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445" r:id="rId2"/>
    <p:sldId id="476" r:id="rId3"/>
    <p:sldId id="498" r:id="rId4"/>
    <p:sldId id="465" r:id="rId5"/>
    <p:sldId id="446" r:id="rId6"/>
    <p:sldId id="495" r:id="rId7"/>
    <p:sldId id="449" r:id="rId8"/>
    <p:sldId id="491" r:id="rId9"/>
    <p:sldId id="451" r:id="rId10"/>
    <p:sldId id="484" r:id="rId11"/>
    <p:sldId id="497" r:id="rId12"/>
    <p:sldId id="452" r:id="rId13"/>
    <p:sldId id="494" r:id="rId14"/>
    <p:sldId id="488" r:id="rId15"/>
    <p:sldId id="466" r:id="rId16"/>
    <p:sldId id="448" r:id="rId17"/>
    <p:sldId id="453" r:id="rId18"/>
    <p:sldId id="486" r:id="rId19"/>
    <p:sldId id="467" r:id="rId20"/>
    <p:sldId id="469" r:id="rId21"/>
    <p:sldId id="481" r:id="rId22"/>
    <p:sldId id="496" r:id="rId23"/>
    <p:sldId id="487" r:id="rId24"/>
    <p:sldId id="489" r:id="rId25"/>
    <p:sldId id="490" r:id="rId26"/>
    <p:sldId id="483" r:id="rId27"/>
    <p:sldId id="480" r:id="rId28"/>
    <p:sldId id="460" r:id="rId29"/>
    <p:sldId id="463" r:id="rId30"/>
    <p:sldId id="464" r:id="rId31"/>
    <p:sldId id="478" r:id="rId32"/>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llins, Piper" initials="MP" lastIdx="16" clrIdx="0"/>
  <p:cmAuthor id="2" name="Helena Ellis" initials="H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83A5CF"/>
    <a:srgbClr val="ABC3DF"/>
    <a:srgbClr val="4274B0"/>
    <a:srgbClr val="C00005"/>
    <a:srgbClr val="1C5030"/>
    <a:srgbClr val="0033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34" autoAdjust="0"/>
    <p:restoredTop sz="96060" autoAdjust="0"/>
  </p:normalViewPr>
  <p:slideViewPr>
    <p:cSldViewPr snapToGrid="0" snapToObjects="1">
      <p:cViewPr>
        <p:scale>
          <a:sx n="130" d="100"/>
          <a:sy n="130" d="100"/>
        </p:scale>
        <p:origin x="-1062" y="-72"/>
      </p:cViewPr>
      <p:guideLst>
        <p:guide orient="horz" pos="2160"/>
        <p:guide pos="2880"/>
      </p:guideLst>
    </p:cSldViewPr>
  </p:slid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53" d="100"/>
          <a:sy n="53" d="100"/>
        </p:scale>
        <p:origin x="282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2303C72-6C4A-4149-9589-E639B09F137F}" type="datetimeFigureOut">
              <a:rPr lang="en-US" smtClean="0"/>
              <a:t>11/5/2016</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85EDA32-DF6E-4282-A43E-7A3E6932C070}" type="slidenum">
              <a:rPr lang="en-US" smtClean="0"/>
              <a:t>‹#›</a:t>
            </a:fld>
            <a:endParaRPr lang="en-US"/>
          </a:p>
        </p:txBody>
      </p:sp>
    </p:spTree>
    <p:extLst>
      <p:ext uri="{BB962C8B-B14F-4D97-AF65-F5344CB8AC3E}">
        <p14:creationId xmlns:p14="http://schemas.microsoft.com/office/powerpoint/2010/main" val="4120309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91904325-5F4C-4B95-9F41-36A071759C00}" type="datetimeFigureOut">
              <a:rPr lang="en-US"/>
              <a:pPr>
                <a:defRPr/>
              </a:pPr>
              <a:t>11/5/2016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FAD766BD-8579-4290-AA81-ED9A9F09E541}" type="slidenum">
              <a:rPr lang="en-US" altLang="en-US"/>
              <a:pPr/>
              <a:t>‹#›</a:t>
            </a:fld>
            <a:endParaRPr lang="en-US" altLang="en-US"/>
          </a:p>
        </p:txBody>
      </p:sp>
    </p:spTree>
    <p:extLst>
      <p:ext uri="{BB962C8B-B14F-4D97-AF65-F5344CB8AC3E}">
        <p14:creationId xmlns:p14="http://schemas.microsoft.com/office/powerpoint/2010/main" val="6099454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Helena</a:t>
            </a:r>
            <a:endParaRPr lang="en-US" dirty="0"/>
          </a:p>
        </p:txBody>
      </p:sp>
      <p:sp>
        <p:nvSpPr>
          <p:cNvPr id="4" name="Slide Number Placeholder 3"/>
          <p:cNvSpPr>
            <a:spLocks noGrp="1"/>
          </p:cNvSpPr>
          <p:nvPr>
            <p:ph type="sldNum" sz="quarter" idx="10"/>
          </p:nvPr>
        </p:nvSpPr>
        <p:spPr/>
        <p:txBody>
          <a:bodyPr/>
          <a:lstStyle/>
          <a:p>
            <a:fld id="{B9EDD7E4-20A2-F744-A363-0117BA78C379}" type="slidenum">
              <a:rPr lang="en-US" smtClean="0"/>
              <a:t>1</a:t>
            </a:fld>
            <a:endParaRPr lang="en-US"/>
          </a:p>
        </p:txBody>
      </p:sp>
    </p:spTree>
    <p:extLst>
      <p:ext uri="{BB962C8B-B14F-4D97-AF65-F5344CB8AC3E}">
        <p14:creationId xmlns:p14="http://schemas.microsoft.com/office/powerpoint/2010/main" val="27246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57066" indent="-291179" eaLnBrk="0" hangingPunct="0">
              <a:defRPr>
                <a:solidFill>
                  <a:schemeClr val="tx1"/>
                </a:solidFill>
                <a:latin typeface="Arial" charset="0"/>
                <a:ea typeface="Arial" charset="0"/>
                <a:cs typeface="Arial" charset="0"/>
              </a:defRPr>
            </a:lvl2pPr>
            <a:lvl3pPr marL="1164717" indent="-232943" eaLnBrk="0" hangingPunct="0">
              <a:defRPr>
                <a:solidFill>
                  <a:schemeClr val="tx1"/>
                </a:solidFill>
                <a:latin typeface="Arial" charset="0"/>
                <a:ea typeface="Arial" charset="0"/>
                <a:cs typeface="Arial" charset="0"/>
              </a:defRPr>
            </a:lvl3pPr>
            <a:lvl4pPr marL="1630604" indent="-232943" eaLnBrk="0" hangingPunct="0">
              <a:defRPr>
                <a:solidFill>
                  <a:schemeClr val="tx1"/>
                </a:solidFill>
                <a:latin typeface="Arial" charset="0"/>
                <a:ea typeface="Arial" charset="0"/>
                <a:cs typeface="Arial" charset="0"/>
              </a:defRPr>
            </a:lvl4pPr>
            <a:lvl5pPr marL="2096491" indent="-232943" eaLnBrk="0" hangingPunct="0">
              <a:defRPr>
                <a:solidFill>
                  <a:schemeClr val="tx1"/>
                </a:solidFill>
                <a:latin typeface="Arial" charset="0"/>
                <a:ea typeface="Arial" charset="0"/>
                <a:cs typeface="Arial" charset="0"/>
              </a:defRPr>
            </a:lvl5pPr>
            <a:lvl6pPr marL="2562377" indent="-232943" eaLnBrk="0" fontAlgn="base" hangingPunct="0">
              <a:spcBef>
                <a:spcPct val="0"/>
              </a:spcBef>
              <a:spcAft>
                <a:spcPct val="0"/>
              </a:spcAft>
              <a:defRPr>
                <a:solidFill>
                  <a:schemeClr val="tx1"/>
                </a:solidFill>
                <a:latin typeface="Arial" charset="0"/>
                <a:ea typeface="Arial" charset="0"/>
                <a:cs typeface="Arial" charset="0"/>
              </a:defRPr>
            </a:lvl6pPr>
            <a:lvl7pPr marL="3028264" indent="-232943" eaLnBrk="0" fontAlgn="base" hangingPunct="0">
              <a:spcBef>
                <a:spcPct val="0"/>
              </a:spcBef>
              <a:spcAft>
                <a:spcPct val="0"/>
              </a:spcAft>
              <a:defRPr>
                <a:solidFill>
                  <a:schemeClr val="tx1"/>
                </a:solidFill>
                <a:latin typeface="Arial" charset="0"/>
                <a:ea typeface="Arial" charset="0"/>
                <a:cs typeface="Arial" charset="0"/>
              </a:defRPr>
            </a:lvl7pPr>
            <a:lvl8pPr marL="3494151" indent="-232943" eaLnBrk="0" fontAlgn="base" hangingPunct="0">
              <a:spcBef>
                <a:spcPct val="0"/>
              </a:spcBef>
              <a:spcAft>
                <a:spcPct val="0"/>
              </a:spcAft>
              <a:defRPr>
                <a:solidFill>
                  <a:schemeClr val="tx1"/>
                </a:solidFill>
                <a:latin typeface="Arial" charset="0"/>
                <a:ea typeface="Arial" charset="0"/>
                <a:cs typeface="Arial" charset="0"/>
              </a:defRPr>
            </a:lvl8pPr>
            <a:lvl9pPr marL="3960038" indent="-232943"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A8E3186-BAAF-5241-BDE7-8F1F482F73DC}" type="slidenum">
              <a:rPr lang="en-US">
                <a:solidFill>
                  <a:srgbClr val="000000"/>
                </a:solidFill>
              </a:rPr>
              <a:pPr eaLnBrk="1" hangingPunct="1"/>
              <a:t>10</a:t>
            </a:fld>
            <a:endParaRPr lang="en-US">
              <a:solidFill>
                <a:srgbClr val="000000"/>
              </a:solidFill>
            </a:endParaRPr>
          </a:p>
        </p:txBody>
      </p:sp>
      <p:sp>
        <p:nvSpPr>
          <p:cNvPr id="2488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88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r>
              <a:rPr lang="en-US" dirty="0" smtClean="0">
                <a:latin typeface="Arial" charset="0"/>
              </a:rPr>
              <a:t>Final Jie </a:t>
            </a:r>
            <a:endParaRPr lang="en-US" dirty="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1181100" y="696913"/>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Central: process</a:t>
            </a:r>
          </a:p>
          <a:p>
            <a:pPr eaLnBrk="1" hangingPunct="1"/>
            <a:r>
              <a:rPr lang="en-US" dirty="0">
                <a:latin typeface="Calibri" charset="0"/>
              </a:rPr>
              <a:t>What</a:t>
            </a:r>
            <a:r>
              <a:rPr lang="ja-JP" altLang="en-US" dirty="0">
                <a:latin typeface="Calibri" charset="0"/>
              </a:rPr>
              <a:t>’</a:t>
            </a:r>
            <a:r>
              <a:rPr lang="en-US" altLang="ja-JP" dirty="0">
                <a:latin typeface="Calibri" charset="0"/>
              </a:rPr>
              <a:t>s its inputs/outputs</a:t>
            </a:r>
          </a:p>
          <a:p>
            <a:pPr eaLnBrk="1" hangingPunct="1">
              <a:buFontTx/>
              <a:buChar char="-"/>
            </a:pPr>
            <a:r>
              <a:rPr lang="en-US" dirty="0">
                <a:latin typeface="Calibri" charset="0"/>
              </a:rPr>
              <a:t>Material entity, collect specimen, blood, blood specimen</a:t>
            </a:r>
          </a:p>
          <a:p>
            <a:pPr eaLnBrk="1" hangingPunct="1">
              <a:buFontTx/>
              <a:buChar char="-"/>
            </a:pPr>
            <a:r>
              <a:rPr lang="en-US" dirty="0">
                <a:latin typeface="Calibri" charset="0"/>
              </a:rPr>
              <a:t>Material entity, ICE, assay, blood specimen, glucose concentration in the blood</a:t>
            </a:r>
          </a:p>
          <a:p>
            <a:pPr eaLnBrk="1" hangingPunct="1">
              <a:buFontTx/>
              <a:buChar char="-"/>
            </a:pPr>
            <a:r>
              <a:rPr lang="en-US" dirty="0">
                <a:latin typeface="Calibri" charset="0"/>
              </a:rPr>
              <a:t>ICE, ICE, data transformation, glucose concentration in one person, average glucose concentration in a week</a:t>
            </a:r>
          </a:p>
          <a:p>
            <a:pPr eaLnBrk="1" hangingPunct="1"/>
            <a:endParaRPr lang="en-US" dirty="0">
              <a:latin typeface="Calibri" charset="0"/>
            </a:endParaRPr>
          </a:p>
          <a:p>
            <a:pPr eaLnBrk="1" hangingPunct="1"/>
            <a:r>
              <a:rPr lang="en-US" dirty="0">
                <a:latin typeface="Calibri" charset="0"/>
              </a:rPr>
              <a:t>Material entity</a:t>
            </a:r>
          </a:p>
          <a:p>
            <a:pPr eaLnBrk="1" hangingPunct="1"/>
            <a:r>
              <a:rPr lang="en-US" dirty="0">
                <a:latin typeface="Calibri" charset="0"/>
              </a:rPr>
              <a:t>- Role: patient role, study subject role, reference role</a:t>
            </a:r>
          </a:p>
          <a:p>
            <a:pPr eaLnBrk="1" hangingPunct="1">
              <a:buFontTx/>
              <a:buChar char="-"/>
            </a:pPr>
            <a:r>
              <a:rPr lang="en-US" dirty="0">
                <a:latin typeface="Calibri" charset="0"/>
              </a:rPr>
              <a:t>Quality: weight, height</a:t>
            </a:r>
          </a:p>
          <a:p>
            <a:pPr eaLnBrk="1" hangingPunct="1">
              <a:buFontTx/>
              <a:buChar char="-"/>
            </a:pPr>
            <a:r>
              <a:rPr lang="en-US" dirty="0">
                <a:latin typeface="Calibri" charset="0"/>
              </a:rPr>
              <a:t> ICE of quality: weight – 50 kg, height 1.6 </a:t>
            </a:r>
            <a:r>
              <a:rPr lang="en-US" dirty="0" smtClean="0">
                <a:latin typeface="Calibri" charset="0"/>
              </a:rPr>
              <a:t>meter, BMI</a:t>
            </a:r>
            <a:endParaRPr lang="en-US" dirty="0">
              <a:latin typeface="Calibri" charset="0"/>
            </a:endParaRPr>
          </a:p>
          <a:p>
            <a:pPr eaLnBrk="1" hangingPunct="1">
              <a:buFontTx/>
              <a:buChar char="-"/>
            </a:pPr>
            <a:r>
              <a:rPr lang="en-US" dirty="0">
                <a:latin typeface="Calibri" charset="0"/>
              </a:rPr>
              <a:t> ICE of material entity: person name, specimen identifier </a:t>
            </a: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B18F63-EB04-4D44-A2BC-CD6489B415C9}" type="slidenum">
              <a:rPr lang="en-US" sz="1200">
                <a:latin typeface="Calibri" charset="0"/>
              </a:rPr>
              <a:pPr eaLnBrk="1" hangingPunct="1"/>
              <a:t>11</a:t>
            </a:fld>
            <a:endParaRPr lang="en-US" sz="12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baseline="0" dirty="0" smtClean="0">
              <a:ea typeface="ＭＳ Ｐゴシック" panose="020B0600070205080204" pitchFamily="34" charset="-128"/>
            </a:endParaRPr>
          </a:p>
          <a:p>
            <a:pPr eaLnBrk="1" hangingPunct="1">
              <a:spcBef>
                <a:spcPct val="0"/>
              </a:spcBef>
            </a:pPr>
            <a:r>
              <a:rPr lang="en-US" altLang="en-US" baseline="0" dirty="0" smtClean="0">
                <a:ea typeface="ＭＳ Ｐゴシック" panose="020B0600070205080204" pitchFamily="34" charset="-128"/>
              </a:rPr>
              <a:t>Jie (is this final?)</a:t>
            </a:r>
            <a:endParaRPr lang="en-US" altLang="en-US" dirty="0" smtClean="0">
              <a:ea typeface="ＭＳ Ｐゴシック" panose="020B0600070205080204" pitchFamily="34"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57066" indent="-291179" eaLnBrk="0" hangingPunct="0">
              <a:defRPr sz="1300">
                <a:solidFill>
                  <a:schemeClr val="tx1"/>
                </a:solidFill>
                <a:latin typeface="Arial" panose="020B0604020202020204" pitchFamily="34" charset="0"/>
                <a:ea typeface="ＭＳ Ｐゴシック" panose="020B0600070205080204" pitchFamily="34" charset="-128"/>
              </a:defRPr>
            </a:lvl2pPr>
            <a:lvl3pPr marL="1164717" indent="-232943" eaLnBrk="0" hangingPunct="0">
              <a:defRPr sz="1300">
                <a:solidFill>
                  <a:schemeClr val="tx1"/>
                </a:solidFill>
                <a:latin typeface="Arial" panose="020B0604020202020204" pitchFamily="34" charset="0"/>
                <a:ea typeface="ＭＳ Ｐゴシック" panose="020B0600070205080204" pitchFamily="34" charset="-128"/>
              </a:defRPr>
            </a:lvl3pPr>
            <a:lvl4pPr marL="1630604" indent="-232943" eaLnBrk="0" hangingPunct="0">
              <a:defRPr sz="1300">
                <a:solidFill>
                  <a:schemeClr val="tx1"/>
                </a:solidFill>
                <a:latin typeface="Arial" panose="020B0604020202020204" pitchFamily="34" charset="0"/>
                <a:ea typeface="ＭＳ Ｐゴシック" panose="020B0600070205080204" pitchFamily="34" charset="-128"/>
              </a:defRPr>
            </a:lvl4pPr>
            <a:lvl5pPr marL="2096491" indent="-232943" eaLnBrk="0" hangingPunct="0">
              <a:defRPr sz="1300">
                <a:solidFill>
                  <a:schemeClr val="tx1"/>
                </a:solidFill>
                <a:latin typeface="Arial" panose="020B0604020202020204" pitchFamily="34" charset="0"/>
                <a:ea typeface="ＭＳ Ｐゴシック" panose="020B0600070205080204" pitchFamily="34" charset="-128"/>
              </a:defRPr>
            </a:lvl5pPr>
            <a:lvl6pPr marL="2562377" indent="-23294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3028264" indent="-23294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94151" indent="-23294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960038" indent="-23294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fld id="{42869E24-0AAD-48E8-B627-F520ACCFEA9D}" type="slidenum">
              <a:rPr lang="en-US" altLang="en-US" sz="1200"/>
              <a:pPr eaLnBrk="1" hangingPunct="1"/>
              <a:t>12</a:t>
            </a:fld>
            <a:endParaRPr lang="en-US" altLang="en-US" sz="1200"/>
          </a:p>
        </p:txBody>
      </p:sp>
    </p:spTree>
    <p:extLst>
      <p:ext uri="{BB962C8B-B14F-4D97-AF65-F5344CB8AC3E}">
        <p14:creationId xmlns:p14="http://schemas.microsoft.com/office/powerpoint/2010/main" val="991132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Helena</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13</a:t>
            </a:fld>
            <a:endParaRPr lang="en-US" altLang="en-US"/>
          </a:p>
        </p:txBody>
      </p:sp>
    </p:spTree>
    <p:extLst>
      <p:ext uri="{BB962C8B-B14F-4D97-AF65-F5344CB8AC3E}">
        <p14:creationId xmlns:p14="http://schemas.microsoft.com/office/powerpoint/2010/main" val="1255601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t>
            </a:r>
          </a:p>
          <a:p>
            <a:r>
              <a:rPr lang="en-US" dirty="0" smtClean="0"/>
              <a:t>Need a biobanking standard, but don’t want to create (another new one)</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14</a:t>
            </a:fld>
            <a:endParaRPr lang="en-US" altLang="en-US"/>
          </a:p>
        </p:txBody>
      </p:sp>
    </p:spTree>
    <p:extLst>
      <p:ext uri="{BB962C8B-B14F-4D97-AF65-F5344CB8AC3E}">
        <p14:creationId xmlns:p14="http://schemas.microsoft.com/office/powerpoint/2010/main" val="232092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Final- </a:t>
            </a:r>
            <a:r>
              <a:rPr lang="en-US" dirty="0" err="1" smtClean="0"/>
              <a:t>hELENA</a:t>
            </a:r>
            <a:endParaRPr lang="en-US" dirty="0"/>
          </a:p>
        </p:txBody>
      </p:sp>
      <p:sp>
        <p:nvSpPr>
          <p:cNvPr id="4" name="Slide Number Placeholder 3"/>
          <p:cNvSpPr>
            <a:spLocks noGrp="1"/>
          </p:cNvSpPr>
          <p:nvPr>
            <p:ph type="sldNum" sz="quarter" idx="10"/>
          </p:nvPr>
        </p:nvSpPr>
        <p:spPr/>
        <p:txBody>
          <a:bodyPr/>
          <a:lstStyle/>
          <a:p>
            <a:fld id="{B9EDD7E4-20A2-F744-A363-0117BA78C379}" type="slidenum">
              <a:rPr lang="en-US" smtClean="0"/>
              <a:t>15</a:t>
            </a:fld>
            <a:endParaRPr lang="en-US"/>
          </a:p>
        </p:txBody>
      </p:sp>
    </p:spTree>
    <p:extLst>
      <p:ext uri="{BB962C8B-B14F-4D97-AF65-F5344CB8AC3E}">
        <p14:creationId xmlns:p14="http://schemas.microsoft.com/office/powerpoint/2010/main" val="1325904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a:t>
            </a:r>
            <a:endParaRPr lang="en-US" dirty="0" smtClean="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16</a:t>
            </a:fld>
            <a:endParaRPr lang="en-US" altLang="en-US"/>
          </a:p>
        </p:txBody>
      </p:sp>
    </p:spTree>
    <p:extLst>
      <p:ext uri="{BB962C8B-B14F-4D97-AF65-F5344CB8AC3E}">
        <p14:creationId xmlns:p14="http://schemas.microsoft.com/office/powerpoint/2010/main" val="3080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Complete Helena</a:t>
            </a:r>
          </a:p>
          <a:p>
            <a:endParaRPr lang="en-US" dirty="0" smtClean="0"/>
          </a:p>
          <a:p>
            <a:r>
              <a:rPr lang="en-US" dirty="0" smtClean="0"/>
              <a:t>Ongoing with </a:t>
            </a:r>
            <a:r>
              <a:rPr lang="en-US" dirty="0" err="1" smtClean="0"/>
              <a:t>gtex</a:t>
            </a:r>
            <a:r>
              <a:rPr lang="en-US" dirty="0" smtClean="0"/>
              <a:t>, tissue</a:t>
            </a:r>
            <a:r>
              <a:rPr lang="en-US" baseline="0" dirty="0" smtClean="0"/>
              <a:t> specific, </a:t>
            </a:r>
            <a:endParaRPr lang="en-US" dirty="0"/>
          </a:p>
        </p:txBody>
      </p:sp>
      <p:sp>
        <p:nvSpPr>
          <p:cNvPr id="4" name="Slide Number Placeholder 3"/>
          <p:cNvSpPr>
            <a:spLocks noGrp="1"/>
          </p:cNvSpPr>
          <p:nvPr>
            <p:ph type="sldNum" sz="quarter" idx="10"/>
          </p:nvPr>
        </p:nvSpPr>
        <p:spPr/>
        <p:txBody>
          <a:bodyPr/>
          <a:lstStyle/>
          <a:p>
            <a:fld id="{B9EDD7E4-20A2-F744-A363-0117BA78C379}" type="slidenum">
              <a:rPr lang="en-US" smtClean="0"/>
              <a:t>17</a:t>
            </a:fld>
            <a:endParaRPr lang="en-US"/>
          </a:p>
        </p:txBody>
      </p:sp>
    </p:spTree>
    <p:extLst>
      <p:ext uri="{BB962C8B-B14F-4D97-AF65-F5344CB8AC3E}">
        <p14:creationId xmlns:p14="http://schemas.microsoft.com/office/powerpoint/2010/main" val="132590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p>
          <a:p>
            <a:r>
              <a:rPr lang="en-US" dirty="0" smtClean="0"/>
              <a:t>Helena</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18</a:t>
            </a:fld>
            <a:endParaRPr lang="en-US" altLang="en-US"/>
          </a:p>
        </p:txBody>
      </p:sp>
    </p:spTree>
    <p:extLst>
      <p:ext uri="{BB962C8B-B14F-4D97-AF65-F5344CB8AC3E}">
        <p14:creationId xmlns:p14="http://schemas.microsoft.com/office/powerpoint/2010/main" val="324844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Final </a:t>
            </a:r>
            <a:r>
              <a:rPr lang="en-US" dirty="0" smtClean="0"/>
              <a:t>Helena workshop</a:t>
            </a:r>
            <a:r>
              <a:rPr lang="en-US" baseline="0" dirty="0" smtClean="0"/>
              <a:t> link</a:t>
            </a:r>
            <a:endParaRPr lang="en-US" dirty="0" smtClean="0"/>
          </a:p>
          <a:p>
            <a:endParaRPr lang="en-US" dirty="0"/>
          </a:p>
        </p:txBody>
      </p:sp>
      <p:sp>
        <p:nvSpPr>
          <p:cNvPr id="4" name="Slide Number Placeholder 3"/>
          <p:cNvSpPr>
            <a:spLocks noGrp="1"/>
          </p:cNvSpPr>
          <p:nvPr>
            <p:ph type="sldNum" sz="quarter" idx="10"/>
          </p:nvPr>
        </p:nvSpPr>
        <p:spPr/>
        <p:txBody>
          <a:bodyPr/>
          <a:lstStyle/>
          <a:p>
            <a:fld id="{0B7938E4-3A4F-DE4B-A57A-3232E31274DE}" type="slidenum">
              <a:rPr lang="en-US" smtClean="0"/>
              <a:t>19</a:t>
            </a:fld>
            <a:endParaRPr lang="en-US"/>
          </a:p>
        </p:txBody>
      </p:sp>
    </p:spTree>
    <p:extLst>
      <p:ext uri="{BB962C8B-B14F-4D97-AF65-F5344CB8AC3E}">
        <p14:creationId xmlns:p14="http://schemas.microsoft.com/office/powerpoint/2010/main" val="397924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Helena</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a:t>
            </a:fld>
            <a:endParaRPr lang="en-US" altLang="en-US"/>
          </a:p>
        </p:txBody>
      </p:sp>
    </p:spTree>
    <p:extLst>
      <p:ext uri="{BB962C8B-B14F-4D97-AF65-F5344CB8AC3E}">
        <p14:creationId xmlns:p14="http://schemas.microsoft.com/office/powerpoint/2010/main" val="1255601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To</a:t>
            </a:r>
            <a:r>
              <a:rPr lang="en-US" baseline="0" dirty="0" smtClean="0"/>
              <a:t> revise</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Helena</a:t>
            </a:r>
          </a:p>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20</a:t>
            </a:fld>
            <a:endParaRPr lang="en-US" altLang="en-US"/>
          </a:p>
        </p:txBody>
      </p:sp>
    </p:spTree>
    <p:extLst>
      <p:ext uri="{BB962C8B-B14F-4D97-AF65-F5344CB8AC3E}">
        <p14:creationId xmlns:p14="http://schemas.microsoft.com/office/powerpoint/2010/main" val="3650355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(ask Jie if I missed anything)</a:t>
            </a:r>
            <a:endParaRPr lang="en-US" baseline="0" dirty="0" smtClean="0"/>
          </a:p>
        </p:txBody>
      </p:sp>
      <p:sp>
        <p:nvSpPr>
          <p:cNvPr id="4" name="Slide Number Placeholder 3"/>
          <p:cNvSpPr>
            <a:spLocks noGrp="1"/>
          </p:cNvSpPr>
          <p:nvPr>
            <p:ph type="sldNum" sz="quarter" idx="10"/>
          </p:nvPr>
        </p:nvSpPr>
        <p:spPr/>
        <p:txBody>
          <a:bodyPr/>
          <a:lstStyle/>
          <a:p>
            <a:fld id="{B9EDD7E4-20A2-F744-A363-0117BA78C379}" type="slidenum">
              <a:rPr lang="en-US" smtClean="0"/>
              <a:t>21</a:t>
            </a:fld>
            <a:endParaRPr lang="en-US"/>
          </a:p>
        </p:txBody>
      </p:sp>
    </p:spTree>
    <p:extLst>
      <p:ext uri="{BB962C8B-B14F-4D97-AF65-F5344CB8AC3E}">
        <p14:creationId xmlns:p14="http://schemas.microsoft.com/office/powerpoint/2010/main" val="4015416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Helena</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22</a:t>
            </a:fld>
            <a:endParaRPr lang="en-US" altLang="en-US"/>
          </a:p>
        </p:txBody>
      </p:sp>
    </p:spTree>
    <p:extLst>
      <p:ext uri="{BB962C8B-B14F-4D97-AF65-F5344CB8AC3E}">
        <p14:creationId xmlns:p14="http://schemas.microsoft.com/office/powerpoint/2010/main" val="125560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t>
            </a:r>
            <a:r>
              <a:rPr lang="en-US" dirty="0" smtClean="0"/>
              <a:t>(final</a:t>
            </a:r>
            <a:r>
              <a:rPr lang="en-US" dirty="0" smtClean="0"/>
              <a:t>)</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23</a:t>
            </a:fld>
            <a:endParaRPr lang="en-US" altLang="en-US"/>
          </a:p>
        </p:txBody>
      </p:sp>
    </p:spTree>
    <p:extLst>
      <p:ext uri="{BB962C8B-B14F-4D97-AF65-F5344CB8AC3E}">
        <p14:creationId xmlns:p14="http://schemas.microsoft.com/office/powerpoint/2010/main" val="2402079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t>
            </a:r>
            <a:r>
              <a:rPr lang="en-US" dirty="0" smtClean="0"/>
              <a:t>(final</a:t>
            </a:r>
            <a:r>
              <a:rPr lang="en-US" dirty="0" smtClean="0"/>
              <a:t>)</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24</a:t>
            </a:fld>
            <a:endParaRPr lang="en-US" altLang="en-US"/>
          </a:p>
        </p:txBody>
      </p:sp>
    </p:spTree>
    <p:extLst>
      <p:ext uri="{BB962C8B-B14F-4D97-AF65-F5344CB8AC3E}">
        <p14:creationId xmlns:p14="http://schemas.microsoft.com/office/powerpoint/2010/main" val="2402079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t>
            </a:r>
            <a:r>
              <a:rPr lang="en-US" dirty="0" smtClean="0"/>
              <a:t>(final</a:t>
            </a:r>
            <a:r>
              <a:rPr lang="en-US" dirty="0" smtClean="0"/>
              <a:t>)</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25</a:t>
            </a:fld>
            <a:endParaRPr lang="en-US" altLang="en-US"/>
          </a:p>
        </p:txBody>
      </p:sp>
    </p:spTree>
    <p:extLst>
      <p:ext uri="{BB962C8B-B14F-4D97-AF65-F5344CB8AC3E}">
        <p14:creationId xmlns:p14="http://schemas.microsoft.com/office/powerpoint/2010/main" val="240207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(ask Jie?)</a:t>
            </a:r>
            <a:endParaRPr lang="en-US" dirty="0" smtClean="0"/>
          </a:p>
        </p:txBody>
      </p:sp>
      <p:sp>
        <p:nvSpPr>
          <p:cNvPr id="4" name="Slide Number Placeholder 3"/>
          <p:cNvSpPr>
            <a:spLocks noGrp="1"/>
          </p:cNvSpPr>
          <p:nvPr>
            <p:ph type="sldNum" sz="quarter" idx="10"/>
          </p:nvPr>
        </p:nvSpPr>
        <p:spPr/>
        <p:txBody>
          <a:bodyPr/>
          <a:lstStyle/>
          <a:p>
            <a:fld id="{0B7938E4-3A4F-DE4B-A57A-3232E31274DE}" type="slidenum">
              <a:rPr lang="en-US" smtClean="0"/>
              <a:t>26</a:t>
            </a:fld>
            <a:endParaRPr lang="en-US"/>
          </a:p>
        </p:txBody>
      </p:sp>
    </p:spTree>
    <p:extLst>
      <p:ext uri="{BB962C8B-B14F-4D97-AF65-F5344CB8AC3E}">
        <p14:creationId xmlns:p14="http://schemas.microsoft.com/office/powerpoint/2010/main" val="3222423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27</a:t>
            </a:fld>
            <a:endParaRPr lang="en-US" altLang="en-US"/>
          </a:p>
        </p:txBody>
      </p:sp>
    </p:spTree>
    <p:extLst>
      <p:ext uri="{BB962C8B-B14F-4D97-AF65-F5344CB8AC3E}">
        <p14:creationId xmlns:p14="http://schemas.microsoft.com/office/powerpoint/2010/main" val="2367160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Vendors will ask ‘what do I need to buy or build in order to use the ontology across LIMS/and clinical database systems?</a:t>
            </a:r>
          </a:p>
          <a:p>
            <a:endParaRPr lang="en-US" baseline="0" dirty="0" smtClean="0"/>
          </a:p>
          <a:p>
            <a:r>
              <a:rPr lang="en-US" baseline="0" dirty="0" smtClean="0"/>
              <a:t>This message goes along with previous slide.</a:t>
            </a:r>
          </a:p>
          <a:p>
            <a:endParaRPr lang="en-US" baseline="0" dirty="0" smtClean="0"/>
          </a:p>
          <a:p>
            <a:r>
              <a:rPr lang="en-US" baseline="0" dirty="0" smtClean="0"/>
              <a:t>Helena to ask </a:t>
            </a:r>
            <a:r>
              <a:rPr lang="en-US" baseline="0" dirty="0" err="1" smtClean="0"/>
              <a:t>chris</a:t>
            </a:r>
            <a:r>
              <a:rPr lang="en-US" baseline="0" dirty="0" smtClean="0"/>
              <a:t> if i2b2 can be used, or some other example- jihad send me that figure from the grant? Helena look in the grant</a:t>
            </a:r>
          </a:p>
          <a:p>
            <a:endParaRPr lang="en-US" baseline="0" dirty="0" smtClean="0"/>
          </a:p>
          <a:p>
            <a:r>
              <a:rPr lang="en-US" baseline="0" dirty="0" smtClean="0"/>
              <a:t>Not sure if this will be it’s own slide, or if this is the message for the previous slide</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28</a:t>
            </a:fld>
            <a:endParaRPr lang="en-US" altLang="en-US"/>
          </a:p>
        </p:txBody>
      </p:sp>
    </p:spTree>
    <p:extLst>
      <p:ext uri="{BB962C8B-B14F-4D97-AF65-F5344CB8AC3E}">
        <p14:creationId xmlns:p14="http://schemas.microsoft.com/office/powerpoint/2010/main" val="3453793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final</a:t>
            </a:r>
          </a:p>
          <a:p>
            <a:r>
              <a:rPr lang="en-US" dirty="0" smtClean="0"/>
              <a:t>Our approach for development is use case driven</a:t>
            </a:r>
            <a:endParaRPr lang="en-US" dirty="0"/>
          </a:p>
        </p:txBody>
      </p:sp>
      <p:sp>
        <p:nvSpPr>
          <p:cNvPr id="4" name="Slide Number Placeholder 3"/>
          <p:cNvSpPr>
            <a:spLocks noGrp="1"/>
          </p:cNvSpPr>
          <p:nvPr>
            <p:ph type="sldNum" sz="quarter" idx="10"/>
          </p:nvPr>
        </p:nvSpPr>
        <p:spPr/>
        <p:txBody>
          <a:bodyPr/>
          <a:lstStyle/>
          <a:p>
            <a:fld id="{B9EDD7E4-20A2-F744-A363-0117BA78C379}" type="slidenum">
              <a:rPr lang="en-US" smtClean="0"/>
              <a:t>29</a:t>
            </a:fld>
            <a:endParaRPr lang="en-US"/>
          </a:p>
        </p:txBody>
      </p:sp>
    </p:spTree>
    <p:extLst>
      <p:ext uri="{BB962C8B-B14F-4D97-AF65-F5344CB8AC3E}">
        <p14:creationId xmlns:p14="http://schemas.microsoft.com/office/powerpoint/2010/main" val="199763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Helena</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3</a:t>
            </a:fld>
            <a:endParaRPr lang="en-US" altLang="en-US"/>
          </a:p>
        </p:txBody>
      </p:sp>
    </p:spTree>
    <p:extLst>
      <p:ext uri="{BB962C8B-B14F-4D97-AF65-F5344CB8AC3E}">
        <p14:creationId xmlns:p14="http://schemas.microsoft.com/office/powerpoint/2010/main" val="1255601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final</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30</a:t>
            </a:fld>
            <a:endParaRPr lang="en-US" altLang="en-US"/>
          </a:p>
        </p:txBody>
      </p:sp>
    </p:spTree>
    <p:extLst>
      <p:ext uri="{BB962C8B-B14F-4D97-AF65-F5344CB8AC3E}">
        <p14:creationId xmlns:p14="http://schemas.microsoft.com/office/powerpoint/2010/main" val="1582802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31</a:t>
            </a:fld>
            <a:endParaRPr lang="en-US" altLang="en-US"/>
          </a:p>
        </p:txBody>
      </p:sp>
    </p:spTree>
    <p:extLst>
      <p:ext uri="{BB962C8B-B14F-4D97-AF65-F5344CB8AC3E}">
        <p14:creationId xmlns:p14="http://schemas.microsoft.com/office/powerpoint/2010/main" val="397658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p>
          <a:p>
            <a:r>
              <a:rPr lang="en-US" dirty="0" smtClean="0"/>
              <a:t>One</a:t>
            </a:r>
            <a:r>
              <a:rPr lang="en-US" baseline="0" dirty="0" smtClean="0"/>
              <a:t> example, other terms in use at Duke</a:t>
            </a:r>
          </a:p>
          <a:p>
            <a:r>
              <a:rPr lang="en-US" baseline="0" dirty="0" smtClean="0"/>
              <a:t>Other systems there is same problem</a:t>
            </a:r>
          </a:p>
          <a:p>
            <a:r>
              <a:rPr lang="en-US" baseline="0" dirty="0" smtClean="0"/>
              <a:t>Other institutions are struggling with same issue</a:t>
            </a:r>
          </a:p>
          <a:p>
            <a:r>
              <a:rPr lang="en-US" baseline="0" dirty="0" smtClean="0"/>
              <a:t>Same word with different meanings- where query across systems will not get the right answer</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4</a:t>
            </a:fld>
            <a:endParaRPr lang="en-US" altLang="en-US"/>
          </a:p>
        </p:txBody>
      </p:sp>
    </p:spTree>
    <p:extLst>
      <p:ext uri="{BB962C8B-B14F-4D97-AF65-F5344CB8AC3E}">
        <p14:creationId xmlns:p14="http://schemas.microsoft.com/office/powerpoint/2010/main" val="2736842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a:t>
            </a:r>
            <a:r>
              <a:rPr lang="en-US" dirty="0" smtClean="0"/>
              <a:t>helena</a:t>
            </a:r>
          </a:p>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5</a:t>
            </a:fld>
            <a:endParaRPr lang="en-US" altLang="en-US"/>
          </a:p>
        </p:txBody>
      </p:sp>
    </p:spTree>
    <p:extLst>
      <p:ext uri="{BB962C8B-B14F-4D97-AF65-F5344CB8AC3E}">
        <p14:creationId xmlns:p14="http://schemas.microsoft.com/office/powerpoint/2010/main" val="259291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Helena</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6</a:t>
            </a:fld>
            <a:endParaRPr lang="en-US" altLang="en-US"/>
          </a:p>
        </p:txBody>
      </p:sp>
    </p:spTree>
    <p:extLst>
      <p:ext uri="{BB962C8B-B14F-4D97-AF65-F5344CB8AC3E}">
        <p14:creationId xmlns:p14="http://schemas.microsoft.com/office/powerpoint/2010/main" val="1255601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t>
            </a:r>
            <a:r>
              <a:rPr lang="en-US" dirty="0" smtClean="0"/>
              <a:t>final</a:t>
            </a:r>
          </a:p>
          <a:p>
            <a:r>
              <a:rPr lang="en-US" dirty="0" smtClean="0"/>
              <a:t>Terminology</a:t>
            </a:r>
            <a:r>
              <a:rPr lang="en-US" baseline="0" dirty="0" smtClean="0"/>
              <a:t>  is linear- a list of terms and </a:t>
            </a:r>
            <a:r>
              <a:rPr lang="en-US" baseline="0" dirty="0" err="1" smtClean="0"/>
              <a:t>defnitions</a:t>
            </a:r>
            <a:endParaRPr lang="en-US" baseline="0" dirty="0" smtClean="0"/>
          </a:p>
          <a:p>
            <a:r>
              <a:rPr lang="en-US" baseline="0" dirty="0" smtClean="0"/>
              <a:t>An ontology connects different objects and terms in a very specific manner</a:t>
            </a:r>
          </a:p>
          <a:p>
            <a:r>
              <a:rPr lang="en-US" baseline="0" dirty="0" smtClean="0"/>
              <a:t>Example of blood sample derived (process) into DNA- ontology models that process and connects the blood to the DNA- not just in a generic way, but with specific attributes</a:t>
            </a:r>
            <a:endParaRPr lang="en-US" dirty="0" smtClean="0"/>
          </a:p>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7</a:t>
            </a:fld>
            <a:endParaRPr lang="en-US" altLang="en-US"/>
          </a:p>
        </p:txBody>
      </p:sp>
    </p:spTree>
    <p:extLst>
      <p:ext uri="{BB962C8B-B14F-4D97-AF65-F5344CB8AC3E}">
        <p14:creationId xmlns:p14="http://schemas.microsoft.com/office/powerpoint/2010/main" val="269418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Helena </a:t>
            </a:r>
            <a:r>
              <a:rPr lang="en-US" dirty="0" smtClean="0"/>
              <a:t>final</a:t>
            </a:r>
          </a:p>
          <a:p>
            <a:r>
              <a:rPr lang="en-US" dirty="0" smtClean="0"/>
              <a:t>Terminology</a:t>
            </a:r>
            <a:r>
              <a:rPr lang="en-US" baseline="0" dirty="0" smtClean="0"/>
              <a:t>  is linear- a list of terms and </a:t>
            </a:r>
            <a:r>
              <a:rPr lang="en-US" baseline="0" dirty="0" err="1" smtClean="0"/>
              <a:t>defnitions</a:t>
            </a:r>
            <a:endParaRPr lang="en-US" baseline="0" dirty="0" smtClean="0"/>
          </a:p>
          <a:p>
            <a:r>
              <a:rPr lang="en-US" baseline="0" dirty="0" smtClean="0"/>
              <a:t>An ontology connects different objects and terms in a very specific manner</a:t>
            </a:r>
          </a:p>
          <a:p>
            <a:r>
              <a:rPr lang="en-US" baseline="0" dirty="0" smtClean="0"/>
              <a:t>Example of blood sample derived (process) into DNA- ontology models that process and connects the blood to the DNA- not just in a generic way, but with specific attributes</a:t>
            </a:r>
            <a:endParaRPr lang="en-US" dirty="0" smtClean="0"/>
          </a:p>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8</a:t>
            </a:fld>
            <a:endParaRPr lang="en-US" altLang="en-US"/>
          </a:p>
        </p:txBody>
      </p:sp>
    </p:spTree>
    <p:extLst>
      <p:ext uri="{BB962C8B-B14F-4D97-AF65-F5344CB8AC3E}">
        <p14:creationId xmlns:p14="http://schemas.microsoft.com/office/powerpoint/2010/main" val="26941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Jie</a:t>
            </a:r>
            <a:endParaRPr lang="en-US" baseline="0" dirty="0" smtClean="0"/>
          </a:p>
        </p:txBody>
      </p:sp>
      <p:sp>
        <p:nvSpPr>
          <p:cNvPr id="4" name="Slide Number Placeholder 3"/>
          <p:cNvSpPr>
            <a:spLocks noGrp="1"/>
          </p:cNvSpPr>
          <p:nvPr>
            <p:ph type="sldNum" sz="quarter" idx="10"/>
          </p:nvPr>
        </p:nvSpPr>
        <p:spPr/>
        <p:txBody>
          <a:bodyPr/>
          <a:lstStyle/>
          <a:p>
            <a:fld id="{B9EDD7E4-20A2-F744-A363-0117BA78C379}" type="slidenum">
              <a:rPr lang="en-US" smtClean="0"/>
              <a:t>9</a:t>
            </a:fld>
            <a:endParaRPr lang="en-US"/>
          </a:p>
        </p:txBody>
      </p:sp>
    </p:spTree>
    <p:extLst>
      <p:ext uri="{BB962C8B-B14F-4D97-AF65-F5344CB8AC3E}">
        <p14:creationId xmlns:p14="http://schemas.microsoft.com/office/powerpoint/2010/main" val="394548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50068"/>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205843"/>
            <a:ext cx="6400800" cy="1752600"/>
          </a:xfrm>
        </p:spPr>
        <p:txBody>
          <a:bodyPr/>
          <a:lstStyle>
            <a:lvl1pPr marL="0" indent="0" algn="ctr">
              <a:buNone/>
              <a:defRPr>
                <a:solidFill>
                  <a:srgbClr val="1C503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smtClean="0"/>
              <a:t>Click to edit Master subtitle style</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fld id="{D9F6BB9E-A92C-43B0-89DD-D60F05059ACA}" type="slidenum">
              <a:rPr lang="en-US" altLang="en-US"/>
              <a:pPr/>
              <a:t>‹#›</a:t>
            </a:fld>
            <a:endParaRPr lang="en-US" altLang="en-US"/>
          </a:p>
        </p:txBody>
      </p:sp>
    </p:spTree>
    <p:extLst>
      <p:ext uri="{BB962C8B-B14F-4D97-AF65-F5344CB8AC3E}">
        <p14:creationId xmlns:p14="http://schemas.microsoft.com/office/powerpoint/2010/main" val="296667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fld id="{C0E31F13-96B3-4EDA-9EE3-B34AF30D8A8A}" type="slidenum">
              <a:rPr lang="en-US" altLang="en-US"/>
              <a:pPr/>
              <a:t>‹#›</a:t>
            </a:fld>
            <a:endParaRPr lang="en-US" altLang="en-US"/>
          </a:p>
        </p:txBody>
      </p:sp>
    </p:spTree>
    <p:extLst>
      <p:ext uri="{BB962C8B-B14F-4D97-AF65-F5344CB8AC3E}">
        <p14:creationId xmlns:p14="http://schemas.microsoft.com/office/powerpoint/2010/main" val="3231568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0"/>
            <a:ext cx="2057400" cy="4411663"/>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1714500"/>
            <a:ext cx="6019800" cy="4411663"/>
          </a:xfrm>
        </p:spPr>
        <p:txBody>
          <a:bodyPr vert="eaVert"/>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47BE82AA-92D1-48B7-8986-6B24310A351A}" type="datetimeFigureOut">
              <a:rPr lang="en-US"/>
              <a:pPr>
                <a:defRPr/>
              </a:pPr>
              <a:t>11/5/2016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E3A487E7-5428-4721-9A14-F41FA0C7412A}" type="slidenum">
              <a:rPr lang="en-US" altLang="en-US"/>
              <a:pPr/>
              <a:t>‹#›</a:t>
            </a:fld>
            <a:endParaRPr lang="en-US" altLang="en-US"/>
          </a:p>
        </p:txBody>
      </p:sp>
    </p:spTree>
    <p:extLst>
      <p:ext uri="{BB962C8B-B14F-4D97-AF65-F5344CB8AC3E}">
        <p14:creationId xmlns:p14="http://schemas.microsoft.com/office/powerpoint/2010/main" val="411500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fld id="{9FDD89FE-2279-48E9-BAA5-5D7C6D069334}" type="slidenum">
              <a:rPr lang="en-US" altLang="en-US"/>
              <a:pPr/>
              <a:t>‹#›</a:t>
            </a:fld>
            <a:endParaRPr lang="en-US" altLang="en-US"/>
          </a:p>
        </p:txBody>
      </p:sp>
    </p:spTree>
    <p:extLst>
      <p:ext uri="{BB962C8B-B14F-4D97-AF65-F5344CB8AC3E}">
        <p14:creationId xmlns:p14="http://schemas.microsoft.com/office/powerpoint/2010/main" val="3562993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Slide Number Placeholder 5"/>
          <p:cNvSpPr>
            <a:spLocks noGrp="1"/>
          </p:cNvSpPr>
          <p:nvPr>
            <p:ph type="sldNum" sz="quarter" idx="11"/>
          </p:nvPr>
        </p:nvSpPr>
        <p:spPr/>
        <p:txBody>
          <a:bodyPr/>
          <a:lstStyle>
            <a:lvl1pPr>
              <a:defRPr/>
            </a:lvl1pPr>
          </a:lstStyle>
          <a:p>
            <a:fld id="{7A8F28D2-DF6E-4262-B967-70C9023199FB}" type="slidenum">
              <a:rPr lang="en-US" altLang="en-US"/>
              <a:pPr/>
              <a:t>‹#›</a:t>
            </a:fld>
            <a:endParaRPr lang="en-US" altLang="en-US"/>
          </a:p>
        </p:txBody>
      </p:sp>
    </p:spTree>
    <p:extLst>
      <p:ext uri="{BB962C8B-B14F-4D97-AF65-F5344CB8AC3E}">
        <p14:creationId xmlns:p14="http://schemas.microsoft.com/office/powerpoint/2010/main" val="285067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680356" y="2748643"/>
            <a:ext cx="3815444" cy="337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Content Placeholder 3"/>
          <p:cNvSpPr>
            <a:spLocks noGrp="1"/>
          </p:cNvSpPr>
          <p:nvPr>
            <p:ph sz="half" idx="2"/>
          </p:nvPr>
        </p:nvSpPr>
        <p:spPr>
          <a:xfrm>
            <a:off x="4798786" y="2748643"/>
            <a:ext cx="3888014" cy="3377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AC12DA1B-77B8-468B-A8DF-7545696885A9}" type="slidenum">
              <a:rPr lang="en-US" altLang="en-US"/>
              <a:pPr/>
              <a:t>‹#›</a:t>
            </a:fld>
            <a:endParaRPr lang="en-US" altLang="en-US"/>
          </a:p>
        </p:txBody>
      </p:sp>
    </p:spTree>
    <p:extLst>
      <p:ext uri="{BB962C8B-B14F-4D97-AF65-F5344CB8AC3E}">
        <p14:creationId xmlns:p14="http://schemas.microsoft.com/office/powerpoint/2010/main" val="3943208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0356" y="625928"/>
            <a:ext cx="8006444" cy="1047524"/>
          </a:xfrm>
        </p:spPr>
        <p:txBody>
          <a:bodyPr/>
          <a:lstStyle>
            <a:lvl1pPr>
              <a:defRPr/>
            </a:lvl1pPr>
          </a:lstStyle>
          <a:p>
            <a:r>
              <a:rPr lang="en-CA" dirty="0" smtClean="0"/>
              <a:t>Click to edit Master title style</a:t>
            </a:r>
            <a:endParaRPr lang="en-US" dirty="0"/>
          </a:p>
        </p:txBody>
      </p:sp>
      <p:sp>
        <p:nvSpPr>
          <p:cNvPr id="3" name="Text Placeholder 2"/>
          <p:cNvSpPr>
            <a:spLocks noGrp="1"/>
          </p:cNvSpPr>
          <p:nvPr>
            <p:ph type="body" idx="1"/>
          </p:nvPr>
        </p:nvSpPr>
        <p:spPr>
          <a:xfrm>
            <a:off x="457200" y="166869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4" name="Content Placeholder 3"/>
          <p:cNvSpPr>
            <a:spLocks noGrp="1"/>
          </p:cNvSpPr>
          <p:nvPr>
            <p:ph sz="half" idx="2"/>
          </p:nvPr>
        </p:nvSpPr>
        <p:spPr>
          <a:xfrm>
            <a:off x="457200" y="2308452"/>
            <a:ext cx="4040188" cy="3817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5" name="Text Placeholder 4"/>
          <p:cNvSpPr>
            <a:spLocks noGrp="1"/>
          </p:cNvSpPr>
          <p:nvPr>
            <p:ph type="body" sz="quarter" idx="3"/>
          </p:nvPr>
        </p:nvSpPr>
        <p:spPr>
          <a:xfrm>
            <a:off x="4645025" y="166869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dirty="0" smtClean="0"/>
              <a:t>Click to edit Master text styles</a:t>
            </a:r>
          </a:p>
        </p:txBody>
      </p:sp>
      <p:sp>
        <p:nvSpPr>
          <p:cNvPr id="6" name="Content Placeholder 5"/>
          <p:cNvSpPr>
            <a:spLocks noGrp="1"/>
          </p:cNvSpPr>
          <p:nvPr>
            <p:ph sz="quarter" idx="4"/>
          </p:nvPr>
        </p:nvSpPr>
        <p:spPr>
          <a:xfrm>
            <a:off x="4645025" y="2308452"/>
            <a:ext cx="4041775" cy="381771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Footer Placeholder 4"/>
          <p:cNvSpPr>
            <a:spLocks noGrp="1"/>
          </p:cNvSpPr>
          <p:nvPr>
            <p:ph type="ftr" sz="quarter" idx="10"/>
          </p:nvPr>
        </p:nvSpPr>
        <p:spPr/>
        <p:txBody>
          <a:bodyPr/>
          <a:lstStyle>
            <a:lvl1pPr>
              <a:defRPr/>
            </a:lvl1pPr>
          </a:lstStyle>
          <a:p>
            <a:pPr>
              <a:defRPr/>
            </a:pPr>
            <a:endParaRPr lang="en-US"/>
          </a:p>
        </p:txBody>
      </p:sp>
      <p:sp>
        <p:nvSpPr>
          <p:cNvPr id="8" name="Slide Number Placeholder 5"/>
          <p:cNvSpPr>
            <a:spLocks noGrp="1"/>
          </p:cNvSpPr>
          <p:nvPr>
            <p:ph type="sldNum" sz="quarter" idx="11"/>
          </p:nvPr>
        </p:nvSpPr>
        <p:spPr/>
        <p:txBody>
          <a:bodyPr/>
          <a:lstStyle>
            <a:lvl1pPr>
              <a:defRPr/>
            </a:lvl1pPr>
          </a:lstStyle>
          <a:p>
            <a:fld id="{A5EAD8BE-E548-4D3A-A4C3-BADF63547D9B}" type="slidenum">
              <a:rPr lang="en-US" altLang="en-US"/>
              <a:pPr/>
              <a:t>‹#›</a:t>
            </a:fld>
            <a:endParaRPr lang="en-US" altLang="en-US"/>
          </a:p>
        </p:txBody>
      </p:sp>
    </p:spTree>
    <p:extLst>
      <p:ext uri="{BB962C8B-B14F-4D97-AF65-F5344CB8AC3E}">
        <p14:creationId xmlns:p14="http://schemas.microsoft.com/office/powerpoint/2010/main" val="95321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Footer Placeholder 4"/>
          <p:cNvSpPr>
            <a:spLocks noGrp="1"/>
          </p:cNvSpPr>
          <p:nvPr>
            <p:ph type="ftr" sz="quarter" idx="10"/>
          </p:nvPr>
        </p:nvSpPr>
        <p:spPr/>
        <p:txBody>
          <a:bodyPr/>
          <a:lstStyle>
            <a:lvl1pPr>
              <a:defRPr/>
            </a:lvl1pPr>
          </a:lstStyle>
          <a:p>
            <a:pPr>
              <a:defRPr/>
            </a:pPr>
            <a:endParaRPr lang="en-US"/>
          </a:p>
        </p:txBody>
      </p:sp>
      <p:sp>
        <p:nvSpPr>
          <p:cNvPr id="4" name="Slide Number Placeholder 5"/>
          <p:cNvSpPr>
            <a:spLocks noGrp="1"/>
          </p:cNvSpPr>
          <p:nvPr>
            <p:ph type="sldNum" sz="quarter" idx="11"/>
          </p:nvPr>
        </p:nvSpPr>
        <p:spPr/>
        <p:txBody>
          <a:bodyPr/>
          <a:lstStyle>
            <a:lvl1pPr>
              <a:defRPr/>
            </a:lvl1pPr>
          </a:lstStyle>
          <a:p>
            <a:fld id="{BD5EC696-062A-42E8-A589-36598BA9479D}" type="slidenum">
              <a:rPr lang="en-US" altLang="en-US"/>
              <a:pPr/>
              <a:t>‹#›</a:t>
            </a:fld>
            <a:endParaRPr lang="en-US" altLang="en-US"/>
          </a:p>
        </p:txBody>
      </p:sp>
    </p:spTree>
    <p:extLst>
      <p:ext uri="{BB962C8B-B14F-4D97-AF65-F5344CB8AC3E}">
        <p14:creationId xmlns:p14="http://schemas.microsoft.com/office/powerpoint/2010/main" val="3542540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Slide Number Placeholder 5"/>
          <p:cNvSpPr>
            <a:spLocks noGrp="1"/>
          </p:cNvSpPr>
          <p:nvPr>
            <p:ph type="sldNum" sz="quarter" idx="11"/>
          </p:nvPr>
        </p:nvSpPr>
        <p:spPr/>
        <p:txBody>
          <a:bodyPr/>
          <a:lstStyle>
            <a:lvl1pPr>
              <a:defRPr/>
            </a:lvl1pPr>
          </a:lstStyle>
          <a:p>
            <a:fld id="{C4D0786B-11D7-4E42-A09A-2BC3C83E7B7C}" type="slidenum">
              <a:rPr lang="en-US" altLang="en-US"/>
              <a:pPr/>
              <a:t>‹#›</a:t>
            </a:fld>
            <a:endParaRPr lang="en-US" altLang="en-US"/>
          </a:p>
        </p:txBody>
      </p:sp>
    </p:spTree>
    <p:extLst>
      <p:ext uri="{BB962C8B-B14F-4D97-AF65-F5344CB8AC3E}">
        <p14:creationId xmlns:p14="http://schemas.microsoft.com/office/powerpoint/2010/main" val="427622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80570"/>
            <a:ext cx="3008313" cy="989693"/>
          </a:xfrm>
        </p:spPr>
        <p:txBody>
          <a:bodyPr anchor="b"/>
          <a:lstStyle>
            <a:lvl1pPr algn="l">
              <a:defRPr sz="2000" b="1"/>
            </a:lvl1pPr>
          </a:lstStyle>
          <a:p>
            <a:r>
              <a:rPr lang="en-CA" dirty="0" smtClean="0"/>
              <a:t>Click to edit Master title style</a:t>
            </a:r>
            <a:endParaRPr lang="en-US" dirty="0"/>
          </a:p>
        </p:txBody>
      </p:sp>
      <p:sp>
        <p:nvSpPr>
          <p:cNvPr id="3" name="Content Placeholder 2"/>
          <p:cNvSpPr>
            <a:spLocks noGrp="1"/>
          </p:cNvSpPr>
          <p:nvPr>
            <p:ph idx="1"/>
          </p:nvPr>
        </p:nvSpPr>
        <p:spPr>
          <a:xfrm>
            <a:off x="3575050" y="571500"/>
            <a:ext cx="5111750" cy="5554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
        <p:nvSpPr>
          <p:cNvPr id="4" name="Text Placeholder 3"/>
          <p:cNvSpPr>
            <a:spLocks noGrp="1"/>
          </p:cNvSpPr>
          <p:nvPr>
            <p:ph type="body" sz="half" idx="2"/>
          </p:nvPr>
        </p:nvSpPr>
        <p:spPr>
          <a:xfrm>
            <a:off x="457200" y="1570263"/>
            <a:ext cx="3008313" cy="4555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dirty="0"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F08BF7D5-1B9E-4339-B489-C2E042DECF5E}" type="slidenum">
              <a:rPr lang="en-US" altLang="en-US"/>
              <a:pPr/>
              <a:t>‹#›</a:t>
            </a:fld>
            <a:endParaRPr lang="en-US" altLang="en-US"/>
          </a:p>
        </p:txBody>
      </p:sp>
    </p:spTree>
    <p:extLst>
      <p:ext uri="{BB962C8B-B14F-4D97-AF65-F5344CB8AC3E}">
        <p14:creationId xmlns:p14="http://schemas.microsoft.com/office/powerpoint/2010/main" val="2215113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dirty="0" smtClean="0"/>
              <a:t>Click to edit Master title style</a:t>
            </a:r>
            <a:endParaRPr lang="en-US" dirty="0"/>
          </a:p>
        </p:txBody>
      </p:sp>
      <p:sp>
        <p:nvSpPr>
          <p:cNvPr id="3" name="Picture Placeholder 2"/>
          <p:cNvSpPr>
            <a:spLocks noGrp="1"/>
          </p:cNvSpPr>
          <p:nvPr>
            <p:ph type="pic" idx="1"/>
          </p:nvPr>
        </p:nvSpPr>
        <p:spPr>
          <a:xfrm>
            <a:off x="1556429" y="680357"/>
            <a:ext cx="6286415" cy="3764643"/>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6CB83BF8-DB90-4EC3-9133-19A7C39600E9}" type="slidenum">
              <a:rPr lang="en-US" altLang="en-US"/>
              <a:pPr/>
              <a:t>‹#›</a:t>
            </a:fld>
            <a:endParaRPr lang="en-US" altLang="en-US"/>
          </a:p>
        </p:txBody>
      </p:sp>
    </p:spTree>
    <p:extLst>
      <p:ext uri="{BB962C8B-B14F-4D97-AF65-F5344CB8AC3E}">
        <p14:creationId xmlns:p14="http://schemas.microsoft.com/office/powerpoint/2010/main" val="49338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81038" y="681038"/>
            <a:ext cx="80057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CA" altLang="en-US" smtClean="0"/>
              <a:t>Click to edit Master title style</a:t>
            </a:r>
            <a:endParaRPr lang="en-US" altLang="en-US" smtClean="0"/>
          </a:p>
        </p:txBody>
      </p:sp>
      <p:sp>
        <p:nvSpPr>
          <p:cNvPr id="1027" name="Text Placeholder 2"/>
          <p:cNvSpPr>
            <a:spLocks noGrp="1"/>
          </p:cNvSpPr>
          <p:nvPr>
            <p:ph type="body" idx="1"/>
          </p:nvPr>
        </p:nvSpPr>
        <p:spPr bwMode="auto">
          <a:xfrm>
            <a:off x="681038" y="1824038"/>
            <a:ext cx="8005762" cy="43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CA" altLang="en-US" smtClean="0"/>
              <a:t>Click to edit Master text styles</a:t>
            </a:r>
          </a:p>
          <a:p>
            <a:pPr lvl="1"/>
            <a:r>
              <a:rPr lang="en-CA" altLang="en-US" smtClean="0"/>
              <a:t>Second level</a:t>
            </a:r>
          </a:p>
          <a:p>
            <a:pPr lvl="2"/>
            <a:r>
              <a:rPr lang="en-CA" altLang="en-US" smtClean="0"/>
              <a:t>Third level</a:t>
            </a:r>
          </a:p>
          <a:p>
            <a:pPr lvl="3"/>
            <a:r>
              <a:rPr lang="en-CA" altLang="en-US" smtClean="0"/>
              <a:t>Fourth level</a:t>
            </a:r>
          </a:p>
          <a:p>
            <a:pPr lvl="4"/>
            <a:r>
              <a:rPr lang="en-CA" altLang="en-US" smtClean="0"/>
              <a:t>Fifth level</a:t>
            </a:r>
            <a:endParaRPr lang="en-US" altLang="en-US" smtClean="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562975" y="6356350"/>
            <a:ext cx="441325"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A925F5E9-8CC5-4ED6-A3B3-ECFD666A216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0" fontAlgn="base" hangingPunct="0">
        <a:spcBef>
          <a:spcPct val="0"/>
        </a:spcBef>
        <a:spcAft>
          <a:spcPct val="0"/>
        </a:spcAft>
        <a:defRPr sz="4000" kern="1200">
          <a:solidFill>
            <a:srgbClr val="1C5030"/>
          </a:solidFill>
          <a:latin typeface="+mj-lt"/>
          <a:ea typeface="+mj-ea"/>
          <a:cs typeface="+mj-cs"/>
        </a:defRPr>
      </a:lvl1pPr>
      <a:lvl2pPr algn="ctr" defTabSz="457200" rtl="0" eaLnBrk="0" fontAlgn="base" hangingPunct="0">
        <a:spcBef>
          <a:spcPct val="0"/>
        </a:spcBef>
        <a:spcAft>
          <a:spcPct val="0"/>
        </a:spcAft>
        <a:defRPr sz="4000">
          <a:solidFill>
            <a:srgbClr val="1C5030"/>
          </a:solidFill>
          <a:latin typeface="Calibri" pitchFamily="34" charset="0"/>
        </a:defRPr>
      </a:lvl2pPr>
      <a:lvl3pPr algn="ctr" defTabSz="457200" rtl="0" eaLnBrk="0" fontAlgn="base" hangingPunct="0">
        <a:spcBef>
          <a:spcPct val="0"/>
        </a:spcBef>
        <a:spcAft>
          <a:spcPct val="0"/>
        </a:spcAft>
        <a:defRPr sz="4000">
          <a:solidFill>
            <a:srgbClr val="1C5030"/>
          </a:solidFill>
          <a:latin typeface="Calibri" pitchFamily="34" charset="0"/>
        </a:defRPr>
      </a:lvl3pPr>
      <a:lvl4pPr algn="ctr" defTabSz="457200" rtl="0" eaLnBrk="0" fontAlgn="base" hangingPunct="0">
        <a:spcBef>
          <a:spcPct val="0"/>
        </a:spcBef>
        <a:spcAft>
          <a:spcPct val="0"/>
        </a:spcAft>
        <a:defRPr sz="4000">
          <a:solidFill>
            <a:srgbClr val="1C5030"/>
          </a:solidFill>
          <a:latin typeface="Calibri" pitchFamily="34" charset="0"/>
        </a:defRPr>
      </a:lvl4pPr>
      <a:lvl5pPr algn="ctr" defTabSz="457200" rtl="0" eaLnBrk="0" fontAlgn="base" hangingPunct="0">
        <a:spcBef>
          <a:spcPct val="0"/>
        </a:spcBef>
        <a:spcAft>
          <a:spcPct val="0"/>
        </a:spcAft>
        <a:defRPr sz="4000">
          <a:solidFill>
            <a:srgbClr val="1C5030"/>
          </a:solidFill>
          <a:latin typeface="Calibri" pitchFamily="34" charset="0"/>
        </a:defRPr>
      </a:lvl5pPr>
      <a:lvl6pPr marL="457200" algn="ctr" defTabSz="457200" rtl="0" fontAlgn="base">
        <a:spcBef>
          <a:spcPct val="0"/>
        </a:spcBef>
        <a:spcAft>
          <a:spcPct val="0"/>
        </a:spcAft>
        <a:defRPr sz="4000">
          <a:solidFill>
            <a:srgbClr val="1C5030"/>
          </a:solidFill>
          <a:latin typeface="Calibri" pitchFamily="34" charset="0"/>
        </a:defRPr>
      </a:lvl6pPr>
      <a:lvl7pPr marL="914400" algn="ctr" defTabSz="457200" rtl="0" fontAlgn="base">
        <a:spcBef>
          <a:spcPct val="0"/>
        </a:spcBef>
        <a:spcAft>
          <a:spcPct val="0"/>
        </a:spcAft>
        <a:defRPr sz="4000">
          <a:solidFill>
            <a:srgbClr val="1C5030"/>
          </a:solidFill>
          <a:latin typeface="Calibri" pitchFamily="34" charset="0"/>
        </a:defRPr>
      </a:lvl7pPr>
      <a:lvl8pPr marL="1371600" algn="ctr" defTabSz="457200" rtl="0" fontAlgn="base">
        <a:spcBef>
          <a:spcPct val="0"/>
        </a:spcBef>
        <a:spcAft>
          <a:spcPct val="0"/>
        </a:spcAft>
        <a:defRPr sz="4000">
          <a:solidFill>
            <a:srgbClr val="1C5030"/>
          </a:solidFill>
          <a:latin typeface="Calibri" pitchFamily="34" charset="0"/>
        </a:defRPr>
      </a:lvl8pPr>
      <a:lvl9pPr marL="1828800" algn="ctr" defTabSz="457200" rtl="0" fontAlgn="base">
        <a:spcBef>
          <a:spcPct val="0"/>
        </a:spcBef>
        <a:spcAft>
          <a:spcPct val="0"/>
        </a:spcAft>
        <a:defRPr sz="4000">
          <a:solidFill>
            <a:srgbClr val="1C5030"/>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rgbClr val="1C5030"/>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rgbClr val="1C5030"/>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rgbClr val="1C5030"/>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rgbClr val="1C5030"/>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rgbClr val="1C503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iobanking/biobank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www.ontobee.org/browser/index.php?o=OBIB" TargetMode="External"/><Relationship Id="rId4" Type="http://schemas.openxmlformats.org/officeDocument/2006/relationships/hyperlink" Target="http://bioportal.bioontology.org/ontologies/OBI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7.jpe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iobanking/biobanking/issu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54812" y="352245"/>
            <a:ext cx="7772400" cy="2235680"/>
          </a:xfrm>
        </p:spPr>
        <p:txBody>
          <a:bodyPr>
            <a:noAutofit/>
          </a:bodyPr>
          <a:lstStyle/>
          <a:p>
            <a:r>
              <a:rPr lang="en-US" sz="3600" b="1" dirty="0" smtClean="0"/>
              <a:t>A Biobanking Ontology and an Informed Consent Ontology Developed </a:t>
            </a:r>
            <a:r>
              <a:rPr lang="en-US" sz="3600" b="1" i="1" dirty="0" smtClean="0"/>
              <a:t>For</a:t>
            </a:r>
            <a:r>
              <a:rPr lang="en-US" sz="3600" b="1" dirty="0" smtClean="0"/>
              <a:t> and </a:t>
            </a:r>
            <a:r>
              <a:rPr lang="en-US" sz="3600" b="1" i="1" dirty="0" smtClean="0"/>
              <a:t>With</a:t>
            </a:r>
            <a:r>
              <a:rPr lang="en-US" sz="3600" b="1" dirty="0" smtClean="0"/>
              <a:t> </a:t>
            </a:r>
            <a:r>
              <a:rPr lang="en-US" sz="3600" b="1" dirty="0"/>
              <a:t>S</a:t>
            </a:r>
            <a:r>
              <a:rPr lang="en-US" sz="3600" b="1" dirty="0" smtClean="0"/>
              <a:t>ubject </a:t>
            </a:r>
            <a:r>
              <a:rPr lang="en-US" sz="3600" b="1" dirty="0"/>
              <a:t>M</a:t>
            </a:r>
            <a:r>
              <a:rPr lang="en-US" sz="3600" b="1" dirty="0" smtClean="0"/>
              <a:t>atter </a:t>
            </a:r>
            <a:r>
              <a:rPr lang="en-US" sz="3600" b="1" dirty="0"/>
              <a:t>E</a:t>
            </a:r>
            <a:r>
              <a:rPr lang="en-US" sz="3600" b="1" dirty="0" smtClean="0"/>
              <a:t>xperts</a:t>
            </a:r>
            <a:endParaRPr lang="en-US" sz="3600" b="1" dirty="0"/>
          </a:p>
        </p:txBody>
      </p:sp>
      <p:sp>
        <p:nvSpPr>
          <p:cNvPr id="5" name="Subtitle 4"/>
          <p:cNvSpPr>
            <a:spLocks noGrp="1"/>
          </p:cNvSpPr>
          <p:nvPr>
            <p:ph type="subTitle" idx="1"/>
          </p:nvPr>
        </p:nvSpPr>
        <p:spPr>
          <a:xfrm>
            <a:off x="1524000" y="3011053"/>
            <a:ext cx="6400800" cy="2387211"/>
          </a:xfrm>
        </p:spPr>
        <p:txBody>
          <a:bodyPr lIns="0" tIns="0" rIns="0" bIns="0">
            <a:normAutofit fontScale="70000" lnSpcReduction="20000"/>
          </a:bodyPr>
          <a:lstStyle/>
          <a:p>
            <a:pPr>
              <a:lnSpc>
                <a:spcPct val="125000"/>
              </a:lnSpc>
              <a:spcBef>
                <a:spcPts val="0"/>
              </a:spcBef>
            </a:pPr>
            <a:r>
              <a:rPr lang="en-US" dirty="0" smtClean="0"/>
              <a:t>Helena Ellis, Director of Biobanking Education and Outreach, Department of Pathology, Duke </a:t>
            </a:r>
            <a:r>
              <a:rPr lang="en-US" dirty="0" smtClean="0"/>
              <a:t>University</a:t>
            </a:r>
            <a:br>
              <a:rPr lang="en-US" dirty="0" smtClean="0"/>
            </a:br>
            <a:endParaRPr lang="en-US" dirty="0" smtClean="0"/>
          </a:p>
          <a:p>
            <a:pPr>
              <a:lnSpc>
                <a:spcPct val="125000"/>
              </a:lnSpc>
              <a:spcBef>
                <a:spcPts val="0"/>
              </a:spcBef>
            </a:pPr>
            <a:endParaRPr lang="en-US" sz="1600" dirty="0" smtClean="0"/>
          </a:p>
          <a:p>
            <a:pPr>
              <a:lnSpc>
                <a:spcPct val="125000"/>
              </a:lnSpc>
              <a:spcBef>
                <a:spcPts val="0"/>
              </a:spcBef>
            </a:pPr>
            <a:r>
              <a:rPr lang="en-US" dirty="0" smtClean="0"/>
              <a:t>Jie Zheng, Senior Research Investigator, Institute for Biomedical Informatics, Perelman School of Medicine,</a:t>
            </a:r>
          </a:p>
          <a:p>
            <a:pPr>
              <a:lnSpc>
                <a:spcPct val="125000"/>
              </a:lnSpc>
              <a:spcBef>
                <a:spcPts val="0"/>
              </a:spcBef>
            </a:pPr>
            <a:r>
              <a:rPr lang="en-US" dirty="0" smtClean="0"/>
              <a:t>University of Pennsylvania</a:t>
            </a:r>
            <a:endParaRPr lang="en-US" dirty="0"/>
          </a:p>
        </p:txBody>
      </p:sp>
    </p:spTree>
    <p:extLst>
      <p:ext uri="{BB962C8B-B14F-4D97-AF65-F5344CB8AC3E}">
        <p14:creationId xmlns:p14="http://schemas.microsoft.com/office/powerpoint/2010/main" val="1315497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Line 2"/>
          <p:cNvSpPr>
            <a:spLocks noChangeShapeType="1"/>
          </p:cNvSpPr>
          <p:nvPr/>
        </p:nvSpPr>
        <p:spPr bwMode="auto">
          <a:xfrm>
            <a:off x="2577984" y="245067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339" name="Line 3"/>
          <p:cNvSpPr>
            <a:spLocks noChangeShapeType="1"/>
          </p:cNvSpPr>
          <p:nvPr/>
        </p:nvSpPr>
        <p:spPr bwMode="auto">
          <a:xfrm>
            <a:off x="2577984" y="2450670"/>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367" name="Text Box 41"/>
          <p:cNvSpPr txBox="1">
            <a:spLocks noChangeArrowheads="1"/>
          </p:cNvSpPr>
          <p:nvPr/>
        </p:nvSpPr>
        <p:spPr bwMode="auto">
          <a:xfrm>
            <a:off x="1523906" y="211777"/>
            <a:ext cx="7366092" cy="6179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spcBef>
                <a:spcPct val="20000"/>
              </a:spcBef>
            </a:pPr>
            <a:r>
              <a:rPr lang="en-US" sz="3000" dirty="0" smtClean="0">
                <a:solidFill>
                  <a:srgbClr val="000000"/>
                </a:solidFill>
                <a:latin typeface="Calibri" charset="0"/>
              </a:rPr>
              <a:t>Foundry </a:t>
            </a:r>
            <a:r>
              <a:rPr lang="en-US" sz="3000" dirty="0">
                <a:solidFill>
                  <a:srgbClr val="000000"/>
                </a:solidFill>
                <a:latin typeface="Calibri" charset="0"/>
              </a:rPr>
              <a:t>Modular </a:t>
            </a:r>
            <a:r>
              <a:rPr lang="en-US" sz="3000" dirty="0" smtClean="0">
                <a:solidFill>
                  <a:srgbClr val="000000"/>
                </a:solidFill>
                <a:latin typeface="Calibri" charset="0"/>
              </a:rPr>
              <a:t>Organization (Jie)</a:t>
            </a:r>
            <a:endParaRPr lang="en-US" sz="2000" dirty="0">
              <a:solidFill>
                <a:srgbClr val="000000"/>
              </a:solidFill>
              <a:latin typeface="Calibri" charset="0"/>
            </a:endParaRPr>
          </a:p>
        </p:txBody>
      </p:sp>
      <p:sp>
        <p:nvSpPr>
          <p:cNvPr id="142368" name="TextBox 10"/>
          <p:cNvSpPr txBox="1">
            <a:spLocks noChangeArrowheads="1"/>
          </p:cNvSpPr>
          <p:nvPr/>
        </p:nvSpPr>
        <p:spPr bwMode="auto">
          <a:xfrm>
            <a:off x="292641" y="978701"/>
            <a:ext cx="1770993" cy="4678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r>
              <a:rPr lang="en-US" sz="2000" dirty="0" smtClean="0">
                <a:solidFill>
                  <a:srgbClr val="000000"/>
                </a:solidFill>
                <a:latin typeface="Calibri" charset="0"/>
              </a:rPr>
              <a:t>top </a:t>
            </a:r>
            <a:r>
              <a:rPr lang="en-US" sz="2000" dirty="0">
                <a:solidFill>
                  <a:srgbClr val="000000"/>
                </a:solidFill>
                <a:latin typeface="Calibri" charset="0"/>
              </a:rPr>
              <a:t>level</a:t>
            </a:r>
          </a:p>
          <a:p>
            <a:pPr algn="r" eaLnBrk="1" hangingPunct="1"/>
            <a:endParaRPr lang="en-US" sz="2000" dirty="0">
              <a:solidFill>
                <a:srgbClr val="000000"/>
              </a:solidFill>
              <a:latin typeface="Calibri" charset="0"/>
            </a:endParaRPr>
          </a:p>
          <a:p>
            <a:pPr algn="r" eaLnBrk="1" hangingPunct="1"/>
            <a:r>
              <a:rPr lang="en-US" sz="2000" dirty="0">
                <a:solidFill>
                  <a:srgbClr val="000000"/>
                </a:solidFill>
                <a:latin typeface="Calibri" charset="0"/>
              </a:rPr>
              <a:t>mid-level</a:t>
            </a:r>
          </a:p>
          <a:p>
            <a:pPr algn="r" eaLnBrk="1" hangingPunct="1"/>
            <a:endParaRPr lang="en-US" sz="2000" dirty="0">
              <a:solidFill>
                <a:srgbClr val="000000"/>
              </a:solidFill>
              <a:latin typeface="Calibri" charset="0"/>
            </a:endParaRPr>
          </a:p>
          <a:p>
            <a:pPr algn="r" eaLnBrk="1" hangingPunct="1"/>
            <a:endParaRPr lang="en-US" sz="2000" dirty="0">
              <a:solidFill>
                <a:srgbClr val="000000"/>
              </a:solidFill>
              <a:latin typeface="Calibri" charset="0"/>
            </a:endParaRPr>
          </a:p>
          <a:p>
            <a:pPr algn="r" eaLnBrk="1" hangingPunct="1"/>
            <a:endParaRPr lang="en-US" sz="2000" dirty="0">
              <a:solidFill>
                <a:srgbClr val="000000"/>
              </a:solidFill>
              <a:latin typeface="Calibri" charset="0"/>
            </a:endParaRPr>
          </a:p>
          <a:p>
            <a:pPr algn="r" eaLnBrk="1" hangingPunct="1"/>
            <a:endParaRPr lang="en-US" sz="2000" dirty="0">
              <a:solidFill>
                <a:srgbClr val="000000"/>
              </a:solidFill>
              <a:latin typeface="Calibri" charset="0"/>
            </a:endParaRPr>
          </a:p>
          <a:p>
            <a:pPr algn="r" eaLnBrk="1" hangingPunct="1"/>
            <a:endParaRPr lang="en-US" sz="2000" dirty="0">
              <a:solidFill>
                <a:srgbClr val="000000"/>
              </a:solidFill>
              <a:latin typeface="Calibri" charset="0"/>
            </a:endParaRPr>
          </a:p>
          <a:p>
            <a:pPr algn="r" eaLnBrk="1" hangingPunct="1"/>
            <a:r>
              <a:rPr lang="en-US" sz="2000" dirty="0">
                <a:solidFill>
                  <a:srgbClr val="000000"/>
                </a:solidFill>
                <a:latin typeface="Calibri" charset="0"/>
              </a:rPr>
              <a:t>domain </a:t>
            </a:r>
            <a:r>
              <a:rPr lang="en-US" sz="2000" dirty="0" smtClean="0">
                <a:solidFill>
                  <a:srgbClr val="000000"/>
                </a:solidFill>
                <a:latin typeface="Calibri" charset="0"/>
              </a:rPr>
              <a:t>level</a:t>
            </a:r>
          </a:p>
          <a:p>
            <a:pPr algn="r" eaLnBrk="1" hangingPunct="1"/>
            <a:endParaRPr lang="en-US" sz="2000" dirty="0">
              <a:solidFill>
                <a:srgbClr val="000000"/>
              </a:solidFill>
              <a:latin typeface="Calibri" charset="0"/>
            </a:endParaRPr>
          </a:p>
          <a:p>
            <a:pPr algn="r" eaLnBrk="1" hangingPunct="1"/>
            <a:endParaRPr lang="en-US" sz="2000" dirty="0" smtClean="0">
              <a:solidFill>
                <a:srgbClr val="000000"/>
              </a:solidFill>
              <a:latin typeface="Calibri" charset="0"/>
            </a:endParaRPr>
          </a:p>
          <a:p>
            <a:pPr algn="r" eaLnBrk="1" hangingPunct="1"/>
            <a:endParaRPr lang="en-US" sz="2000" dirty="0" smtClean="0">
              <a:solidFill>
                <a:srgbClr val="000000"/>
              </a:solidFill>
              <a:latin typeface="Calibri" charset="0"/>
            </a:endParaRPr>
          </a:p>
          <a:p>
            <a:pPr algn="r" eaLnBrk="1" hangingPunct="1"/>
            <a:endParaRPr lang="en-US" sz="2000" dirty="0" smtClean="0">
              <a:solidFill>
                <a:srgbClr val="000000"/>
              </a:solidFill>
              <a:latin typeface="Calibri" charset="0"/>
            </a:endParaRPr>
          </a:p>
          <a:p>
            <a:pPr algn="r" eaLnBrk="1" hangingPunct="1"/>
            <a:endParaRPr lang="en-US" sz="2000" dirty="0" smtClean="0">
              <a:solidFill>
                <a:srgbClr val="000000"/>
              </a:solidFill>
              <a:latin typeface="Calibri" charset="0"/>
            </a:endParaRPr>
          </a:p>
          <a:p>
            <a:pPr algn="r" eaLnBrk="1" hangingPunct="1"/>
            <a:r>
              <a:rPr lang="en-US" dirty="0">
                <a:solidFill>
                  <a:srgbClr val="000000"/>
                </a:solidFill>
                <a:latin typeface="Calibri" charset="0"/>
              </a:rPr>
              <a:t>a</a:t>
            </a:r>
            <a:r>
              <a:rPr lang="en-US" dirty="0" smtClean="0">
                <a:solidFill>
                  <a:srgbClr val="000000"/>
                </a:solidFill>
                <a:latin typeface="Calibri" charset="0"/>
              </a:rPr>
              <a:t>pplication level</a:t>
            </a:r>
            <a:endParaRPr lang="en-US" dirty="0">
              <a:solidFill>
                <a:srgbClr val="000000"/>
              </a:solidFill>
              <a:latin typeface="Calibri" charset="0"/>
            </a:endParaRPr>
          </a:p>
        </p:txBody>
      </p:sp>
      <p:sp>
        <p:nvSpPr>
          <p:cNvPr id="3" name="TextBox 2"/>
          <p:cNvSpPr txBox="1"/>
          <p:nvPr/>
        </p:nvSpPr>
        <p:spPr>
          <a:xfrm>
            <a:off x="580445" y="6428408"/>
            <a:ext cx="2743200" cy="369332"/>
          </a:xfrm>
          <a:prstGeom prst="rect">
            <a:avLst/>
          </a:prstGeom>
          <a:solidFill>
            <a:schemeClr val="bg2">
              <a:lumMod val="50000"/>
            </a:schemeClr>
          </a:solidFill>
        </p:spPr>
        <p:txBody>
          <a:bodyPr wrap="square" rtlCol="0">
            <a:spAutoFit/>
          </a:bodyPr>
          <a:lstStyle/>
          <a:p>
            <a:pPr algn="ctr"/>
            <a:r>
              <a:rPr lang="en-US" dirty="0" smtClean="0"/>
              <a:t>Ref: Dr</a:t>
            </a:r>
            <a:r>
              <a:rPr lang="en-US" dirty="0" smtClean="0"/>
              <a:t>. Barry Smith</a:t>
            </a:r>
            <a:endParaRPr lang="en-US" dirty="0"/>
          </a:p>
        </p:txBody>
      </p:sp>
      <p:pic>
        <p:nvPicPr>
          <p:cNvPr id="11" name="Picture 10" descr="foundry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71" y="177911"/>
            <a:ext cx="858937" cy="773042"/>
          </a:xfrm>
          <a:prstGeom prst="rect">
            <a:avLst/>
          </a:prstGeom>
        </p:spPr>
      </p:pic>
      <p:graphicFrame>
        <p:nvGraphicFramePr>
          <p:cNvPr id="13" name="Group 45"/>
          <p:cNvGraphicFramePr>
            <a:graphicFrameLocks noGrp="1"/>
          </p:cNvGraphicFramePr>
          <p:nvPr>
            <p:extLst>
              <p:ext uri="{D42A27DB-BD31-4B8C-83A1-F6EECF244321}">
                <p14:modId xmlns:p14="http://schemas.microsoft.com/office/powerpoint/2010/main" val="711845101"/>
              </p:ext>
            </p:extLst>
          </p:nvPr>
        </p:nvGraphicFramePr>
        <p:xfrm>
          <a:off x="2063634" y="5289626"/>
          <a:ext cx="6858000" cy="643987"/>
        </p:xfrm>
        <a:graphic>
          <a:graphicData uri="http://schemas.openxmlformats.org/drawingml/2006/table">
            <a:tbl>
              <a:tblPr/>
              <a:tblGrid>
                <a:gridCol w="2209800"/>
                <a:gridCol w="2514600"/>
                <a:gridCol w="2133600"/>
              </a:tblGrid>
              <a:tr h="6439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FF"/>
                          </a:solidFill>
                          <a:effectLst/>
                          <a:latin typeface="Palatino Linotype" pitchFamily="18" charset="0"/>
                          <a:cs typeface="Times New Roman" pitchFamily="18" charset="0"/>
                        </a:rPr>
                        <a:t>Biobanking Ontology</a:t>
                      </a:r>
                      <a:endParaRPr kumimoji="0" lang="en-US" sz="1600" b="1" i="0" u="none" strike="noStrike" cap="none" normalizeH="0" baseline="0" dirty="0" smtClean="0">
                        <a:ln>
                          <a:noFill/>
                        </a:ln>
                        <a:solidFill>
                          <a:srgbClr val="FFFFFF"/>
                        </a:solidFill>
                        <a:effectLst/>
                        <a:latin typeface="Palatino Linotype" pitchFamily="18" charset="0"/>
                        <a:cs typeface="Arial" charset="0"/>
                      </a:endParaRPr>
                    </a:p>
                  </a:txBody>
                  <a:tcPr marL="0" marR="0" marT="0" marB="45714" anchor="ctr" horzOverflow="overflow">
                    <a:lnL w="28575" cap="flat" cmpd="sng" algn="ctr">
                      <a:noFill/>
                      <a:prstDash val="solid"/>
                      <a:round/>
                      <a:headEnd type="none" w="med" len="med"/>
                      <a:tailEnd type="none" w="med" len="med"/>
                    </a:lnL>
                    <a:lnR w="28575" cap="flat" cmpd="sng" algn="ctr">
                      <a:solidFill>
                        <a:srgbClr val="95B3D7"/>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008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Arial" charset="0"/>
                        </a:rPr>
                        <a:t>Vaccination Informed Consent Ontology</a:t>
                      </a:r>
                    </a:p>
                  </a:txBody>
                  <a:tcPr marL="0" marR="0" marT="0" marB="45714" anchor="ctr" horzOverflow="overflow">
                    <a:lnL w="28575" cap="flat" cmpd="sng" algn="ctr">
                      <a:solidFill>
                        <a:srgbClr val="95B3D7"/>
                      </a:solidFill>
                      <a:prstDash val="solid"/>
                      <a:round/>
                      <a:headEnd type="none" w="med" len="med"/>
                      <a:tailEnd type="none" w="med" len="med"/>
                    </a:lnL>
                    <a:lnR w="28575" cap="flat" cmpd="sng" algn="ctr">
                      <a:solidFill>
                        <a:srgbClr val="95B3D7"/>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Palatino Linotype" pitchFamily="18" charset="0"/>
                          <a:cs typeface="Arial" charset="0"/>
                        </a:rPr>
                        <a:t>Beta Cell Genomic Ontology</a:t>
                      </a:r>
                    </a:p>
                  </a:txBody>
                  <a:tcPr marL="0" marR="0" marT="0" marB="45714" anchor="ctr" horzOverflow="overflow">
                    <a:lnL w="28575" cap="flat" cmpd="sng" algn="ctr">
                      <a:solidFill>
                        <a:srgbClr val="95B3D7"/>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99FF99"/>
                    </a:solidFill>
                  </a:tcPr>
                </a:tc>
              </a:tr>
            </a:tbl>
          </a:graphicData>
        </a:graphic>
      </p:graphicFrame>
      <p:sp>
        <p:nvSpPr>
          <p:cNvPr id="15" name="Trapezoid 14"/>
          <p:cNvSpPr/>
          <p:nvPr/>
        </p:nvSpPr>
        <p:spPr bwMode="auto">
          <a:xfrm>
            <a:off x="2063634" y="941580"/>
            <a:ext cx="6875463" cy="430129"/>
          </a:xfrm>
          <a:prstGeom prst="trapezoid">
            <a:avLst/>
          </a:prstGeom>
          <a:solidFill>
            <a:schemeClr val="accent6"/>
          </a:solidFill>
          <a:ln w="28575" cap="flat" cmpd="sng" algn="ctr">
            <a:noFill/>
            <a:prstDash val="solid"/>
            <a:round/>
            <a:headEnd type="none" w="med" len="med"/>
            <a:tailEnd type="none" w="med" len="med"/>
          </a:ln>
          <a:effectLst/>
        </p:spPr>
        <p:txBody>
          <a:bodyPr/>
          <a:lstStyle/>
          <a:p>
            <a:pPr algn="ctr">
              <a:defRPr/>
            </a:pPr>
            <a:r>
              <a:rPr lang="en-US" b="1" dirty="0" smtClean="0">
                <a:solidFill>
                  <a:schemeClr val="bg1"/>
                </a:solidFill>
                <a:latin typeface="Palatino Linotype" pitchFamily="18" charset="0"/>
                <a:ea typeface="+mn-ea"/>
                <a:cs typeface="Arial" pitchFamily="34" charset="0"/>
              </a:rPr>
              <a:t>Basic </a:t>
            </a:r>
            <a:r>
              <a:rPr lang="en-US" b="1" dirty="0">
                <a:solidFill>
                  <a:schemeClr val="bg1"/>
                </a:solidFill>
                <a:latin typeface="Palatino Linotype" pitchFamily="18" charset="0"/>
                <a:ea typeface="+mn-ea"/>
                <a:cs typeface="Arial" pitchFamily="34" charset="0"/>
              </a:rPr>
              <a:t>Formal </a:t>
            </a:r>
            <a:r>
              <a:rPr lang="en-US" b="1" dirty="0" smtClean="0">
                <a:solidFill>
                  <a:schemeClr val="bg1"/>
                </a:solidFill>
                <a:latin typeface="Palatino Linotype" pitchFamily="18" charset="0"/>
                <a:ea typeface="+mn-ea"/>
                <a:cs typeface="Arial" pitchFamily="34" charset="0"/>
              </a:rPr>
              <a:t>Ontology</a:t>
            </a:r>
            <a:endParaRPr lang="en-US" b="1" dirty="0">
              <a:solidFill>
                <a:schemeClr val="bg1"/>
              </a:solidFill>
              <a:latin typeface="Palatino Linotype" pitchFamily="18" charset="0"/>
              <a:ea typeface="+mn-ea"/>
              <a:cs typeface="Arial" pitchFamily="34" charset="0"/>
            </a:endParaRPr>
          </a:p>
        </p:txBody>
      </p:sp>
      <p:sp>
        <p:nvSpPr>
          <p:cNvPr id="4" name="TextBox 3"/>
          <p:cNvSpPr txBox="1"/>
          <p:nvPr/>
        </p:nvSpPr>
        <p:spPr>
          <a:xfrm>
            <a:off x="2058860" y="1498595"/>
            <a:ext cx="2108269" cy="584776"/>
          </a:xfrm>
          <a:prstGeom prst="rect">
            <a:avLst/>
          </a:prstGeom>
          <a:solidFill>
            <a:srgbClr val="6600CC"/>
          </a:solidFill>
          <a:ln w="28575" cmpd="sng">
            <a:noFill/>
          </a:ln>
        </p:spPr>
        <p:txBody>
          <a:bodyPr wrap="none" rtlCol="0">
            <a:spAutoFit/>
          </a:bodyPr>
          <a:lstStyle/>
          <a:p>
            <a:pPr lvl="0" algn="ctr"/>
            <a:r>
              <a:rPr lang="en-US" sz="1600" b="1" dirty="0">
                <a:solidFill>
                  <a:srgbClr val="FFFFFF"/>
                </a:solidFill>
                <a:latin typeface="Palatino Linotype" pitchFamily="18" charset="0"/>
                <a:cs typeface="Arial" charset="0"/>
              </a:rPr>
              <a:t>Information </a:t>
            </a:r>
            <a:r>
              <a:rPr lang="en-US" sz="1600" b="1" dirty="0" smtClean="0">
                <a:solidFill>
                  <a:srgbClr val="FFFFFF"/>
                </a:solidFill>
                <a:latin typeface="Palatino Linotype" pitchFamily="18" charset="0"/>
                <a:cs typeface="Arial" charset="0"/>
              </a:rPr>
              <a:t>Artifact</a:t>
            </a:r>
          </a:p>
          <a:p>
            <a:pPr lvl="0" algn="ctr"/>
            <a:r>
              <a:rPr lang="en-US" sz="1600" b="1" dirty="0" smtClean="0">
                <a:solidFill>
                  <a:srgbClr val="FFFFFF"/>
                </a:solidFill>
                <a:latin typeface="Palatino Linotype" pitchFamily="18" charset="0"/>
                <a:cs typeface="Arial" charset="0"/>
              </a:rPr>
              <a:t>Ontology</a:t>
            </a:r>
            <a:endParaRPr lang="en-US" sz="1600" b="1" dirty="0">
              <a:solidFill>
                <a:srgbClr val="FFFFFF"/>
              </a:solidFill>
              <a:latin typeface="Palatino Linotype" pitchFamily="18" charset="0"/>
              <a:cs typeface="Arial" charset="0"/>
            </a:endParaRPr>
          </a:p>
        </p:txBody>
      </p:sp>
      <p:sp>
        <p:nvSpPr>
          <p:cNvPr id="16" name="TextBox 15"/>
          <p:cNvSpPr txBox="1"/>
          <p:nvPr/>
        </p:nvSpPr>
        <p:spPr>
          <a:xfrm>
            <a:off x="4240506" y="1498595"/>
            <a:ext cx="2509020" cy="584776"/>
          </a:xfrm>
          <a:prstGeom prst="rect">
            <a:avLst/>
          </a:prstGeom>
          <a:solidFill>
            <a:srgbClr val="3366CC"/>
          </a:solidFill>
          <a:ln w="28575" cmpd="sng">
            <a:noFill/>
          </a:ln>
        </p:spPr>
        <p:txBody>
          <a:bodyPr wrap="none" rtlCol="0">
            <a:spAutoFit/>
          </a:bodyPr>
          <a:lstStyle/>
          <a:p>
            <a:pPr lvl="0" algn="ctr"/>
            <a:r>
              <a:rPr lang="en-US" sz="1600" b="1" dirty="0">
                <a:solidFill>
                  <a:srgbClr val="FFFFFF"/>
                </a:solidFill>
                <a:latin typeface="Palatino Linotype" pitchFamily="18" charset="0"/>
                <a:cs typeface="Arial" charset="0"/>
              </a:rPr>
              <a:t>Ontology for </a:t>
            </a:r>
            <a:r>
              <a:rPr lang="en-US" sz="1600" b="1" dirty="0" smtClean="0">
                <a:solidFill>
                  <a:srgbClr val="FFFFFF"/>
                </a:solidFill>
                <a:latin typeface="Palatino Linotype" pitchFamily="18" charset="0"/>
                <a:cs typeface="Arial" charset="0"/>
              </a:rPr>
              <a:t>Biomedical</a:t>
            </a:r>
          </a:p>
          <a:p>
            <a:pPr lvl="0" algn="ctr"/>
            <a:r>
              <a:rPr lang="en-US" sz="1600" b="1" dirty="0" smtClean="0">
                <a:solidFill>
                  <a:srgbClr val="FFFFFF"/>
                </a:solidFill>
                <a:latin typeface="Palatino Linotype" pitchFamily="18" charset="0"/>
                <a:cs typeface="Arial" charset="0"/>
              </a:rPr>
              <a:t>Investigations</a:t>
            </a:r>
            <a:endParaRPr lang="en-US" sz="1600" b="1" dirty="0">
              <a:solidFill>
                <a:srgbClr val="FFFFFF"/>
              </a:solidFill>
              <a:latin typeface="Palatino Linotype" pitchFamily="18" charset="0"/>
              <a:cs typeface="Arial" charset="0"/>
            </a:endParaRPr>
          </a:p>
        </p:txBody>
      </p:sp>
      <p:sp>
        <p:nvSpPr>
          <p:cNvPr id="17" name="TextBox 16"/>
          <p:cNvSpPr txBox="1"/>
          <p:nvPr/>
        </p:nvSpPr>
        <p:spPr>
          <a:xfrm>
            <a:off x="6814954" y="1498595"/>
            <a:ext cx="2122696" cy="584776"/>
          </a:xfrm>
          <a:prstGeom prst="rect">
            <a:avLst/>
          </a:prstGeom>
          <a:solidFill>
            <a:srgbClr val="660066"/>
          </a:solidFill>
          <a:ln w="28575" cmpd="sng">
            <a:noFill/>
          </a:ln>
        </p:spPr>
        <p:txBody>
          <a:bodyPr wrap="none" rtlCol="0">
            <a:spAutoFit/>
          </a:bodyPr>
          <a:lstStyle/>
          <a:p>
            <a:pPr lvl="0" algn="ctr"/>
            <a:r>
              <a:rPr lang="en-US" sz="1600" b="1" dirty="0">
                <a:solidFill>
                  <a:srgbClr val="FFFFFF"/>
                </a:solidFill>
                <a:latin typeface="Palatino Linotype" pitchFamily="18" charset="0"/>
                <a:cs typeface="Arial" charset="0"/>
              </a:rPr>
              <a:t>Ontology of </a:t>
            </a:r>
            <a:r>
              <a:rPr lang="en-US" sz="1600" b="1" dirty="0" smtClean="0">
                <a:solidFill>
                  <a:srgbClr val="FFFFFF"/>
                </a:solidFill>
                <a:latin typeface="Palatino Linotype" pitchFamily="18" charset="0"/>
                <a:cs typeface="Arial" charset="0"/>
              </a:rPr>
              <a:t>General</a:t>
            </a:r>
          </a:p>
          <a:p>
            <a:pPr lvl="0" algn="ctr"/>
            <a:r>
              <a:rPr lang="en-US" sz="1600" b="1" dirty="0" smtClean="0">
                <a:solidFill>
                  <a:srgbClr val="FFFFFF"/>
                </a:solidFill>
                <a:latin typeface="Palatino Linotype" pitchFamily="18" charset="0"/>
                <a:cs typeface="Arial" charset="0"/>
              </a:rPr>
              <a:t>Medical </a:t>
            </a:r>
            <a:r>
              <a:rPr lang="en-US" sz="1600" b="1" dirty="0">
                <a:solidFill>
                  <a:srgbClr val="FFFFFF"/>
                </a:solidFill>
                <a:latin typeface="Palatino Linotype" pitchFamily="18" charset="0"/>
                <a:cs typeface="Arial" charset="0"/>
              </a:rPr>
              <a:t>Science</a:t>
            </a:r>
          </a:p>
        </p:txBody>
      </p:sp>
      <p:graphicFrame>
        <p:nvGraphicFramePr>
          <p:cNvPr id="6" name="Table 5"/>
          <p:cNvGraphicFramePr>
            <a:graphicFrameLocks noGrp="1"/>
          </p:cNvGraphicFramePr>
          <p:nvPr>
            <p:extLst>
              <p:ext uri="{D42A27DB-BD31-4B8C-83A1-F6EECF244321}">
                <p14:modId xmlns:p14="http://schemas.microsoft.com/office/powerpoint/2010/main" val="1486952300"/>
              </p:ext>
            </p:extLst>
          </p:nvPr>
        </p:nvGraphicFramePr>
        <p:xfrm>
          <a:off x="2063634" y="2230541"/>
          <a:ext cx="6858000" cy="2900259"/>
        </p:xfrm>
        <a:graphic>
          <a:graphicData uri="http://schemas.openxmlformats.org/drawingml/2006/table">
            <a:tbl>
              <a:tblPr firstRow="1" bandRow="1">
                <a:tableStyleId>{5C22544A-7EE6-4342-B048-85BDC9FD1C3A}</a:tableStyleId>
              </a:tblPr>
              <a:tblGrid>
                <a:gridCol w="3429000"/>
                <a:gridCol w="3429000"/>
              </a:tblGrid>
              <a:tr h="89214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rgbClr val="FFFFFF"/>
                          </a:solidFill>
                          <a:effectLst/>
                          <a:latin typeface="Palatino Linotype" pitchFamily="18" charset="0"/>
                          <a:cs typeface="Times New Roman" pitchFamily="18" charset="0"/>
                        </a:rPr>
                        <a:t>Anatomy Ontology</a:t>
                      </a:r>
                    </a:p>
                  </a:txBody>
                  <a:tcPr anchor="ctr">
                    <a:lnR w="28575" cap="flat" cmpd="sng" algn="ctr">
                      <a:solidFill>
                        <a:srgbClr val="95B3D7"/>
                      </a:solidFill>
                      <a:prstDash val="solid"/>
                      <a:round/>
                      <a:headEnd type="none" w="med" len="med"/>
                      <a:tailEnd type="none" w="med" len="med"/>
                    </a:lnR>
                    <a:lnB w="28575" cap="flat" cmpd="sng" algn="ctr">
                      <a:solidFill>
                        <a:srgbClr val="95B3D7"/>
                      </a:solidFill>
                      <a:prstDash val="solid"/>
                      <a:round/>
                      <a:headEnd type="none" w="med" len="med"/>
                      <a:tailEnd type="none" w="med" len="med"/>
                    </a:lnB>
                    <a:solidFill>
                      <a:srgbClr val="99000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rgbClr val="FFFFFF"/>
                          </a:solidFill>
                          <a:effectLst/>
                          <a:latin typeface="Palatino Linotype" pitchFamily="18" charset="0"/>
                        </a:rPr>
                        <a:t>Infectious Disease Ontology</a:t>
                      </a:r>
                    </a:p>
                  </a:txBody>
                  <a:tcPr anchor="ctr">
                    <a:lnL w="28575" cap="flat" cmpd="sng" algn="ctr">
                      <a:solidFill>
                        <a:srgbClr val="95B3D7"/>
                      </a:solidFill>
                      <a:prstDash val="solid"/>
                      <a:round/>
                      <a:headEnd type="none" w="med" len="med"/>
                      <a:tailEnd type="none" w="med" len="med"/>
                    </a:lnL>
                    <a:lnB w="28575" cap="flat" cmpd="sng" algn="ctr">
                      <a:solidFill>
                        <a:srgbClr val="95B3D7"/>
                      </a:solidFill>
                      <a:prstDash val="solid"/>
                      <a:round/>
                      <a:headEnd type="none" w="med" len="med"/>
                      <a:tailEnd type="none" w="med" len="med"/>
                    </a:lnB>
                    <a:solidFill>
                      <a:srgbClr val="990000"/>
                    </a:solidFill>
                  </a:tcPr>
                </a:tc>
              </a:tr>
              <a:tr h="102331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rgbClr val="FFFFFF"/>
                          </a:solidFill>
                          <a:effectLst/>
                          <a:latin typeface="Palatino Linotype" pitchFamily="18" charset="0"/>
                          <a:cs typeface="Times New Roman" pitchFamily="18" charset="0"/>
                        </a:rPr>
                        <a:t>Sequence Ontology</a:t>
                      </a:r>
                    </a:p>
                  </a:txBody>
                  <a:tcPr anchor="ctr">
                    <a:lnR w="19050" cap="flat" cmpd="sng" algn="ctr">
                      <a:solidFill>
                        <a:srgbClr val="4F81BD">
                          <a:lumMod val="60000"/>
                          <a:lumOff val="40000"/>
                        </a:srgbClr>
                      </a:solidFill>
                      <a:prstDash val="solid"/>
                      <a:round/>
                      <a:headEnd type="none" w="med" len="med"/>
                      <a:tailEnd type="none" w="med" len="med"/>
                    </a:lnR>
                    <a:lnT w="28575" cap="flat" cmpd="sng" algn="ctr">
                      <a:solidFill>
                        <a:srgbClr val="95B3D7"/>
                      </a:solidFill>
                      <a:prstDash val="solid"/>
                      <a:round/>
                      <a:headEnd type="none" w="med" len="med"/>
                      <a:tailEnd type="none" w="med" len="med"/>
                    </a:lnT>
                    <a:lnB w="28575" cap="flat" cmpd="sng" algn="ctr">
                      <a:solidFill>
                        <a:srgbClr val="95B3D7"/>
                      </a:solidFill>
                      <a:prstDash val="solid"/>
                      <a:round/>
                      <a:headEnd type="none" w="med" len="med"/>
                      <a:tailEnd type="none" w="med" len="med"/>
                    </a:lnB>
                    <a:solidFill>
                      <a:srgbClr val="99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rgbClr val="FFFFFF"/>
                          </a:solidFill>
                          <a:effectLst/>
                          <a:latin typeface="Palatino Linotype" pitchFamily="18" charset="0"/>
                          <a:cs typeface="Times New Roman" pitchFamily="18" charset="0"/>
                        </a:rPr>
                        <a:t>Phenotypic Quality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smtClean="0">
                          <a:ln>
                            <a:noFill/>
                          </a:ln>
                          <a:solidFill>
                            <a:srgbClr val="FFFFFF"/>
                          </a:solidFill>
                          <a:effectLst/>
                          <a:latin typeface="Palatino Linotype" pitchFamily="18" charset="0"/>
                          <a:cs typeface="Times New Roman" pitchFamily="18" charset="0"/>
                        </a:rPr>
                        <a:t>Ontology</a:t>
                      </a:r>
                      <a:endParaRPr kumimoji="0" lang="en-US" sz="1800" b="1" i="0" u="none" strike="noStrike" cap="none" normalizeH="0" baseline="0" dirty="0" smtClean="0">
                        <a:ln>
                          <a:noFill/>
                        </a:ln>
                        <a:solidFill>
                          <a:srgbClr val="FFFFFF"/>
                        </a:solidFill>
                        <a:effectLst/>
                        <a:latin typeface="Palatino Linotype" pitchFamily="18" charset="0"/>
                      </a:endParaRPr>
                    </a:p>
                    <a:p>
                      <a:pPr algn="ctr"/>
                      <a:endParaRPr lang="en-US" dirty="0"/>
                    </a:p>
                  </a:txBody>
                  <a:tcPr anchor="ctr">
                    <a:lnL w="19050" cap="flat" cmpd="sng" algn="ctr">
                      <a:solidFill>
                        <a:srgbClr val="4F81BD">
                          <a:lumMod val="60000"/>
                          <a:lumOff val="40000"/>
                        </a:srgbClr>
                      </a:solidFill>
                      <a:prstDash val="solid"/>
                      <a:round/>
                      <a:headEnd type="none" w="med" len="med"/>
                      <a:tailEnd type="none" w="med" len="med"/>
                    </a:lnL>
                    <a:lnT w="28575" cap="flat" cmpd="sng" algn="ctr">
                      <a:solidFill>
                        <a:srgbClr val="95B3D7"/>
                      </a:solidFill>
                      <a:prstDash val="solid"/>
                      <a:round/>
                      <a:headEnd type="none" w="med" len="med"/>
                      <a:tailEnd type="none" w="med" len="med"/>
                    </a:lnT>
                    <a:lnB w="28575" cap="flat" cmpd="sng" algn="ctr">
                      <a:solidFill>
                        <a:srgbClr val="95B3D7"/>
                      </a:solidFill>
                      <a:prstDash val="solid"/>
                      <a:round/>
                      <a:headEnd type="none" w="med" len="med"/>
                      <a:tailEnd type="none" w="med" len="med"/>
                    </a:lnB>
                    <a:solidFill>
                      <a:srgbClr val="990000"/>
                    </a:solidFill>
                  </a:tcPr>
                </a:tc>
              </a:tr>
              <a:tr h="98479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cap="none" normalizeH="0" baseline="0" dirty="0" smtClean="0">
                          <a:ln>
                            <a:noFill/>
                          </a:ln>
                          <a:solidFill>
                            <a:srgbClr val="FFFFFF"/>
                          </a:solidFill>
                          <a:effectLst/>
                          <a:latin typeface="Palatino Linotype" pitchFamily="18" charset="0"/>
                          <a:cs typeface="Times New Roman" pitchFamily="18" charset="0"/>
                        </a:rPr>
                        <a:t>Protein Ontology</a:t>
                      </a:r>
                    </a:p>
                  </a:txBody>
                  <a:tcPr anchor="ctr">
                    <a:lnR w="28575" cap="flat" cmpd="sng" algn="ctr">
                      <a:solidFill>
                        <a:srgbClr val="95B3D7"/>
                      </a:solidFill>
                      <a:prstDash val="solid"/>
                      <a:round/>
                      <a:headEnd type="none" w="med" len="med"/>
                      <a:tailEnd type="none" w="med" len="med"/>
                    </a:lnR>
                    <a:lnT w="28575" cap="flat" cmpd="sng" algn="ctr">
                      <a:solidFill>
                        <a:srgbClr val="95B3D7"/>
                      </a:solidFill>
                      <a:prstDash val="solid"/>
                      <a:round/>
                      <a:headEnd type="none" w="med" len="med"/>
                      <a:tailEnd type="none" w="med" len="med"/>
                    </a:lnT>
                    <a:solidFill>
                      <a:srgbClr val="99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kern="1200" cap="none" normalizeH="0" baseline="0" dirty="0" smtClean="0">
                          <a:ln>
                            <a:noFill/>
                          </a:ln>
                          <a:solidFill>
                            <a:srgbClr val="FFFFFF"/>
                          </a:solidFill>
                          <a:effectLst/>
                          <a:latin typeface="Palatino Linotype" pitchFamily="18" charset="0"/>
                          <a:ea typeface="+mn-ea"/>
                          <a:cs typeface="Times New Roman" pitchFamily="18" charset="0"/>
                        </a:rPr>
                        <a:t>Biological Process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kern="1200" cap="none" normalizeH="0" baseline="0" dirty="0" smtClean="0">
                          <a:ln>
                            <a:noFill/>
                          </a:ln>
                          <a:solidFill>
                            <a:srgbClr val="FFFFFF"/>
                          </a:solidFill>
                          <a:effectLst/>
                          <a:latin typeface="Palatino Linotype" pitchFamily="18" charset="0"/>
                          <a:ea typeface="+mn-ea"/>
                          <a:cs typeface="Times New Roman" pitchFamily="18" charset="0"/>
                        </a:rPr>
                        <a:t>Ontology</a:t>
                      </a:r>
                      <a:endParaRPr kumimoji="0" lang="en-US" sz="1800" b="1" i="0" u="none" strike="noStrike" cap="none" normalizeH="0" baseline="0" dirty="0" smtClean="0">
                        <a:ln>
                          <a:noFill/>
                        </a:ln>
                        <a:solidFill>
                          <a:srgbClr val="FFFFFF"/>
                        </a:solidFill>
                        <a:effectLst/>
                        <a:latin typeface="Palatino Linotype" pitchFamily="18" charset="0"/>
                      </a:endParaRPr>
                    </a:p>
                  </a:txBody>
                  <a:tcPr anchor="ctr">
                    <a:lnL w="28575" cap="flat" cmpd="sng" algn="ctr">
                      <a:solidFill>
                        <a:srgbClr val="95B3D7"/>
                      </a:solidFill>
                      <a:prstDash val="solid"/>
                      <a:round/>
                      <a:headEnd type="none" w="med" len="med"/>
                      <a:tailEnd type="none" w="med" len="med"/>
                    </a:lnL>
                    <a:lnT w="28575" cap="flat" cmpd="sng" algn="ctr">
                      <a:solidFill>
                        <a:srgbClr val="95B3D7"/>
                      </a:solidFill>
                      <a:prstDash val="solid"/>
                      <a:round/>
                      <a:headEnd type="none" w="med" len="med"/>
                      <a:tailEnd type="none" w="med" len="med"/>
                    </a:lnT>
                    <a:solidFill>
                      <a:srgbClr val="990000"/>
                    </a:solidFill>
                  </a:tcPr>
                </a:tc>
              </a:tr>
            </a:tbl>
          </a:graphicData>
        </a:graphic>
      </p:graphicFrame>
    </p:spTree>
    <p:extLst>
      <p:ext uri="{BB962C8B-B14F-4D97-AF65-F5344CB8AC3E}">
        <p14:creationId xmlns:p14="http://schemas.microsoft.com/office/powerpoint/2010/main" val="11398913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81038" y="185738"/>
            <a:ext cx="8005762" cy="1143000"/>
          </a:xfrm>
        </p:spPr>
        <p:txBody>
          <a:bodyPr/>
          <a:lstStyle/>
          <a:p>
            <a:pPr eaLnBrk="1" hangingPunct="1"/>
            <a:r>
              <a:rPr lang="en-US" sz="3200" b="1" dirty="0">
                <a:latin typeface="Calibri" charset="0"/>
              </a:rPr>
              <a:t>Main </a:t>
            </a:r>
            <a:r>
              <a:rPr lang="en-US" sz="3200" b="1" dirty="0" smtClean="0">
                <a:latin typeface="Calibri" charset="0"/>
              </a:rPr>
              <a:t>Components and Their Relations in Open Biological and Biomedical Foundry Ontologies</a:t>
            </a:r>
            <a:endParaRPr lang="en-US" sz="3200" b="1" dirty="0">
              <a:latin typeface="Calibri" charset="0"/>
            </a:endParaRPr>
          </a:p>
        </p:txBody>
      </p:sp>
      <p:grpSp>
        <p:nvGrpSpPr>
          <p:cNvPr id="10" name="Group 9"/>
          <p:cNvGrpSpPr/>
          <p:nvPr/>
        </p:nvGrpSpPr>
        <p:grpSpPr>
          <a:xfrm>
            <a:off x="1497889" y="4294188"/>
            <a:ext cx="1558925" cy="838200"/>
            <a:chOff x="1497889" y="4294188"/>
            <a:chExt cx="1558925" cy="838200"/>
          </a:xfrm>
        </p:grpSpPr>
        <p:sp>
          <p:nvSpPr>
            <p:cNvPr id="19483" name="TextBox 25"/>
            <p:cNvSpPr txBox="1">
              <a:spLocks noChangeArrowheads="1"/>
            </p:cNvSpPr>
            <p:nvPr/>
          </p:nvSpPr>
          <p:spPr bwMode="auto">
            <a:xfrm>
              <a:off x="1497889" y="4571556"/>
              <a:ext cx="1558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quality</a:t>
              </a:r>
            </a:p>
          </p:txBody>
        </p:sp>
        <p:cxnSp>
          <p:nvCxnSpPr>
            <p:cNvPr id="19484" name="Straight Arrow Connector 22"/>
            <p:cNvCxnSpPr>
              <a:cxnSpLocks noChangeShapeType="1"/>
              <a:stCxn id="5" idx="4"/>
              <a:endCxn id="8" idx="0"/>
            </p:cNvCxnSpPr>
            <p:nvPr/>
          </p:nvCxnSpPr>
          <p:spPr bwMode="auto">
            <a:xfrm rot="5400000">
              <a:off x="1133558" y="4658519"/>
              <a:ext cx="838200" cy="10953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42"/>
          <p:cNvGrpSpPr>
            <a:grpSpLocks/>
          </p:cNvGrpSpPr>
          <p:nvPr/>
        </p:nvGrpSpPr>
        <p:grpSpPr bwMode="auto">
          <a:xfrm>
            <a:off x="2385340" y="4071003"/>
            <a:ext cx="1627149" cy="1289985"/>
            <a:chOff x="2106651" y="4071448"/>
            <a:chExt cx="1627149" cy="1289984"/>
          </a:xfrm>
        </p:grpSpPr>
        <p:sp>
          <p:nvSpPr>
            <p:cNvPr id="19480" name="TextBox 23"/>
            <p:cNvSpPr txBox="1">
              <a:spLocks noChangeArrowheads="1"/>
            </p:cNvSpPr>
            <p:nvPr/>
          </p:nvSpPr>
          <p:spPr bwMode="auto">
            <a:xfrm rot="2391808">
              <a:off x="2616462" y="4472710"/>
              <a:ext cx="1031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is about</a:t>
              </a:r>
            </a:p>
          </p:txBody>
        </p:sp>
        <p:cxnSp>
          <p:nvCxnSpPr>
            <p:cNvPr id="19481" name="Straight Arrow Connector 24"/>
            <p:cNvCxnSpPr>
              <a:cxnSpLocks noChangeShapeType="1"/>
              <a:stCxn id="6" idx="2"/>
              <a:endCxn id="5" idx="5"/>
            </p:cNvCxnSpPr>
            <p:nvPr/>
          </p:nvCxnSpPr>
          <p:spPr bwMode="auto">
            <a:xfrm flipH="1" flipV="1">
              <a:off x="2106651" y="4071448"/>
              <a:ext cx="1627149" cy="1289984"/>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9" name="Group 8"/>
          <p:cNvGrpSpPr/>
          <p:nvPr/>
        </p:nvGrpSpPr>
        <p:grpSpPr>
          <a:xfrm>
            <a:off x="2386888" y="2541588"/>
            <a:ext cx="4529138" cy="1436132"/>
            <a:chOff x="2386888" y="2541588"/>
            <a:chExt cx="4529138" cy="1436132"/>
          </a:xfrm>
        </p:grpSpPr>
        <p:sp>
          <p:nvSpPr>
            <p:cNvPr id="19476" name="TextBox 26"/>
            <p:cNvSpPr txBox="1">
              <a:spLocks noChangeArrowheads="1"/>
            </p:cNvSpPr>
            <p:nvPr/>
          </p:nvSpPr>
          <p:spPr bwMode="auto">
            <a:xfrm>
              <a:off x="3555288" y="2541588"/>
              <a:ext cx="2366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specified input</a:t>
              </a:r>
            </a:p>
          </p:txBody>
        </p:sp>
        <p:cxnSp>
          <p:nvCxnSpPr>
            <p:cNvPr id="19477" name="Straight Arrow Connector 21"/>
            <p:cNvCxnSpPr>
              <a:cxnSpLocks noChangeShapeType="1"/>
            </p:cNvCxnSpPr>
            <p:nvPr/>
          </p:nvCxnSpPr>
          <p:spPr bwMode="auto">
            <a:xfrm rot="16200000" flipV="1">
              <a:off x="4650663" y="733426"/>
              <a:ext cx="1587" cy="4529138"/>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Straight Arrow Connector 17"/>
            <p:cNvCxnSpPr>
              <a:stCxn id="7" idx="2"/>
              <a:endCxn id="5" idx="6"/>
            </p:cNvCxnSpPr>
            <p:nvPr/>
          </p:nvCxnSpPr>
          <p:spPr bwMode="auto">
            <a:xfrm rot="10800000">
              <a:off x="2707563" y="3532188"/>
              <a:ext cx="3895725"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9" name="TextBox 26"/>
            <p:cNvSpPr txBox="1">
              <a:spLocks noChangeArrowheads="1"/>
            </p:cNvSpPr>
            <p:nvPr/>
          </p:nvSpPr>
          <p:spPr bwMode="auto">
            <a:xfrm>
              <a:off x="3631488" y="3608388"/>
              <a:ext cx="23669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output</a:t>
              </a:r>
            </a:p>
          </p:txBody>
        </p:sp>
      </p:grpSp>
      <p:grpSp>
        <p:nvGrpSpPr>
          <p:cNvPr id="16" name="Group 41"/>
          <p:cNvGrpSpPr>
            <a:grpSpLocks/>
          </p:cNvGrpSpPr>
          <p:nvPr/>
        </p:nvGrpSpPr>
        <p:grpSpPr bwMode="auto">
          <a:xfrm>
            <a:off x="2144467" y="5681944"/>
            <a:ext cx="2202799" cy="491099"/>
            <a:chOff x="1865778" y="5682386"/>
            <a:chExt cx="2202799" cy="491097"/>
          </a:xfrm>
        </p:grpSpPr>
        <p:sp>
          <p:nvSpPr>
            <p:cNvPr id="19473" name="TextBox 19"/>
            <p:cNvSpPr txBox="1">
              <a:spLocks noChangeArrowheads="1"/>
            </p:cNvSpPr>
            <p:nvPr/>
          </p:nvSpPr>
          <p:spPr bwMode="auto">
            <a:xfrm rot="21076797">
              <a:off x="2437074" y="5682386"/>
              <a:ext cx="1031352"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is about</a:t>
              </a:r>
            </a:p>
          </p:txBody>
        </p:sp>
        <p:cxnSp>
          <p:nvCxnSpPr>
            <p:cNvPr id="21" name="Straight Arrow Connector 20"/>
            <p:cNvCxnSpPr>
              <a:stCxn id="6" idx="3"/>
              <a:endCxn id="8" idx="5"/>
            </p:cNvCxnSpPr>
            <p:nvPr/>
          </p:nvCxnSpPr>
          <p:spPr>
            <a:xfrm flipH="1">
              <a:off x="1865778" y="5846363"/>
              <a:ext cx="2202799" cy="3271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699174" y="4040188"/>
            <a:ext cx="3701165" cy="836612"/>
            <a:chOff x="4699174" y="4040188"/>
            <a:chExt cx="3701165" cy="836612"/>
          </a:xfrm>
        </p:grpSpPr>
        <p:cxnSp>
          <p:nvCxnSpPr>
            <p:cNvPr id="25" name="Straight Arrow Connector 24"/>
            <p:cNvCxnSpPr>
              <a:stCxn id="7" idx="3"/>
              <a:endCxn id="6" idx="0"/>
            </p:cNvCxnSpPr>
            <p:nvPr/>
          </p:nvCxnSpPr>
          <p:spPr bwMode="auto">
            <a:xfrm rot="5400000">
              <a:off x="5734133" y="3493294"/>
              <a:ext cx="603250" cy="17605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0" name="TextBox 26"/>
            <p:cNvSpPr txBox="1">
              <a:spLocks noChangeArrowheads="1"/>
            </p:cNvSpPr>
            <p:nvPr/>
          </p:nvSpPr>
          <p:spPr bwMode="auto">
            <a:xfrm rot="20519777">
              <a:off x="4699174" y="4040188"/>
              <a:ext cx="2366974" cy="36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input</a:t>
              </a:r>
            </a:p>
          </p:txBody>
        </p:sp>
        <p:cxnSp>
          <p:nvCxnSpPr>
            <p:cNvPr id="27" name="Straight Arrow Connector 26"/>
            <p:cNvCxnSpPr>
              <a:stCxn id="7" idx="4"/>
              <a:endCxn id="6" idx="7"/>
            </p:cNvCxnSpPr>
            <p:nvPr/>
          </p:nvCxnSpPr>
          <p:spPr bwMode="auto">
            <a:xfrm rot="5400000">
              <a:off x="6526295" y="3733007"/>
              <a:ext cx="581025" cy="17065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2" name="TextBox 26"/>
            <p:cNvSpPr txBox="1">
              <a:spLocks noChangeArrowheads="1"/>
            </p:cNvSpPr>
            <p:nvPr/>
          </p:nvSpPr>
          <p:spPr bwMode="auto">
            <a:xfrm rot="20451239">
              <a:off x="6033365" y="4453850"/>
              <a:ext cx="23669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specified output</a:t>
              </a:r>
            </a:p>
          </p:txBody>
        </p:sp>
      </p:grpSp>
      <p:grpSp>
        <p:nvGrpSpPr>
          <p:cNvPr id="15" name="Group 14"/>
          <p:cNvGrpSpPr/>
          <p:nvPr/>
        </p:nvGrpSpPr>
        <p:grpSpPr>
          <a:xfrm>
            <a:off x="507288" y="1447800"/>
            <a:ext cx="8229600" cy="4903788"/>
            <a:chOff x="507288" y="1447800"/>
            <a:chExt cx="8229600" cy="4903788"/>
          </a:xfrm>
        </p:grpSpPr>
        <p:sp>
          <p:nvSpPr>
            <p:cNvPr id="7" name="Oval 6"/>
            <p:cNvSpPr/>
            <p:nvPr/>
          </p:nvSpPr>
          <p:spPr>
            <a:xfrm>
              <a:off x="6603288" y="2770188"/>
              <a:ext cx="2133600" cy="1524000"/>
            </a:xfrm>
            <a:prstGeom prst="ellipse">
              <a:avLst/>
            </a:prstGeom>
            <a:solidFill>
              <a:srgbClr val="FFCC99">
                <a:alpha val="66000"/>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2000" b="1" dirty="0" smtClean="0">
                  <a:solidFill>
                    <a:srgbClr val="FF0000"/>
                  </a:solidFill>
                  <a:latin typeface="Arial" charset="0"/>
                  <a:ea typeface="ＭＳ Ｐゴシック" pitchFamily="34" charset="-128"/>
                </a:rPr>
                <a:t>process</a:t>
              </a:r>
              <a:endParaRPr lang="en-US" sz="2000" b="1" dirty="0">
                <a:solidFill>
                  <a:srgbClr val="FF0000"/>
                </a:solidFill>
                <a:latin typeface="Arial" charset="0"/>
                <a:ea typeface="ＭＳ Ｐゴシック" pitchFamily="34" charset="-128"/>
              </a:endParaRPr>
            </a:p>
          </p:txBody>
        </p:sp>
        <p:sp>
          <p:nvSpPr>
            <p:cNvPr id="8" name="Oval 7"/>
            <p:cNvSpPr/>
            <p:nvPr/>
          </p:nvSpPr>
          <p:spPr bwMode="auto">
            <a:xfrm>
              <a:off x="583489" y="5132388"/>
              <a:ext cx="1828800" cy="1219200"/>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2000" b="1" dirty="0" smtClean="0">
                  <a:solidFill>
                    <a:schemeClr val="tx1"/>
                  </a:solidFill>
                  <a:latin typeface="Arial" charset="0"/>
                  <a:ea typeface="ＭＳ Ｐゴシック" pitchFamily="34" charset="-128"/>
                </a:rPr>
                <a:t>quality</a:t>
              </a:r>
              <a:endParaRPr lang="en-US" sz="2000" b="1" dirty="0">
                <a:solidFill>
                  <a:schemeClr val="tx1"/>
                </a:solidFill>
                <a:latin typeface="Arial" charset="0"/>
                <a:ea typeface="ＭＳ Ｐゴシック" pitchFamily="34" charset="-128"/>
              </a:endParaRPr>
            </a:p>
          </p:txBody>
        </p:sp>
        <p:sp>
          <p:nvSpPr>
            <p:cNvPr id="5" name="Oval 4"/>
            <p:cNvSpPr/>
            <p:nvPr/>
          </p:nvSpPr>
          <p:spPr bwMode="auto">
            <a:xfrm>
              <a:off x="507288" y="2770188"/>
              <a:ext cx="2200275" cy="1524000"/>
            </a:xfrm>
            <a:prstGeom prst="ellipse">
              <a:avLst/>
            </a:prstGeom>
            <a:solidFill>
              <a:srgbClr val="FFCCFF">
                <a:alpha val="45000"/>
              </a:srgb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0" tIns="0" rIns="0" bIns="0" anchor="ctr"/>
            <a:lstStyle/>
            <a:p>
              <a:pPr algn="ctr">
                <a:defRPr/>
              </a:pPr>
              <a:r>
                <a:rPr lang="en-US" sz="2000" b="1" dirty="0">
                  <a:solidFill>
                    <a:srgbClr val="0000FF"/>
                  </a:solidFill>
                  <a:latin typeface="Arial" charset="0"/>
                  <a:ea typeface="ＭＳ Ｐゴシック" charset="0"/>
                  <a:cs typeface="ＭＳ Ｐゴシック" charset="0"/>
                </a:rPr>
                <a:t>material </a:t>
              </a:r>
              <a:r>
                <a:rPr lang="en-US" sz="2000" b="1" dirty="0" smtClean="0">
                  <a:solidFill>
                    <a:srgbClr val="0000FF"/>
                  </a:solidFill>
                  <a:latin typeface="Arial" charset="0"/>
                  <a:ea typeface="ＭＳ Ｐゴシック" charset="0"/>
                  <a:cs typeface="ＭＳ Ｐゴシック" charset="0"/>
                </a:rPr>
                <a:t>entity</a:t>
              </a:r>
              <a:endParaRPr lang="en-US" sz="2000" b="1" dirty="0">
                <a:solidFill>
                  <a:srgbClr val="0000FF"/>
                </a:solidFill>
                <a:latin typeface="Arial" charset="0"/>
                <a:ea typeface="ＭＳ Ｐゴシック" charset="0"/>
                <a:cs typeface="ＭＳ Ｐゴシック" charset="0"/>
              </a:endParaRPr>
            </a:p>
          </p:txBody>
        </p:sp>
        <p:sp>
          <p:nvSpPr>
            <p:cNvPr id="6" name="Oval 5"/>
            <p:cNvSpPr/>
            <p:nvPr/>
          </p:nvSpPr>
          <p:spPr bwMode="auto">
            <a:xfrm>
              <a:off x="4012489" y="4675188"/>
              <a:ext cx="2286000" cy="1371600"/>
            </a:xfrm>
            <a:prstGeom prst="ellipse">
              <a:avLst/>
            </a:prstGeom>
            <a:solidFill>
              <a:schemeClr val="bg1">
                <a:lumMod val="95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000" b="1" dirty="0">
                  <a:solidFill>
                    <a:schemeClr val="tx1"/>
                  </a:solidFill>
                  <a:latin typeface="Arial" charset="0"/>
                  <a:ea typeface="ＭＳ Ｐゴシック" pitchFamily="34" charset="-128"/>
                </a:rPr>
                <a:t>information content </a:t>
              </a:r>
              <a:r>
                <a:rPr lang="en-US" sz="2000" b="1" dirty="0" smtClean="0">
                  <a:solidFill>
                    <a:schemeClr val="tx1"/>
                  </a:solidFill>
                  <a:latin typeface="Arial" charset="0"/>
                  <a:ea typeface="ＭＳ Ｐゴシック" pitchFamily="34" charset="-128"/>
                </a:rPr>
                <a:t>entity</a:t>
              </a:r>
              <a:endParaRPr lang="en-US" sz="2000" b="1" dirty="0">
                <a:solidFill>
                  <a:schemeClr val="tx1"/>
                </a:solidFill>
                <a:latin typeface="Arial" charset="0"/>
                <a:ea typeface="ＭＳ Ｐゴシック" pitchFamily="34" charset="-128"/>
              </a:endParaRPr>
            </a:p>
          </p:txBody>
        </p:sp>
        <p:sp>
          <p:nvSpPr>
            <p:cNvPr id="31" name="Oval 30"/>
            <p:cNvSpPr/>
            <p:nvPr/>
          </p:nvSpPr>
          <p:spPr bwMode="auto">
            <a:xfrm>
              <a:off x="1878888" y="1447800"/>
              <a:ext cx="1828800" cy="1219200"/>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2000" b="1" dirty="0" smtClean="0">
                  <a:solidFill>
                    <a:schemeClr val="tx1"/>
                  </a:solidFill>
                  <a:latin typeface="Arial" charset="0"/>
                  <a:ea typeface="ＭＳ Ｐゴシック" pitchFamily="34" charset="-128"/>
                </a:rPr>
                <a:t>role</a:t>
              </a:r>
              <a:endParaRPr lang="en-US" sz="2000" b="1" dirty="0">
                <a:solidFill>
                  <a:schemeClr val="tx1"/>
                </a:solidFill>
                <a:latin typeface="Arial" charset="0"/>
                <a:ea typeface="ＭＳ Ｐゴシック" pitchFamily="34" charset="-128"/>
              </a:endParaRPr>
            </a:p>
          </p:txBody>
        </p:sp>
      </p:grpSp>
      <p:grpSp>
        <p:nvGrpSpPr>
          <p:cNvPr id="11" name="Group 10"/>
          <p:cNvGrpSpPr/>
          <p:nvPr/>
        </p:nvGrpSpPr>
        <p:grpSpPr>
          <a:xfrm>
            <a:off x="888288" y="2285719"/>
            <a:ext cx="1258422" cy="484468"/>
            <a:chOff x="888288" y="2285719"/>
            <a:chExt cx="1258422" cy="484468"/>
          </a:xfrm>
        </p:grpSpPr>
        <p:cxnSp>
          <p:nvCxnSpPr>
            <p:cNvPr id="19466" name="Straight Arrow Connector 22"/>
            <p:cNvCxnSpPr>
              <a:cxnSpLocks noChangeShapeType="1"/>
              <a:stCxn id="5" idx="0"/>
              <a:endCxn id="31" idx="3"/>
            </p:cNvCxnSpPr>
            <p:nvPr/>
          </p:nvCxnSpPr>
          <p:spPr bwMode="auto">
            <a:xfrm rot="5400000" flipH="1" flipV="1">
              <a:off x="1736025" y="2359503"/>
              <a:ext cx="282085" cy="539284"/>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9467" name="TextBox 25"/>
            <p:cNvSpPr txBox="1">
              <a:spLocks noChangeArrowheads="1"/>
            </p:cNvSpPr>
            <p:nvPr/>
          </p:nvSpPr>
          <p:spPr bwMode="auto">
            <a:xfrm>
              <a:off x="888288" y="2285719"/>
              <a:ext cx="106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role</a:t>
              </a:r>
            </a:p>
          </p:txBody>
        </p:sp>
      </p:grpSp>
      <p:sp>
        <p:nvSpPr>
          <p:cNvPr id="19" name="TextBox 18"/>
          <p:cNvSpPr txBox="1"/>
          <p:nvPr/>
        </p:nvSpPr>
        <p:spPr>
          <a:xfrm>
            <a:off x="112613" y="2278080"/>
            <a:ext cx="1136850" cy="923330"/>
          </a:xfrm>
          <a:prstGeom prst="rect">
            <a:avLst/>
          </a:prstGeom>
          <a:noFill/>
        </p:spPr>
        <p:txBody>
          <a:bodyPr wrap="none" rtlCol="0">
            <a:spAutoFit/>
          </a:bodyPr>
          <a:lstStyle/>
          <a:p>
            <a:r>
              <a:rPr lang="en-US" dirty="0">
                <a:solidFill>
                  <a:schemeClr val="accent2">
                    <a:lumMod val="75000"/>
                  </a:schemeClr>
                </a:solidFill>
              </a:rPr>
              <a:t>h</a:t>
            </a:r>
            <a:r>
              <a:rPr lang="en-US" dirty="0" smtClean="0">
                <a:solidFill>
                  <a:schemeClr val="accent2">
                    <a:lumMod val="75000"/>
                  </a:schemeClr>
                </a:solidFill>
              </a:rPr>
              <a:t>uman</a:t>
            </a:r>
            <a:endParaRPr lang="en-US" dirty="0" smtClean="0">
              <a:solidFill>
                <a:schemeClr val="accent2">
                  <a:lumMod val="75000"/>
                </a:schemeClr>
              </a:solidFill>
            </a:endParaRPr>
          </a:p>
          <a:p>
            <a:r>
              <a:rPr lang="en-US" dirty="0">
                <a:solidFill>
                  <a:schemeClr val="accent2">
                    <a:lumMod val="75000"/>
                  </a:schemeClr>
                </a:solidFill>
              </a:rPr>
              <a:t>b</a:t>
            </a:r>
            <a:r>
              <a:rPr lang="en-US" dirty="0" smtClean="0">
                <a:solidFill>
                  <a:schemeClr val="accent2">
                    <a:lumMod val="75000"/>
                  </a:schemeClr>
                </a:solidFill>
              </a:rPr>
              <a:t>lood</a:t>
            </a:r>
          </a:p>
          <a:p>
            <a:r>
              <a:rPr lang="en-US" dirty="0" smtClean="0">
                <a:solidFill>
                  <a:schemeClr val="accent2">
                    <a:lumMod val="75000"/>
                  </a:schemeClr>
                </a:solidFill>
              </a:rPr>
              <a:t> </a:t>
            </a:r>
            <a:r>
              <a:rPr lang="en-US" dirty="0" smtClean="0">
                <a:solidFill>
                  <a:schemeClr val="accent2">
                    <a:lumMod val="75000"/>
                  </a:schemeClr>
                </a:solidFill>
              </a:rPr>
              <a:t>s</a:t>
            </a:r>
            <a:r>
              <a:rPr lang="en-US" dirty="0" smtClean="0">
                <a:solidFill>
                  <a:schemeClr val="accent2">
                    <a:lumMod val="75000"/>
                  </a:schemeClr>
                </a:solidFill>
              </a:rPr>
              <a:t>pecimen</a:t>
            </a:r>
            <a:endParaRPr lang="en-US" dirty="0">
              <a:solidFill>
                <a:schemeClr val="accent2">
                  <a:lumMod val="75000"/>
                </a:schemeClr>
              </a:solidFill>
            </a:endParaRPr>
          </a:p>
        </p:txBody>
      </p:sp>
      <p:sp>
        <p:nvSpPr>
          <p:cNvPr id="39" name="TextBox 38"/>
          <p:cNvSpPr txBox="1"/>
          <p:nvPr/>
        </p:nvSpPr>
        <p:spPr>
          <a:xfrm>
            <a:off x="272651" y="4676308"/>
            <a:ext cx="821700" cy="646331"/>
          </a:xfrm>
          <a:prstGeom prst="rect">
            <a:avLst/>
          </a:prstGeom>
          <a:noFill/>
        </p:spPr>
        <p:txBody>
          <a:bodyPr wrap="none" rtlCol="0">
            <a:spAutoFit/>
          </a:bodyPr>
          <a:lstStyle/>
          <a:p>
            <a:r>
              <a:rPr lang="en-US" dirty="0">
                <a:solidFill>
                  <a:schemeClr val="accent2">
                    <a:lumMod val="75000"/>
                  </a:schemeClr>
                </a:solidFill>
              </a:rPr>
              <a:t>h</a:t>
            </a:r>
            <a:r>
              <a:rPr lang="en-US" dirty="0" smtClean="0">
                <a:solidFill>
                  <a:schemeClr val="accent2">
                    <a:lumMod val="75000"/>
                  </a:schemeClr>
                </a:solidFill>
              </a:rPr>
              <a:t>eight</a:t>
            </a:r>
          </a:p>
          <a:p>
            <a:r>
              <a:rPr lang="en-US" dirty="0" smtClean="0">
                <a:solidFill>
                  <a:schemeClr val="accent2">
                    <a:lumMod val="75000"/>
                  </a:schemeClr>
                </a:solidFill>
              </a:rPr>
              <a:t>weight</a:t>
            </a:r>
            <a:endParaRPr lang="en-US" dirty="0">
              <a:solidFill>
                <a:schemeClr val="accent2">
                  <a:lumMod val="75000"/>
                </a:schemeClr>
              </a:solidFill>
            </a:endParaRPr>
          </a:p>
        </p:txBody>
      </p:sp>
      <p:sp>
        <p:nvSpPr>
          <p:cNvPr id="40" name="TextBox 39"/>
          <p:cNvSpPr txBox="1"/>
          <p:nvPr/>
        </p:nvSpPr>
        <p:spPr>
          <a:xfrm>
            <a:off x="3707688" y="1523315"/>
            <a:ext cx="1699311" cy="646331"/>
          </a:xfrm>
          <a:prstGeom prst="rect">
            <a:avLst/>
          </a:prstGeom>
          <a:noFill/>
        </p:spPr>
        <p:txBody>
          <a:bodyPr wrap="none" rtlCol="0">
            <a:spAutoFit/>
          </a:bodyPr>
          <a:lstStyle/>
          <a:p>
            <a:r>
              <a:rPr lang="en-US" dirty="0" smtClean="0">
                <a:solidFill>
                  <a:schemeClr val="accent2">
                    <a:lumMod val="75000"/>
                  </a:schemeClr>
                </a:solidFill>
              </a:rPr>
              <a:t>investigator role</a:t>
            </a:r>
          </a:p>
          <a:p>
            <a:r>
              <a:rPr lang="en-US" dirty="0">
                <a:solidFill>
                  <a:schemeClr val="accent2">
                    <a:lumMod val="75000"/>
                  </a:schemeClr>
                </a:solidFill>
              </a:rPr>
              <a:t>d</a:t>
            </a:r>
            <a:r>
              <a:rPr lang="en-US" dirty="0" smtClean="0">
                <a:solidFill>
                  <a:schemeClr val="accent2">
                    <a:lumMod val="75000"/>
                  </a:schemeClr>
                </a:solidFill>
              </a:rPr>
              <a:t>octor role</a:t>
            </a:r>
            <a:endParaRPr lang="en-US" dirty="0">
              <a:solidFill>
                <a:schemeClr val="accent2">
                  <a:lumMod val="75000"/>
                </a:schemeClr>
              </a:solidFill>
            </a:endParaRPr>
          </a:p>
        </p:txBody>
      </p:sp>
      <p:sp>
        <p:nvSpPr>
          <p:cNvPr id="41" name="TextBox 40"/>
          <p:cNvSpPr txBox="1"/>
          <p:nvPr/>
        </p:nvSpPr>
        <p:spPr>
          <a:xfrm>
            <a:off x="6621049" y="1569079"/>
            <a:ext cx="2191488" cy="1200329"/>
          </a:xfrm>
          <a:prstGeom prst="rect">
            <a:avLst/>
          </a:prstGeom>
          <a:noFill/>
        </p:spPr>
        <p:txBody>
          <a:bodyPr wrap="none" rtlCol="0">
            <a:spAutoFit/>
          </a:bodyPr>
          <a:lstStyle/>
          <a:p>
            <a:r>
              <a:rPr lang="en-US" dirty="0">
                <a:solidFill>
                  <a:schemeClr val="accent2">
                    <a:lumMod val="75000"/>
                  </a:schemeClr>
                </a:solidFill>
              </a:rPr>
              <a:t>s</a:t>
            </a:r>
            <a:r>
              <a:rPr lang="en-US" dirty="0" smtClean="0">
                <a:solidFill>
                  <a:schemeClr val="accent2">
                    <a:lumMod val="75000"/>
                  </a:schemeClr>
                </a:solidFill>
              </a:rPr>
              <a:t>pecimen collection</a:t>
            </a:r>
          </a:p>
          <a:p>
            <a:r>
              <a:rPr lang="en-US" dirty="0" smtClean="0">
                <a:solidFill>
                  <a:schemeClr val="accent2">
                    <a:lumMod val="75000"/>
                  </a:schemeClr>
                </a:solidFill>
              </a:rPr>
              <a:t>height measurement</a:t>
            </a:r>
          </a:p>
          <a:p>
            <a:r>
              <a:rPr lang="en-US" dirty="0" smtClean="0">
                <a:solidFill>
                  <a:schemeClr val="accent2">
                    <a:lumMod val="75000"/>
                  </a:schemeClr>
                </a:solidFill>
              </a:rPr>
              <a:t>weight measurement</a:t>
            </a:r>
          </a:p>
          <a:p>
            <a:r>
              <a:rPr lang="en-US" dirty="0" smtClean="0">
                <a:solidFill>
                  <a:schemeClr val="accent2">
                    <a:lumMod val="75000"/>
                  </a:schemeClr>
                </a:solidFill>
              </a:rPr>
              <a:t>BMI calculation</a:t>
            </a:r>
            <a:endParaRPr lang="en-US" dirty="0">
              <a:solidFill>
                <a:schemeClr val="accent2">
                  <a:lumMod val="75000"/>
                </a:schemeClr>
              </a:solidFill>
            </a:endParaRPr>
          </a:p>
        </p:txBody>
      </p:sp>
      <p:sp>
        <p:nvSpPr>
          <p:cNvPr id="42" name="TextBox 41"/>
          <p:cNvSpPr txBox="1"/>
          <p:nvPr/>
        </p:nvSpPr>
        <p:spPr>
          <a:xfrm>
            <a:off x="6308579" y="5065044"/>
            <a:ext cx="1973489" cy="1107996"/>
          </a:xfrm>
          <a:prstGeom prst="rect">
            <a:avLst/>
          </a:prstGeom>
          <a:noFill/>
        </p:spPr>
        <p:txBody>
          <a:bodyPr wrap="none" rtlCol="0">
            <a:spAutoFit/>
          </a:bodyPr>
          <a:lstStyle/>
          <a:p>
            <a:r>
              <a:rPr lang="en-US" sz="1600" dirty="0" smtClean="0">
                <a:solidFill>
                  <a:schemeClr val="accent2">
                    <a:lumMod val="75000"/>
                  </a:schemeClr>
                </a:solidFill>
              </a:rPr>
              <a:t>Last name, first name</a:t>
            </a:r>
          </a:p>
          <a:p>
            <a:r>
              <a:rPr lang="en-US" sz="1600" dirty="0" smtClean="0">
                <a:solidFill>
                  <a:schemeClr val="accent2">
                    <a:lumMod val="75000"/>
                  </a:schemeClr>
                </a:solidFill>
              </a:rPr>
              <a:t>6 feet (height)</a:t>
            </a:r>
          </a:p>
          <a:p>
            <a:r>
              <a:rPr lang="en-US" sz="1600" dirty="0" smtClean="0">
                <a:solidFill>
                  <a:schemeClr val="accent2">
                    <a:lumMod val="75000"/>
                  </a:schemeClr>
                </a:solidFill>
              </a:rPr>
              <a:t>150 </a:t>
            </a:r>
            <a:r>
              <a:rPr lang="en-US" sz="1600" dirty="0" err="1" smtClean="0">
                <a:solidFill>
                  <a:schemeClr val="accent2">
                    <a:lumMod val="75000"/>
                  </a:schemeClr>
                </a:solidFill>
              </a:rPr>
              <a:t>lb</a:t>
            </a:r>
            <a:r>
              <a:rPr lang="en-US" sz="1600" dirty="0" smtClean="0">
                <a:solidFill>
                  <a:schemeClr val="accent2">
                    <a:lumMod val="75000"/>
                  </a:schemeClr>
                </a:solidFill>
              </a:rPr>
              <a:t> (weight)</a:t>
            </a:r>
          </a:p>
          <a:p>
            <a:r>
              <a:rPr lang="en-US" sz="1600" dirty="0" smtClean="0">
                <a:solidFill>
                  <a:schemeClr val="accent2">
                    <a:lumMod val="75000"/>
                  </a:schemeClr>
                </a:solidFill>
              </a:rPr>
              <a:t>20.3 (BMI)</a:t>
            </a:r>
            <a:endParaRPr lang="en-US" sz="1600" dirty="0">
              <a:solidFill>
                <a:schemeClr val="accent2">
                  <a:lumMod val="75000"/>
                </a:schemeClr>
              </a:solidFill>
            </a:endParaRPr>
          </a:p>
        </p:txBody>
      </p:sp>
    </p:spTree>
    <p:extLst>
      <p:ext uri="{BB962C8B-B14F-4D97-AF65-F5344CB8AC3E}">
        <p14:creationId xmlns:p14="http://schemas.microsoft.com/office/powerpoint/2010/main" val="14519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righ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9" grpId="0"/>
      <p:bldP spid="40"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6"/>
          <p:cNvSpPr>
            <a:spLocks noChangeArrowheads="1"/>
          </p:cNvSpPr>
          <p:nvPr/>
        </p:nvSpPr>
        <p:spPr bwMode="auto">
          <a:xfrm>
            <a:off x="239996" y="1209605"/>
            <a:ext cx="4282465" cy="2923967"/>
          </a:xfrm>
          <a:prstGeom prst="rect">
            <a:avLst/>
          </a:prstGeom>
          <a:solidFill>
            <a:srgbClr val="F9F8D8"/>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8276" tIns="18276" rIns="18276" bIns="18276"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3"/>
          </a:p>
        </p:txBody>
      </p:sp>
      <p:sp>
        <p:nvSpPr>
          <p:cNvPr id="2" name="Rectangle 27"/>
          <p:cNvSpPr>
            <a:spLocks noChangeArrowheads="1"/>
          </p:cNvSpPr>
          <p:nvPr/>
        </p:nvSpPr>
        <p:spPr bwMode="auto">
          <a:xfrm>
            <a:off x="3463403" y="1700604"/>
            <a:ext cx="5442805" cy="2998827"/>
          </a:xfrm>
          <a:prstGeom prst="rect">
            <a:avLst/>
          </a:prstGeom>
          <a:solidFill>
            <a:srgbClr val="F9F8D8"/>
          </a:solidFill>
          <a:ln w="12700" algn="ctr">
            <a:solidFill>
              <a:schemeClr val="accent2">
                <a:lumMod val="60000"/>
                <a:lumOff val="40000"/>
              </a:schemeClr>
            </a:solidFill>
            <a:miter lim="800000"/>
            <a:headEnd/>
            <a:tailEnd/>
          </a:ln>
        </p:spPr>
        <p:txBody>
          <a:bodyPr lIns="18276" tIns="18276" rIns="18276" bIns="18276" anchor="ctr"/>
          <a:lstStyle/>
          <a:p>
            <a:pPr>
              <a:defRPr/>
            </a:pPr>
            <a:endParaRPr lang="en-US" sz="2496">
              <a:latin typeface="Arial" charset="0"/>
              <a:ea typeface="ＭＳ Ｐゴシック" charset="0"/>
            </a:endParaRPr>
          </a:p>
        </p:txBody>
      </p:sp>
      <p:sp>
        <p:nvSpPr>
          <p:cNvPr id="2053" name="Rectangle 93"/>
          <p:cNvSpPr>
            <a:spLocks noChangeArrowheads="1"/>
          </p:cNvSpPr>
          <p:nvPr/>
        </p:nvSpPr>
        <p:spPr bwMode="auto">
          <a:xfrm>
            <a:off x="239996" y="1209605"/>
            <a:ext cx="4282465" cy="2923967"/>
          </a:xfrm>
          <a:prstGeom prst="rect">
            <a:avLst/>
          </a:prstGeom>
          <a:noFill/>
          <a:ln w="12700" algn="ctr">
            <a:solidFill>
              <a:schemeClr val="accent2">
                <a:lumMod val="60000"/>
                <a:lumOff val="40000"/>
              </a:schemeClr>
            </a:solidFill>
            <a:miter lim="800000"/>
            <a:headEnd/>
            <a:tailEnd/>
          </a:ln>
        </p:spPr>
        <p:txBody>
          <a:bodyPr lIns="18276" tIns="18276" rIns="18276" bIns="18276" anchor="ctr"/>
          <a:lstStyle/>
          <a:p>
            <a:pPr>
              <a:defRPr/>
            </a:pPr>
            <a:endParaRPr lang="en-US" sz="2496">
              <a:latin typeface="Arial" charset="0"/>
              <a:ea typeface="ＭＳ Ｐゴシック" charset="0"/>
            </a:endParaRPr>
          </a:p>
        </p:txBody>
      </p:sp>
      <p:sp>
        <p:nvSpPr>
          <p:cNvPr id="14343" name="Rectangle 76"/>
          <p:cNvSpPr>
            <a:spLocks noChangeArrowheads="1"/>
          </p:cNvSpPr>
          <p:nvPr/>
        </p:nvSpPr>
        <p:spPr bwMode="auto">
          <a:xfrm>
            <a:off x="5299690" y="1859131"/>
            <a:ext cx="1131716" cy="103484"/>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48" b="1" i="1"/>
              <a:t>Glucometer</a:t>
            </a:r>
          </a:p>
        </p:txBody>
      </p:sp>
      <p:sp>
        <p:nvSpPr>
          <p:cNvPr id="14344" name="Rectangle 77"/>
          <p:cNvSpPr>
            <a:spLocks noChangeArrowheads="1"/>
          </p:cNvSpPr>
          <p:nvPr/>
        </p:nvSpPr>
        <p:spPr bwMode="auto">
          <a:xfrm>
            <a:off x="7425512" y="1738035"/>
            <a:ext cx="1406939" cy="47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r" eaLnBrk="1" hangingPunct="1">
              <a:lnSpc>
                <a:spcPct val="90000"/>
              </a:lnSpc>
            </a:pPr>
            <a:r>
              <a:rPr lang="en-US" altLang="en-US" sz="1387" b="1" dirty="0">
                <a:solidFill>
                  <a:srgbClr val="000000"/>
                </a:solidFill>
              </a:rPr>
              <a:t>Process: </a:t>
            </a:r>
            <a:br>
              <a:rPr lang="en-US" altLang="en-US" sz="1387" b="1" dirty="0">
                <a:solidFill>
                  <a:srgbClr val="000000"/>
                </a:solidFill>
              </a:rPr>
            </a:br>
            <a:r>
              <a:rPr lang="en-US" altLang="en-US" sz="1387" b="1" dirty="0" smtClean="0">
                <a:solidFill>
                  <a:srgbClr val="000000"/>
                </a:solidFill>
              </a:rPr>
              <a:t>Assay</a:t>
            </a:r>
            <a:endParaRPr lang="en-US" altLang="en-US" sz="1387" b="1" dirty="0">
              <a:solidFill>
                <a:srgbClr val="000000"/>
              </a:solidFill>
            </a:endParaRPr>
          </a:p>
        </p:txBody>
      </p:sp>
      <p:sp>
        <p:nvSpPr>
          <p:cNvPr id="14345" name="Rectangle 78"/>
          <p:cNvSpPr>
            <a:spLocks noChangeArrowheads="1"/>
          </p:cNvSpPr>
          <p:nvPr/>
        </p:nvSpPr>
        <p:spPr bwMode="auto">
          <a:xfrm>
            <a:off x="347882" y="1346116"/>
            <a:ext cx="1583082" cy="55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pPr>
            <a:r>
              <a:rPr lang="en-US" altLang="en-US" sz="1387" b="1" dirty="0"/>
              <a:t>Process: </a:t>
            </a:r>
            <a:br>
              <a:rPr lang="en-US" altLang="en-US" sz="1387" b="1" dirty="0"/>
            </a:br>
            <a:r>
              <a:rPr lang="en-US" altLang="en-US" sz="1387" b="1" dirty="0" smtClean="0"/>
              <a:t>specimen collection</a:t>
            </a:r>
          </a:p>
        </p:txBody>
      </p:sp>
      <p:sp>
        <p:nvSpPr>
          <p:cNvPr id="14359" name="Line 58"/>
          <p:cNvSpPr>
            <a:spLocks noChangeShapeType="1"/>
          </p:cNvSpPr>
          <p:nvPr/>
        </p:nvSpPr>
        <p:spPr bwMode="auto">
          <a:xfrm flipH="1" flipV="1">
            <a:off x="2278846" y="2167381"/>
            <a:ext cx="209169" cy="1957385"/>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60" name="Line 59"/>
          <p:cNvSpPr>
            <a:spLocks noChangeShapeType="1"/>
          </p:cNvSpPr>
          <p:nvPr/>
        </p:nvSpPr>
        <p:spPr bwMode="auto">
          <a:xfrm flipV="1">
            <a:off x="2499024" y="2891767"/>
            <a:ext cx="479988" cy="1232999"/>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61" name="Line 61"/>
          <p:cNvSpPr>
            <a:spLocks noChangeShapeType="1"/>
          </p:cNvSpPr>
          <p:nvPr/>
        </p:nvSpPr>
        <p:spPr bwMode="auto">
          <a:xfrm flipV="1">
            <a:off x="6057102" y="3765875"/>
            <a:ext cx="1206576" cy="913740"/>
          </a:xfrm>
          <a:prstGeom prst="line">
            <a:avLst/>
          </a:prstGeom>
          <a:noFill/>
          <a:ln w="19050">
            <a:solidFill>
              <a:srgbClr val="FFC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62" name="Line 62"/>
          <p:cNvSpPr>
            <a:spLocks noChangeShapeType="1"/>
          </p:cNvSpPr>
          <p:nvPr/>
        </p:nvSpPr>
        <p:spPr bwMode="auto">
          <a:xfrm flipH="1" flipV="1">
            <a:off x="4156966" y="3195613"/>
            <a:ext cx="1884725" cy="1468588"/>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63" name="Line 65"/>
          <p:cNvSpPr>
            <a:spLocks noChangeShapeType="1"/>
          </p:cNvSpPr>
          <p:nvPr/>
        </p:nvSpPr>
        <p:spPr bwMode="auto">
          <a:xfrm flipV="1">
            <a:off x="2479208" y="3411387"/>
            <a:ext cx="1321069" cy="719983"/>
          </a:xfrm>
          <a:prstGeom prst="line">
            <a:avLst/>
          </a:prstGeom>
          <a:noFill/>
          <a:ln w="19050">
            <a:solidFill>
              <a:srgbClr val="FFC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64" name="Line 66"/>
          <p:cNvSpPr>
            <a:spLocks noChangeShapeType="1"/>
          </p:cNvSpPr>
          <p:nvPr/>
        </p:nvSpPr>
        <p:spPr bwMode="auto">
          <a:xfrm flipH="1" flipV="1">
            <a:off x="1340886" y="2957821"/>
            <a:ext cx="1138321" cy="1180155"/>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65" name="Rectangle 69"/>
          <p:cNvSpPr>
            <a:spLocks noChangeArrowheads="1"/>
          </p:cNvSpPr>
          <p:nvPr/>
        </p:nvSpPr>
        <p:spPr bwMode="auto">
          <a:xfrm>
            <a:off x="4590718" y="3999263"/>
            <a:ext cx="1479597" cy="211371"/>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input</a:t>
            </a:r>
          </a:p>
        </p:txBody>
      </p:sp>
      <p:sp>
        <p:nvSpPr>
          <p:cNvPr id="14366" name="Rectangle 70"/>
          <p:cNvSpPr>
            <a:spLocks noChangeArrowheads="1"/>
          </p:cNvSpPr>
          <p:nvPr/>
        </p:nvSpPr>
        <p:spPr bwMode="auto">
          <a:xfrm>
            <a:off x="1840691" y="3147173"/>
            <a:ext cx="1506019" cy="151923"/>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input</a:t>
            </a:r>
          </a:p>
        </p:txBody>
      </p:sp>
      <p:sp>
        <p:nvSpPr>
          <p:cNvPr id="2080" name="AutoShape 81"/>
          <p:cNvSpPr>
            <a:spLocks noChangeArrowheads="1"/>
          </p:cNvSpPr>
          <p:nvPr/>
        </p:nvSpPr>
        <p:spPr bwMode="auto">
          <a:xfrm>
            <a:off x="7149186" y="2885161"/>
            <a:ext cx="1550054" cy="783835"/>
          </a:xfrm>
          <a:prstGeom prst="roundRect">
            <a:avLst>
              <a:gd name="adj" fmla="val 16667"/>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defRPr/>
            </a:pPr>
            <a:endParaRPr lang="en-US" sz="2496">
              <a:latin typeface="Arial" charset="0"/>
              <a:ea typeface="ＭＳ Ｐゴシック" charset="0"/>
            </a:endParaRPr>
          </a:p>
        </p:txBody>
      </p:sp>
      <p:sp>
        <p:nvSpPr>
          <p:cNvPr id="14368" name="Rectangle 82"/>
          <p:cNvSpPr>
            <a:spLocks noChangeArrowheads="1"/>
          </p:cNvSpPr>
          <p:nvPr/>
        </p:nvSpPr>
        <p:spPr bwMode="auto">
          <a:xfrm>
            <a:off x="7228451" y="2955620"/>
            <a:ext cx="1393727" cy="63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pPr>
            <a:r>
              <a:rPr lang="en-US" altLang="en-US" sz="1110" b="1" u="sng"/>
              <a:t>Measurement Datum</a:t>
            </a:r>
          </a:p>
          <a:p>
            <a:pPr algn="ctr" eaLnBrk="1" hangingPunct="1">
              <a:lnSpc>
                <a:spcPct val="90000"/>
              </a:lnSpc>
            </a:pPr>
            <a:r>
              <a:rPr lang="en-US" altLang="en-US" sz="1110" b="1"/>
              <a:t>1.2 mg/ml</a:t>
            </a:r>
          </a:p>
        </p:txBody>
      </p:sp>
      <p:sp>
        <p:nvSpPr>
          <p:cNvPr id="14369" name="Rectangle 67"/>
          <p:cNvSpPr>
            <a:spLocks noChangeArrowheads="1"/>
          </p:cNvSpPr>
          <p:nvPr/>
        </p:nvSpPr>
        <p:spPr bwMode="auto">
          <a:xfrm>
            <a:off x="6358747" y="4023483"/>
            <a:ext cx="1393729" cy="198160"/>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output</a:t>
            </a:r>
          </a:p>
        </p:txBody>
      </p:sp>
      <p:sp>
        <p:nvSpPr>
          <p:cNvPr id="14371" name="Line 60"/>
          <p:cNvSpPr>
            <a:spLocks noChangeShapeType="1"/>
          </p:cNvSpPr>
          <p:nvPr/>
        </p:nvSpPr>
        <p:spPr bwMode="auto">
          <a:xfrm flipV="1">
            <a:off x="6057102" y="3257265"/>
            <a:ext cx="123300" cy="1433359"/>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72" name="Rectangle 85"/>
          <p:cNvSpPr>
            <a:spLocks noChangeArrowheads="1"/>
          </p:cNvSpPr>
          <p:nvPr/>
        </p:nvSpPr>
        <p:spPr bwMode="auto">
          <a:xfrm>
            <a:off x="5315103" y="3587532"/>
            <a:ext cx="1646933" cy="228985"/>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has specified input</a:t>
            </a:r>
          </a:p>
        </p:txBody>
      </p:sp>
      <p:sp>
        <p:nvSpPr>
          <p:cNvPr id="2086" name="AutoShape 22"/>
          <p:cNvSpPr>
            <a:spLocks noChangeArrowheads="1"/>
          </p:cNvSpPr>
          <p:nvPr/>
        </p:nvSpPr>
        <p:spPr bwMode="auto">
          <a:xfrm>
            <a:off x="5244644" y="5267175"/>
            <a:ext cx="1232998" cy="299443"/>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a:spcBef>
                <a:spcPct val="50000"/>
              </a:spcBef>
              <a:defRPr/>
            </a:pPr>
            <a:r>
              <a:rPr lang="en-US" sz="1110" b="1">
                <a:latin typeface="Arial" charset="0"/>
                <a:ea typeface="ＭＳ Ｐゴシック" charset="0"/>
              </a:rPr>
              <a:t>Blood Specimen</a:t>
            </a:r>
          </a:p>
        </p:txBody>
      </p:sp>
      <p:sp>
        <p:nvSpPr>
          <p:cNvPr id="14374" name="Line 88"/>
          <p:cNvSpPr>
            <a:spLocks noChangeShapeType="1"/>
          </p:cNvSpPr>
          <p:nvPr/>
        </p:nvSpPr>
        <p:spPr bwMode="auto">
          <a:xfrm>
            <a:off x="4440994" y="5427905"/>
            <a:ext cx="766220" cy="0"/>
          </a:xfrm>
          <a:prstGeom prst="line">
            <a:avLst/>
          </a:prstGeom>
          <a:noFill/>
          <a:ln w="19050">
            <a:solidFill>
              <a:srgbClr val="660033"/>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2088" name="AutoShape 23"/>
          <p:cNvSpPr>
            <a:spLocks noChangeArrowheads="1"/>
          </p:cNvSpPr>
          <p:nvPr/>
        </p:nvSpPr>
        <p:spPr bwMode="auto">
          <a:xfrm>
            <a:off x="3042863" y="5267175"/>
            <a:ext cx="1395930" cy="299443"/>
          </a:xfrm>
          <a:prstGeom prst="roundRect">
            <a:avLst>
              <a:gd name="adj" fmla="val 50000"/>
            </a:avLst>
          </a:prstGeom>
          <a:gradFill rotWithShape="1">
            <a:gsLst>
              <a:gs pos="0">
                <a:srgbClr val="C0C0C0"/>
              </a:gs>
              <a:gs pos="50000">
                <a:srgbClr val="F6F6F6"/>
              </a:gs>
              <a:gs pos="100000">
                <a:srgbClr val="C0C0C0"/>
              </a:gs>
            </a:gsLst>
            <a:lin ang="2700000" scaled="1"/>
          </a:gradFill>
          <a:ln w="12700">
            <a:solidFill>
              <a:srgbClr val="4D4D4D"/>
            </a:solidFill>
            <a:round/>
            <a:headEnd/>
            <a:tailEnd/>
          </a:ln>
          <a:effectLst>
            <a:outerShdw blurRad="63500" dist="29783" dir="3885598" algn="ctr" rotWithShape="0">
              <a:schemeClr val="bg2">
                <a:alpha val="50000"/>
              </a:schemeClr>
            </a:outerShdw>
          </a:effectLst>
        </p:spPr>
        <p:txBody>
          <a:bodyPr lIns="18276" tIns="18276" rIns="18276" bIns="18276" anchor="ctr"/>
          <a:lstStyle/>
          <a:p>
            <a:pPr algn="ctr" defTabSz="913708">
              <a:spcBef>
                <a:spcPct val="50000"/>
              </a:spcBef>
              <a:defRPr/>
            </a:pPr>
            <a:r>
              <a:rPr lang="en-US" sz="1110" b="1" dirty="0">
                <a:latin typeface="Arial" charset="0"/>
                <a:ea typeface="ＭＳ Ｐゴシック" charset="0"/>
              </a:rPr>
              <a:t>Glucose molecules</a:t>
            </a:r>
          </a:p>
        </p:txBody>
      </p:sp>
      <p:sp>
        <p:nvSpPr>
          <p:cNvPr id="14376" name="Rectangle 73"/>
          <p:cNvSpPr>
            <a:spLocks noChangeArrowheads="1"/>
          </p:cNvSpPr>
          <p:nvPr/>
        </p:nvSpPr>
        <p:spPr bwMode="auto">
          <a:xfrm>
            <a:off x="4458608" y="5474145"/>
            <a:ext cx="528428" cy="18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a:t>part of</a:t>
            </a:r>
          </a:p>
        </p:txBody>
      </p:sp>
      <p:sp>
        <p:nvSpPr>
          <p:cNvPr id="14380" name="Rectangle 91"/>
          <p:cNvSpPr>
            <a:spLocks noChangeArrowheads="1"/>
          </p:cNvSpPr>
          <p:nvPr/>
        </p:nvSpPr>
        <p:spPr bwMode="auto">
          <a:xfrm rot="20006097">
            <a:off x="2765438" y="3752665"/>
            <a:ext cx="671544" cy="103484"/>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3"/>
          </a:p>
        </p:txBody>
      </p:sp>
      <p:sp>
        <p:nvSpPr>
          <p:cNvPr id="14381" name="Rectangle 71"/>
          <p:cNvSpPr>
            <a:spLocks noChangeArrowheads="1"/>
          </p:cNvSpPr>
          <p:nvPr/>
        </p:nvSpPr>
        <p:spPr bwMode="auto">
          <a:xfrm>
            <a:off x="2745625" y="3424599"/>
            <a:ext cx="638517" cy="61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5000"/>
              </a:lnSpc>
            </a:pPr>
            <a:r>
              <a:rPr lang="en-US" altLang="en-US" sz="1110" b="1"/>
              <a:t>has specified output</a:t>
            </a:r>
          </a:p>
        </p:txBody>
      </p:sp>
      <p:sp>
        <p:nvSpPr>
          <p:cNvPr id="14382" name="Rectangle 92"/>
          <p:cNvSpPr>
            <a:spLocks noChangeArrowheads="1"/>
          </p:cNvSpPr>
          <p:nvPr/>
        </p:nvSpPr>
        <p:spPr bwMode="auto">
          <a:xfrm rot="2700000">
            <a:off x="1725099" y="3606245"/>
            <a:ext cx="605489" cy="162932"/>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3"/>
          </a:p>
        </p:txBody>
      </p:sp>
      <p:sp>
        <p:nvSpPr>
          <p:cNvPr id="14383" name="Rectangle 72"/>
          <p:cNvSpPr>
            <a:spLocks noChangeArrowheads="1"/>
          </p:cNvSpPr>
          <p:nvPr/>
        </p:nvSpPr>
        <p:spPr bwMode="auto">
          <a:xfrm>
            <a:off x="1644733" y="3536889"/>
            <a:ext cx="660535"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85000"/>
              </a:lnSpc>
            </a:pPr>
            <a:r>
              <a:rPr lang="en-US" altLang="en-US" sz="1110" b="1"/>
              <a:t>has specified input</a:t>
            </a:r>
          </a:p>
        </p:txBody>
      </p:sp>
      <p:pic>
        <p:nvPicPr>
          <p:cNvPr id="14384" name="Picture 94" descr="Blood tube emp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930" y="1590514"/>
            <a:ext cx="266416" cy="1279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5" name="Picture 95" descr="Blood tube fil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1926" y="2343524"/>
            <a:ext cx="253206" cy="127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6" name="Picture 96" descr="Glucome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7126" y="2057290"/>
            <a:ext cx="1598494" cy="118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87" name="Picture 100" descr="syrin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60122">
            <a:off x="1743813" y="1652163"/>
            <a:ext cx="854291" cy="84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90" name="Line 63"/>
          <p:cNvSpPr>
            <a:spLocks noChangeShapeType="1"/>
          </p:cNvSpPr>
          <p:nvPr/>
        </p:nvSpPr>
        <p:spPr bwMode="auto">
          <a:xfrm flipH="1" flipV="1">
            <a:off x="3988527" y="3508267"/>
            <a:ext cx="1912248" cy="1758908"/>
          </a:xfrm>
          <a:prstGeom prst="line">
            <a:avLst/>
          </a:prstGeom>
          <a:noFill/>
          <a:ln w="19050">
            <a:solidFill>
              <a:srgbClr val="660033"/>
            </a:solidFill>
            <a:round/>
            <a:headEnd/>
            <a:tailEnd type="triangle" w="med" len="lg"/>
          </a:ln>
          <a:extLst>
            <a:ext uri="{909E8E84-426E-40DD-AFC4-6F175D3DCCD1}">
              <a14:hiddenFill xmlns:a14="http://schemas.microsoft.com/office/drawing/2010/main">
                <a:noFill/>
              </a14:hiddenFill>
            </a:ext>
          </a:extLst>
        </p:spPr>
        <p:txBody>
          <a:bodyPr/>
          <a:lstStyle/>
          <a:p>
            <a:endParaRPr lang="en-US" sz="2496"/>
          </a:p>
        </p:txBody>
      </p:sp>
      <p:sp>
        <p:nvSpPr>
          <p:cNvPr id="14391" name="Rectangle 74"/>
          <p:cNvSpPr>
            <a:spLocks noChangeArrowheads="1"/>
          </p:cNvSpPr>
          <p:nvPr/>
        </p:nvSpPr>
        <p:spPr bwMode="auto">
          <a:xfrm>
            <a:off x="4466314" y="4380171"/>
            <a:ext cx="951170" cy="211371"/>
          </a:xfrm>
          <a:prstGeom prst="rect">
            <a:avLst/>
          </a:prstGeom>
          <a:solidFill>
            <a:srgbClr val="F9F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658813" eaLnBrk="0" hangingPunct="0">
              <a:defRPr sz="1300">
                <a:solidFill>
                  <a:schemeClr val="tx1"/>
                </a:solidFill>
                <a:latin typeface="Arial" panose="020B0604020202020204" pitchFamily="34" charset="0"/>
                <a:ea typeface="ＭＳ Ｐゴシック" panose="020B0600070205080204" pitchFamily="34" charset="-128"/>
              </a:defRPr>
            </a:lvl1pPr>
            <a:lvl2pPr marL="742950" indent="-285750" defTabSz="658813" eaLnBrk="0" hangingPunct="0">
              <a:defRPr sz="1300">
                <a:solidFill>
                  <a:schemeClr val="tx1"/>
                </a:solidFill>
                <a:latin typeface="Arial" panose="020B0604020202020204" pitchFamily="34" charset="0"/>
                <a:ea typeface="ＭＳ Ｐゴシック" panose="020B0600070205080204" pitchFamily="34" charset="-128"/>
              </a:defRPr>
            </a:lvl2pPr>
            <a:lvl3pPr marL="1143000" indent="-228600" defTabSz="658813" eaLnBrk="0" hangingPunct="0">
              <a:defRPr sz="1300">
                <a:solidFill>
                  <a:schemeClr val="tx1"/>
                </a:solidFill>
                <a:latin typeface="Arial" panose="020B0604020202020204" pitchFamily="34" charset="0"/>
                <a:ea typeface="ＭＳ Ｐゴシック" panose="020B0600070205080204" pitchFamily="34" charset="-128"/>
              </a:defRPr>
            </a:lvl3pPr>
            <a:lvl4pPr marL="1600200" indent="-228600" defTabSz="658813" eaLnBrk="0" hangingPunct="0">
              <a:defRPr sz="1300">
                <a:solidFill>
                  <a:schemeClr val="tx1"/>
                </a:solidFill>
                <a:latin typeface="Arial" panose="020B0604020202020204" pitchFamily="34" charset="0"/>
                <a:ea typeface="ＭＳ Ｐゴシック" panose="020B0600070205080204" pitchFamily="34" charset="-128"/>
              </a:defRPr>
            </a:lvl4pPr>
            <a:lvl5pPr marL="2057400" indent="-228600" defTabSz="658813" eaLnBrk="0" hangingPunct="0">
              <a:defRPr sz="1300">
                <a:solidFill>
                  <a:schemeClr val="tx1"/>
                </a:solidFill>
                <a:latin typeface="Arial" panose="020B0604020202020204" pitchFamily="34" charset="0"/>
                <a:ea typeface="ＭＳ Ｐゴシック" panose="020B0600070205080204" pitchFamily="34" charset="-128"/>
              </a:defRPr>
            </a:lvl5pPr>
            <a:lvl6pPr marL="25146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6pPr>
            <a:lvl7pPr marL="29718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7pPr>
            <a:lvl8pPr marL="34290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8pPr>
            <a:lvl9pPr marL="3886200" indent="-228600" defTabSz="658813" eaLnBrk="0" fontAlgn="base" hangingPunct="0">
              <a:spcBef>
                <a:spcPct val="0"/>
              </a:spcBef>
              <a:spcAft>
                <a:spcPct val="0"/>
              </a:spcAft>
              <a:defRPr sz="13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110" b="1" dirty="0"/>
              <a:t>located in</a:t>
            </a:r>
          </a:p>
        </p:txBody>
      </p:sp>
      <p:sp>
        <p:nvSpPr>
          <p:cNvPr id="56" name="Title 2"/>
          <p:cNvSpPr txBox="1">
            <a:spLocks/>
          </p:cNvSpPr>
          <p:nvPr/>
        </p:nvSpPr>
        <p:spPr>
          <a:xfrm>
            <a:off x="513677" y="230341"/>
            <a:ext cx="8229600" cy="793395"/>
          </a:xfrm>
          <a:prstGeom prst="rect">
            <a:avLst/>
          </a:prstGeom>
        </p:spPr>
        <p:txBody>
          <a:bodyPr>
            <a:normAutofit fontScale="8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Modeling </a:t>
            </a:r>
            <a:r>
              <a:rPr lang="en-US" sz="3200" dirty="0"/>
              <a:t>A</a:t>
            </a:r>
            <a:r>
              <a:rPr lang="en-US" sz="3200" dirty="0" smtClean="0"/>
              <a:t>n Experiment Using </a:t>
            </a:r>
          </a:p>
          <a:p>
            <a:r>
              <a:rPr lang="en-US" sz="3200" dirty="0" smtClean="0"/>
              <a:t>Ontology of Biomedical Investigations </a:t>
            </a:r>
            <a:r>
              <a:rPr lang="en-US" sz="3200" dirty="0" smtClean="0"/>
              <a:t>(Jie)</a:t>
            </a:r>
            <a:endParaRPr lang="en-US" sz="3200" dirty="0"/>
          </a:p>
        </p:txBody>
      </p:sp>
      <p:sp>
        <p:nvSpPr>
          <p:cNvPr id="3" name="TextBox 2"/>
          <p:cNvSpPr txBox="1"/>
          <p:nvPr/>
        </p:nvSpPr>
        <p:spPr>
          <a:xfrm>
            <a:off x="345564" y="6405441"/>
            <a:ext cx="6528961" cy="338554"/>
          </a:xfrm>
          <a:prstGeom prst="rect">
            <a:avLst/>
          </a:prstGeom>
          <a:solidFill>
            <a:schemeClr val="bg2">
              <a:lumMod val="75000"/>
            </a:schemeClr>
          </a:solidFill>
        </p:spPr>
        <p:txBody>
          <a:bodyPr wrap="square" rtlCol="0">
            <a:spAutoFit/>
          </a:bodyPr>
          <a:lstStyle/>
          <a:p>
            <a:r>
              <a:rPr lang="en-US" sz="1600" dirty="0" err="1" smtClean="0">
                <a:latin typeface="+mj-lt"/>
              </a:rPr>
              <a:t>Bandrowski</a:t>
            </a:r>
            <a:r>
              <a:rPr lang="en-US" sz="1600" dirty="0" smtClean="0">
                <a:latin typeface="+mj-lt"/>
              </a:rPr>
              <a:t> et al. The Ontology for Biomedical Investigations. </a:t>
            </a:r>
            <a:r>
              <a:rPr lang="en-US" sz="1600" dirty="0" err="1" smtClean="0">
                <a:latin typeface="+mj-lt"/>
              </a:rPr>
              <a:t>PLoS</a:t>
            </a:r>
            <a:r>
              <a:rPr lang="en-US" sz="1600" dirty="0" smtClean="0">
                <a:latin typeface="+mj-lt"/>
              </a:rPr>
              <a:t> One 2016</a:t>
            </a:r>
          </a:p>
        </p:txBody>
      </p:sp>
      <p:pic>
        <p:nvPicPr>
          <p:cNvPr id="58" name="Picture 57"/>
          <p:cNvPicPr>
            <a:picLocks noChangeAspect="1" noChangeArrowheads="1"/>
          </p:cNvPicPr>
          <p:nvPr/>
        </p:nvPicPr>
        <p:blipFill>
          <a:blip r:embed="rId7"/>
          <a:srcRect/>
          <a:stretch>
            <a:fillRect/>
          </a:stretch>
        </p:blipFill>
        <p:spPr bwMode="auto">
          <a:xfrm>
            <a:off x="228600" y="76200"/>
            <a:ext cx="1066800" cy="989012"/>
          </a:xfrm>
          <a:prstGeom prst="rect">
            <a:avLst/>
          </a:prstGeom>
          <a:noFill/>
          <a:ln w="9525">
            <a:noFill/>
            <a:miter lim="800000"/>
            <a:headEnd/>
            <a:tailEnd/>
          </a:ln>
        </p:spPr>
      </p:pic>
      <p:pic>
        <p:nvPicPr>
          <p:cNvPr id="4" name="Picture 3"/>
          <p:cNvPicPr>
            <a:picLocks noChangeAspect="1"/>
          </p:cNvPicPr>
          <p:nvPr/>
        </p:nvPicPr>
        <p:blipFill>
          <a:blip r:embed="rId8"/>
          <a:stretch>
            <a:fillRect/>
          </a:stretch>
        </p:blipFill>
        <p:spPr>
          <a:xfrm>
            <a:off x="345564" y="2221878"/>
            <a:ext cx="1140756" cy="1140756"/>
          </a:xfrm>
          <a:prstGeom prst="rect">
            <a:avLst/>
          </a:prstGeom>
        </p:spPr>
      </p:pic>
      <p:sp>
        <p:nvSpPr>
          <p:cNvPr id="8" name="TextBox 7"/>
          <p:cNvSpPr txBox="1"/>
          <p:nvPr/>
        </p:nvSpPr>
        <p:spPr>
          <a:xfrm>
            <a:off x="491202" y="4639521"/>
            <a:ext cx="2210862" cy="646331"/>
          </a:xfrm>
          <a:prstGeom prst="rect">
            <a:avLst/>
          </a:prstGeom>
          <a:noFill/>
        </p:spPr>
        <p:txBody>
          <a:bodyPr wrap="none" rtlCol="0">
            <a:spAutoFit/>
          </a:bodyPr>
          <a:lstStyle/>
          <a:p>
            <a:r>
              <a:rPr lang="en-US" dirty="0" smtClean="0"/>
              <a:t>OBI modeling focuses</a:t>
            </a:r>
          </a:p>
          <a:p>
            <a:r>
              <a:rPr lang="en-US" dirty="0"/>
              <a:t>o</a:t>
            </a:r>
            <a:r>
              <a:rPr lang="en-US" dirty="0" smtClean="0"/>
              <a:t>n processes</a:t>
            </a:r>
            <a:endParaRPr lang="en-US" dirty="0"/>
          </a:p>
        </p:txBody>
      </p:sp>
    </p:spTree>
    <p:extLst>
      <p:ext uri="{BB962C8B-B14F-4D97-AF65-F5344CB8AC3E}">
        <p14:creationId xmlns:p14="http://schemas.microsoft.com/office/powerpoint/2010/main" val="96746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785" y="203324"/>
            <a:ext cx="8005762" cy="711076"/>
          </a:xfrm>
        </p:spPr>
        <p:txBody>
          <a:bodyPr/>
          <a:lstStyle/>
          <a:p>
            <a:r>
              <a:rPr lang="en-US" b="1" dirty="0" smtClean="0"/>
              <a:t>Today’s Presentation</a:t>
            </a:r>
            <a:endParaRPr lang="en-US" b="1" dirty="0"/>
          </a:p>
        </p:txBody>
      </p:sp>
      <p:sp>
        <p:nvSpPr>
          <p:cNvPr id="3" name="Content Placeholder 2"/>
          <p:cNvSpPr>
            <a:spLocks noGrp="1"/>
          </p:cNvSpPr>
          <p:nvPr>
            <p:ph idx="1"/>
          </p:nvPr>
        </p:nvSpPr>
        <p:spPr>
          <a:xfrm>
            <a:off x="681038" y="625093"/>
            <a:ext cx="8005762" cy="4302125"/>
          </a:xfrm>
        </p:spPr>
        <p:txBody>
          <a:bodyPr/>
          <a:lstStyle/>
          <a:p>
            <a:r>
              <a:rPr lang="en-US" dirty="0" smtClean="0">
                <a:solidFill>
                  <a:schemeClr val="bg2">
                    <a:lumMod val="90000"/>
                  </a:schemeClr>
                </a:solidFill>
              </a:rPr>
              <a:t>Self-Introductions</a:t>
            </a:r>
          </a:p>
          <a:p>
            <a:r>
              <a:rPr lang="en-US" dirty="0" smtClean="0">
                <a:solidFill>
                  <a:schemeClr val="bg2">
                    <a:lumMod val="90000"/>
                  </a:schemeClr>
                </a:solidFill>
              </a:rPr>
              <a:t>Challenges with </a:t>
            </a:r>
            <a:r>
              <a:rPr lang="en-US" dirty="0">
                <a:solidFill>
                  <a:schemeClr val="bg2">
                    <a:lumMod val="90000"/>
                  </a:schemeClr>
                </a:solidFill>
              </a:rPr>
              <a:t>(</a:t>
            </a:r>
            <a:r>
              <a:rPr lang="en-US" dirty="0" smtClean="0">
                <a:solidFill>
                  <a:schemeClr val="bg2">
                    <a:lumMod val="90000"/>
                  </a:schemeClr>
                </a:solidFill>
              </a:rPr>
              <a:t>biobanking) </a:t>
            </a:r>
            <a:r>
              <a:rPr lang="en-US" dirty="0" smtClean="0">
                <a:solidFill>
                  <a:schemeClr val="bg2">
                    <a:lumMod val="90000"/>
                  </a:schemeClr>
                </a:solidFill>
              </a:rPr>
              <a:t>data </a:t>
            </a:r>
            <a:endParaRPr lang="en-US" dirty="0" smtClean="0">
              <a:solidFill>
                <a:schemeClr val="bg2">
                  <a:lumMod val="90000"/>
                </a:schemeClr>
              </a:solidFill>
            </a:endParaRPr>
          </a:p>
          <a:p>
            <a:r>
              <a:rPr lang="en-US" dirty="0" smtClean="0">
                <a:solidFill>
                  <a:schemeClr val="bg2">
                    <a:lumMod val="90000"/>
                  </a:schemeClr>
                </a:solidFill>
              </a:rPr>
              <a:t>What </a:t>
            </a:r>
            <a:r>
              <a:rPr lang="en-US" dirty="0" smtClean="0">
                <a:solidFill>
                  <a:schemeClr val="bg2">
                    <a:lumMod val="90000"/>
                  </a:schemeClr>
                </a:solidFill>
              </a:rPr>
              <a:t>is an </a:t>
            </a:r>
            <a:r>
              <a:rPr lang="en-US" dirty="0" smtClean="0">
                <a:solidFill>
                  <a:schemeClr val="bg2">
                    <a:lumMod val="90000"/>
                  </a:schemeClr>
                </a:solidFill>
              </a:rPr>
              <a:t>ontology</a:t>
            </a:r>
          </a:p>
          <a:p>
            <a:r>
              <a:rPr lang="en-US" dirty="0" smtClean="0">
                <a:solidFill>
                  <a:schemeClr val="bg2">
                    <a:lumMod val="90000"/>
                  </a:schemeClr>
                </a:solidFill>
              </a:rPr>
              <a:t>questions</a:t>
            </a:r>
            <a:endParaRPr lang="en-US" dirty="0" smtClean="0">
              <a:solidFill>
                <a:schemeClr val="bg2">
                  <a:lumMod val="90000"/>
                </a:schemeClr>
              </a:solidFill>
            </a:endParaRPr>
          </a:p>
          <a:p>
            <a:r>
              <a:rPr lang="en-US" dirty="0" smtClean="0">
                <a:solidFill>
                  <a:schemeClr val="tx1"/>
                </a:solidFill>
              </a:rPr>
              <a:t>Development of biobanking </a:t>
            </a:r>
            <a:r>
              <a:rPr lang="en-US" dirty="0" smtClean="0">
                <a:solidFill>
                  <a:schemeClr val="tx1"/>
                </a:solidFill>
              </a:rPr>
              <a:t>ontology</a:t>
            </a:r>
          </a:p>
          <a:p>
            <a:r>
              <a:rPr lang="en-US" dirty="0" smtClean="0">
                <a:solidFill>
                  <a:schemeClr val="tx1"/>
                </a:solidFill>
              </a:rPr>
              <a:t> </a:t>
            </a:r>
            <a:r>
              <a:rPr lang="en-US" dirty="0" smtClean="0">
                <a:solidFill>
                  <a:schemeClr val="bg2">
                    <a:lumMod val="90000"/>
                  </a:schemeClr>
                </a:solidFill>
              </a:rPr>
              <a:t>questions</a:t>
            </a:r>
            <a:endParaRPr lang="en-US" dirty="0" smtClean="0">
              <a:solidFill>
                <a:schemeClr val="bg2">
                  <a:lumMod val="90000"/>
                </a:schemeClr>
              </a:solidFill>
            </a:endParaRPr>
          </a:p>
          <a:p>
            <a:r>
              <a:rPr lang="en-US" dirty="0" smtClean="0">
                <a:solidFill>
                  <a:schemeClr val="bg2">
                    <a:lumMod val="90000"/>
                  </a:schemeClr>
                </a:solidFill>
              </a:rPr>
              <a:t>How </a:t>
            </a:r>
            <a:r>
              <a:rPr lang="en-US" dirty="0" smtClean="0">
                <a:solidFill>
                  <a:schemeClr val="bg2">
                    <a:lumMod val="90000"/>
                  </a:schemeClr>
                </a:solidFill>
              </a:rPr>
              <a:t>to implement</a:t>
            </a:r>
            <a:endParaRPr lang="en-US" dirty="0" smtClean="0">
              <a:solidFill>
                <a:schemeClr val="bg2">
                  <a:lumMod val="90000"/>
                </a:schemeClr>
              </a:solidFill>
            </a:endParaRPr>
          </a:p>
          <a:p>
            <a:r>
              <a:rPr lang="en-US" dirty="0" smtClean="0">
                <a:solidFill>
                  <a:schemeClr val="bg2">
                    <a:lumMod val="90000"/>
                  </a:schemeClr>
                </a:solidFill>
              </a:rPr>
              <a:t>Next steps </a:t>
            </a:r>
            <a:endParaRPr lang="en-US" dirty="0" smtClean="0">
              <a:solidFill>
                <a:schemeClr val="bg2">
                  <a:lumMod val="90000"/>
                </a:schemeClr>
              </a:solidFill>
            </a:endParaRPr>
          </a:p>
          <a:p>
            <a:r>
              <a:rPr lang="en-US" dirty="0" smtClean="0">
                <a:solidFill>
                  <a:schemeClr val="bg2">
                    <a:lumMod val="90000"/>
                  </a:schemeClr>
                </a:solidFill>
              </a:rPr>
              <a:t>Time </a:t>
            </a:r>
            <a:r>
              <a:rPr lang="en-US" dirty="0" smtClean="0">
                <a:solidFill>
                  <a:schemeClr val="bg2">
                    <a:lumMod val="90000"/>
                  </a:schemeClr>
                </a:solidFill>
              </a:rPr>
              <a:t>for questions/ discussion</a:t>
            </a:r>
          </a:p>
          <a:p>
            <a:endParaRPr lang="en-US" dirty="0" smtClean="0">
              <a:solidFill>
                <a:schemeClr val="tx1"/>
              </a:solidFill>
            </a:endParaRPr>
          </a:p>
          <a:p>
            <a:endParaRPr lang="en-US" dirty="0">
              <a:solidFill>
                <a:schemeClr val="tx1"/>
              </a:solidFill>
            </a:endParaRPr>
          </a:p>
        </p:txBody>
      </p:sp>
      <p:pic>
        <p:nvPicPr>
          <p:cNvPr id="6" name="Picture 2"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8" y="3480164"/>
            <a:ext cx="5856279" cy="3294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24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363" y="452667"/>
            <a:ext cx="8005762" cy="1143000"/>
          </a:xfrm>
        </p:spPr>
        <p:txBody>
          <a:bodyPr/>
          <a:lstStyle/>
          <a:p>
            <a:r>
              <a:rPr lang="en-US" dirty="0" smtClean="0"/>
              <a:t>Why Another Standard?? </a:t>
            </a:r>
            <a:endParaRPr lang="en-US" dirty="0"/>
          </a:p>
        </p:txBody>
      </p:sp>
      <p:pic>
        <p:nvPicPr>
          <p:cNvPr id="9218" name="Picture 2" descr="Image result for data standards cartoon"/>
          <p:cNvPicPr>
            <a:picLocks noChangeAspect="1" noChangeArrowheads="1"/>
          </p:cNvPicPr>
          <p:nvPr/>
        </p:nvPicPr>
        <p:blipFill rotWithShape="1">
          <a:blip r:embed="rId3">
            <a:extLst>
              <a:ext uri="{28A0092B-C50C-407E-A947-70E740481C1C}">
                <a14:useLocalDpi xmlns:a14="http://schemas.microsoft.com/office/drawing/2010/main" val="0"/>
              </a:ext>
            </a:extLst>
          </a:blip>
          <a:srcRect t="12623"/>
          <a:stretch/>
        </p:blipFill>
        <p:spPr bwMode="auto">
          <a:xfrm>
            <a:off x="1304925" y="1525768"/>
            <a:ext cx="5762278" cy="28497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bwMode="auto">
          <a:xfrm>
            <a:off x="539279" y="4670819"/>
            <a:ext cx="80057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000" kern="1200">
                <a:solidFill>
                  <a:srgbClr val="1C5030"/>
                </a:solidFill>
                <a:latin typeface="+mj-lt"/>
                <a:ea typeface="+mj-ea"/>
                <a:cs typeface="+mj-cs"/>
              </a:defRPr>
            </a:lvl1pPr>
            <a:lvl2pPr algn="ctr" defTabSz="457200" rtl="0" eaLnBrk="0" fontAlgn="base" hangingPunct="0">
              <a:spcBef>
                <a:spcPct val="0"/>
              </a:spcBef>
              <a:spcAft>
                <a:spcPct val="0"/>
              </a:spcAft>
              <a:defRPr sz="4000">
                <a:solidFill>
                  <a:srgbClr val="1C5030"/>
                </a:solidFill>
                <a:latin typeface="Calibri" pitchFamily="34" charset="0"/>
              </a:defRPr>
            </a:lvl2pPr>
            <a:lvl3pPr algn="ctr" defTabSz="457200" rtl="0" eaLnBrk="0" fontAlgn="base" hangingPunct="0">
              <a:spcBef>
                <a:spcPct val="0"/>
              </a:spcBef>
              <a:spcAft>
                <a:spcPct val="0"/>
              </a:spcAft>
              <a:defRPr sz="4000">
                <a:solidFill>
                  <a:srgbClr val="1C5030"/>
                </a:solidFill>
                <a:latin typeface="Calibri" pitchFamily="34" charset="0"/>
              </a:defRPr>
            </a:lvl3pPr>
            <a:lvl4pPr algn="ctr" defTabSz="457200" rtl="0" eaLnBrk="0" fontAlgn="base" hangingPunct="0">
              <a:spcBef>
                <a:spcPct val="0"/>
              </a:spcBef>
              <a:spcAft>
                <a:spcPct val="0"/>
              </a:spcAft>
              <a:defRPr sz="4000">
                <a:solidFill>
                  <a:srgbClr val="1C5030"/>
                </a:solidFill>
                <a:latin typeface="Calibri" pitchFamily="34" charset="0"/>
              </a:defRPr>
            </a:lvl4pPr>
            <a:lvl5pPr algn="ctr" defTabSz="457200" rtl="0" eaLnBrk="0" fontAlgn="base" hangingPunct="0">
              <a:spcBef>
                <a:spcPct val="0"/>
              </a:spcBef>
              <a:spcAft>
                <a:spcPct val="0"/>
              </a:spcAft>
              <a:defRPr sz="4000">
                <a:solidFill>
                  <a:srgbClr val="1C5030"/>
                </a:solidFill>
                <a:latin typeface="Calibri" pitchFamily="34" charset="0"/>
              </a:defRPr>
            </a:lvl5pPr>
            <a:lvl6pPr marL="457200" algn="ctr" defTabSz="457200" rtl="0" fontAlgn="base">
              <a:spcBef>
                <a:spcPct val="0"/>
              </a:spcBef>
              <a:spcAft>
                <a:spcPct val="0"/>
              </a:spcAft>
              <a:defRPr sz="4000">
                <a:solidFill>
                  <a:srgbClr val="1C5030"/>
                </a:solidFill>
                <a:latin typeface="Calibri" pitchFamily="34" charset="0"/>
              </a:defRPr>
            </a:lvl6pPr>
            <a:lvl7pPr marL="914400" algn="ctr" defTabSz="457200" rtl="0" fontAlgn="base">
              <a:spcBef>
                <a:spcPct val="0"/>
              </a:spcBef>
              <a:spcAft>
                <a:spcPct val="0"/>
              </a:spcAft>
              <a:defRPr sz="4000">
                <a:solidFill>
                  <a:srgbClr val="1C5030"/>
                </a:solidFill>
                <a:latin typeface="Calibri" pitchFamily="34" charset="0"/>
              </a:defRPr>
            </a:lvl7pPr>
            <a:lvl8pPr marL="1371600" algn="ctr" defTabSz="457200" rtl="0" fontAlgn="base">
              <a:spcBef>
                <a:spcPct val="0"/>
              </a:spcBef>
              <a:spcAft>
                <a:spcPct val="0"/>
              </a:spcAft>
              <a:defRPr sz="4000">
                <a:solidFill>
                  <a:srgbClr val="1C5030"/>
                </a:solidFill>
                <a:latin typeface="Calibri" pitchFamily="34" charset="0"/>
              </a:defRPr>
            </a:lvl8pPr>
            <a:lvl9pPr marL="1828800" algn="ctr" defTabSz="457200" rtl="0" fontAlgn="base">
              <a:spcBef>
                <a:spcPct val="0"/>
              </a:spcBef>
              <a:spcAft>
                <a:spcPct val="0"/>
              </a:spcAft>
              <a:defRPr sz="4000">
                <a:solidFill>
                  <a:srgbClr val="1C5030"/>
                </a:solidFill>
                <a:latin typeface="Calibri" pitchFamily="34" charset="0"/>
              </a:defRPr>
            </a:lvl9pPr>
          </a:lstStyle>
          <a:p>
            <a:r>
              <a:rPr lang="en-US" sz="3200" dirty="0" smtClean="0"/>
              <a:t>Ontology for biobanking built on other standards Ontology enables interconversion- can talk to other standards</a:t>
            </a:r>
            <a:endParaRPr lang="en-US" sz="3200" dirty="0"/>
          </a:p>
        </p:txBody>
      </p:sp>
    </p:spTree>
    <p:extLst>
      <p:ext uri="{BB962C8B-B14F-4D97-AF65-F5344CB8AC3E}">
        <p14:creationId xmlns:p14="http://schemas.microsoft.com/office/powerpoint/2010/main" val="3070898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t>Ontology for Biobanking </a:t>
            </a:r>
            <a:r>
              <a:rPr lang="en-US" b="1" dirty="0" smtClean="0"/>
              <a:t> </a:t>
            </a:r>
            <a:endParaRPr lang="en-US" b="1" dirty="0">
              <a:solidFill>
                <a:schemeClr val="accent2"/>
              </a:solidFill>
            </a:endParaRPr>
          </a:p>
        </p:txBody>
      </p:sp>
      <p:sp>
        <p:nvSpPr>
          <p:cNvPr id="3" name="Content Placeholder 2"/>
          <p:cNvSpPr>
            <a:spLocks noGrp="1"/>
          </p:cNvSpPr>
          <p:nvPr>
            <p:ph idx="1"/>
          </p:nvPr>
        </p:nvSpPr>
        <p:spPr>
          <a:xfrm>
            <a:off x="627888" y="1295400"/>
            <a:ext cx="8229600" cy="3794185"/>
          </a:xfrm>
        </p:spPr>
        <p:txBody>
          <a:bodyPr>
            <a:noAutofit/>
          </a:bodyPr>
          <a:lstStyle/>
          <a:p>
            <a:r>
              <a:rPr lang="en-US" sz="2400" dirty="0" smtClean="0"/>
              <a:t>Developed on </a:t>
            </a:r>
            <a:r>
              <a:rPr lang="en-US" sz="2400" b="1" dirty="0" smtClean="0"/>
              <a:t>existing work</a:t>
            </a:r>
            <a:r>
              <a:rPr lang="en-US" sz="2400" dirty="0" smtClean="0"/>
              <a:t>- not created de novo</a:t>
            </a:r>
          </a:p>
          <a:p>
            <a:pPr lvl="1"/>
            <a:r>
              <a:rPr lang="en-US" sz="2000" dirty="0" smtClean="0"/>
              <a:t>Ontology </a:t>
            </a:r>
            <a:r>
              <a:rPr lang="en-US" sz="2000" dirty="0"/>
              <a:t>for Biomedical </a:t>
            </a:r>
            <a:r>
              <a:rPr lang="en-US" sz="2000" dirty="0" smtClean="0"/>
              <a:t>Investigations</a:t>
            </a:r>
            <a:br>
              <a:rPr lang="en-US" sz="2000" dirty="0" smtClean="0"/>
            </a:br>
            <a:endParaRPr lang="en-US" sz="2400" dirty="0"/>
          </a:p>
          <a:p>
            <a:r>
              <a:rPr lang="en-US" sz="2400" dirty="0"/>
              <a:t>Use these as building blocks for including new </a:t>
            </a:r>
            <a:r>
              <a:rPr lang="en-US" sz="2400" dirty="0" smtClean="0"/>
              <a:t>terms</a:t>
            </a:r>
          </a:p>
          <a:p>
            <a:endParaRPr lang="en-US" sz="2400" dirty="0"/>
          </a:p>
          <a:p>
            <a:r>
              <a:rPr lang="en-US" sz="2400" b="1" dirty="0" smtClean="0"/>
              <a:t>Reuse</a:t>
            </a:r>
            <a:r>
              <a:rPr lang="en-US" sz="2400" dirty="0" smtClean="0"/>
              <a:t> </a:t>
            </a:r>
            <a:r>
              <a:rPr lang="en-US" sz="2400" dirty="0"/>
              <a:t>Foundry Ontologies (e.g. Human Disease Ontology, Drug Ontology</a:t>
            </a:r>
            <a:r>
              <a:rPr lang="en-US" sz="2400" dirty="0" smtClean="0"/>
              <a:t>)</a:t>
            </a:r>
            <a:br>
              <a:rPr lang="en-US" sz="2400" dirty="0" smtClean="0"/>
            </a:br>
            <a:endParaRPr lang="en-US" sz="2400" dirty="0"/>
          </a:p>
          <a:p>
            <a:r>
              <a:rPr lang="en-US" sz="2400" dirty="0" smtClean="0"/>
              <a:t>An </a:t>
            </a:r>
            <a:r>
              <a:rPr lang="en-US" sz="2400" dirty="0"/>
              <a:t>application ontology </a:t>
            </a:r>
            <a:r>
              <a:rPr lang="en-US" sz="2400" dirty="0" smtClean="0"/>
              <a:t>focused specifically on </a:t>
            </a:r>
            <a:r>
              <a:rPr lang="en-US" sz="2400" dirty="0"/>
              <a:t>Biobanking </a:t>
            </a:r>
            <a:r>
              <a:rPr lang="en-US" sz="2400" dirty="0" smtClean="0"/>
              <a:t>domain</a:t>
            </a:r>
            <a:br>
              <a:rPr lang="en-US" sz="2400" dirty="0" smtClean="0"/>
            </a:br>
            <a:endParaRPr lang="en-US" sz="2400" dirty="0"/>
          </a:p>
        </p:txBody>
      </p:sp>
    </p:spTree>
    <p:extLst>
      <p:ext uri="{BB962C8B-B14F-4D97-AF65-F5344CB8AC3E}">
        <p14:creationId xmlns:p14="http://schemas.microsoft.com/office/powerpoint/2010/main" val="3378534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299375"/>
            <a:ext cx="8005762" cy="853564"/>
          </a:xfrm>
        </p:spPr>
        <p:txBody>
          <a:bodyPr>
            <a:normAutofit/>
          </a:bodyPr>
          <a:lstStyle/>
          <a:p>
            <a:r>
              <a:rPr lang="en-US" b="1" dirty="0" smtClean="0"/>
              <a:t>Scope and Purpose</a:t>
            </a:r>
            <a:endParaRPr lang="en-US" b="1" dirty="0"/>
          </a:p>
        </p:txBody>
      </p:sp>
      <p:sp>
        <p:nvSpPr>
          <p:cNvPr id="3" name="Content Placeholder 2"/>
          <p:cNvSpPr>
            <a:spLocks noGrp="1"/>
          </p:cNvSpPr>
          <p:nvPr>
            <p:ph idx="1"/>
          </p:nvPr>
        </p:nvSpPr>
        <p:spPr>
          <a:xfrm>
            <a:off x="609600" y="1371600"/>
            <a:ext cx="8229600" cy="1927789"/>
          </a:xfrm>
        </p:spPr>
        <p:txBody>
          <a:bodyPr>
            <a:normAutofit/>
          </a:bodyPr>
          <a:lstStyle/>
          <a:p>
            <a:r>
              <a:rPr lang="en-US" sz="2000" dirty="0" smtClean="0"/>
              <a:t>Comprehensive biobanking ontology to enable searching for specimen collections with associated clinical annotation, within and across systems and institutions, that includes essential elements of the biospecimen lifecycle as well as essential elements related to informed consent</a:t>
            </a:r>
            <a:endParaRPr lang="en-US" sz="20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007" b="17836"/>
          <a:stretch/>
        </p:blipFill>
        <p:spPr>
          <a:xfrm>
            <a:off x="762000" y="2748139"/>
            <a:ext cx="7753244" cy="3125768"/>
          </a:xfrm>
          <a:prstGeom prst="rect">
            <a:avLst/>
          </a:prstGeom>
        </p:spPr>
      </p:pic>
      <p:sp>
        <p:nvSpPr>
          <p:cNvPr id="5" name="TextBox 4"/>
          <p:cNvSpPr txBox="1"/>
          <p:nvPr/>
        </p:nvSpPr>
        <p:spPr>
          <a:xfrm>
            <a:off x="301128" y="6372991"/>
            <a:ext cx="6914921" cy="369332"/>
          </a:xfrm>
          <a:prstGeom prst="rect">
            <a:avLst/>
          </a:prstGeom>
          <a:solidFill>
            <a:schemeClr val="bg2">
              <a:lumMod val="75000"/>
            </a:schemeClr>
          </a:solidFill>
        </p:spPr>
        <p:txBody>
          <a:bodyPr wrap="square" rtlCol="0">
            <a:spAutoFit/>
          </a:bodyPr>
          <a:lstStyle/>
          <a:p>
            <a:r>
              <a:rPr lang="en-US" dirty="0" smtClean="0"/>
              <a:t>Lifecycle of Biospecimen, BBRB of NCI, 2014: Reprinted with permission</a:t>
            </a:r>
            <a:endParaRPr lang="en-US" dirty="0"/>
          </a:p>
        </p:txBody>
      </p:sp>
    </p:spTree>
    <p:extLst>
      <p:ext uri="{BB962C8B-B14F-4D97-AF65-F5344CB8AC3E}">
        <p14:creationId xmlns:p14="http://schemas.microsoft.com/office/powerpoint/2010/main" val="3609149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smtClean="0"/>
              <a:t>Development of Ontology for Biobanking</a:t>
            </a:r>
            <a:endParaRPr lang="en-US" b="1" dirty="0"/>
          </a:p>
        </p:txBody>
      </p:sp>
      <p:sp>
        <p:nvSpPr>
          <p:cNvPr id="3" name="Content Placeholder 2"/>
          <p:cNvSpPr>
            <a:spLocks noGrp="1"/>
          </p:cNvSpPr>
          <p:nvPr>
            <p:ph idx="1"/>
          </p:nvPr>
        </p:nvSpPr>
        <p:spPr>
          <a:xfrm>
            <a:off x="457200" y="1082082"/>
            <a:ext cx="8229600" cy="4889740"/>
          </a:xfrm>
        </p:spPr>
        <p:txBody>
          <a:bodyPr>
            <a:noAutofit/>
          </a:bodyPr>
          <a:lstStyle/>
          <a:p>
            <a:r>
              <a:rPr lang="en-US" sz="2400" dirty="0" smtClean="0"/>
              <a:t>Initially </a:t>
            </a:r>
            <a:r>
              <a:rPr lang="en-US" sz="2400" dirty="0"/>
              <a:t>d</a:t>
            </a:r>
            <a:r>
              <a:rPr lang="en-US" sz="2400" dirty="0" smtClean="0"/>
              <a:t>riven by two independent efforts for capturing different aspects of biobanking.</a:t>
            </a:r>
          </a:p>
          <a:p>
            <a:pPr marL="914400" lvl="1" indent="-457200">
              <a:buFont typeface="+mj-lt"/>
              <a:buAutoNum type="arabicPeriod"/>
            </a:pPr>
            <a:r>
              <a:rPr lang="en-US" sz="2000" dirty="0" smtClean="0"/>
              <a:t>OMIABIS: Biobank administration-meta data about biobanks (European)</a:t>
            </a:r>
          </a:p>
          <a:p>
            <a:pPr marL="914400" lvl="1" indent="-457200">
              <a:buFont typeface="+mj-lt"/>
              <a:buAutoNum type="arabicPeriod"/>
            </a:pPr>
            <a:r>
              <a:rPr lang="en-US" sz="2000" dirty="0" smtClean="0"/>
              <a:t>Penn Medicine Biobank use case: patient to specimen tracking use cases</a:t>
            </a:r>
            <a:br>
              <a:rPr lang="en-US" sz="2000" dirty="0" smtClean="0"/>
            </a:br>
            <a:endParaRPr lang="en-US" sz="2000" dirty="0" smtClean="0"/>
          </a:p>
          <a:p>
            <a:r>
              <a:rPr lang="en-US" sz="2400" dirty="0" smtClean="0"/>
              <a:t>Incorporated</a:t>
            </a:r>
          </a:p>
          <a:p>
            <a:pPr lvl="1"/>
            <a:r>
              <a:rPr lang="en-US" sz="2000" dirty="0" smtClean="0"/>
              <a:t>Duke’s </a:t>
            </a:r>
            <a:r>
              <a:rPr lang="en-US" sz="2000" dirty="0"/>
              <a:t>biobanking terminology </a:t>
            </a:r>
            <a:r>
              <a:rPr lang="en-US" sz="2000" dirty="0" smtClean="0"/>
              <a:t>effort (including CBM)</a:t>
            </a:r>
            <a:endParaRPr lang="en-US" sz="2000" dirty="0"/>
          </a:p>
          <a:p>
            <a:pPr lvl="1"/>
            <a:r>
              <a:rPr lang="en-US" sz="2000" dirty="0"/>
              <a:t>NCI’s The Genotype-Tissue Expression Project (GTEx) terms</a:t>
            </a:r>
          </a:p>
          <a:p>
            <a:pPr lvl="1"/>
            <a:r>
              <a:rPr lang="en-US" sz="2000" dirty="0"/>
              <a:t>MIABIS </a:t>
            </a:r>
            <a:r>
              <a:rPr lang="en-US" sz="2000" dirty="0" smtClean="0"/>
              <a:t>2.0 (currently incorporating)</a:t>
            </a:r>
            <a:endParaRPr lang="en-US" sz="2000" dirty="0"/>
          </a:p>
          <a:p>
            <a:r>
              <a:rPr lang="en-US" sz="2400" dirty="0" smtClean="0"/>
              <a:t>Adding MUSC/UMich </a:t>
            </a:r>
            <a:r>
              <a:rPr lang="en-US" sz="2400" dirty="0"/>
              <a:t>informed </a:t>
            </a:r>
            <a:r>
              <a:rPr lang="en-US" sz="2400" dirty="0" smtClean="0"/>
              <a:t>work on consent </a:t>
            </a:r>
            <a:r>
              <a:rPr lang="en-US" sz="2400" dirty="0"/>
              <a:t>ontology </a:t>
            </a:r>
            <a:endParaRPr lang="en-US" sz="2400" dirty="0" smtClean="0"/>
          </a:p>
          <a:p>
            <a:r>
              <a:rPr lang="en-US" sz="2400" dirty="0" smtClean="0"/>
              <a:t>CAP Pre-Analytical variables (Robb et al, 2014) </a:t>
            </a:r>
            <a:endParaRPr lang="en-US" sz="2400" dirty="0"/>
          </a:p>
          <a:p>
            <a:pPr lvl="1"/>
            <a:endParaRPr lang="en-US" sz="2000" dirty="0" smtClean="0"/>
          </a:p>
        </p:txBody>
      </p:sp>
      <p:pic>
        <p:nvPicPr>
          <p:cNvPr id="4" name="Picture 3" descr="psom_logo_blu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824" y="4656292"/>
            <a:ext cx="1663508" cy="495003"/>
          </a:xfrm>
          <a:prstGeom prst="rect">
            <a:avLst/>
          </a:prstGeom>
        </p:spPr>
      </p:pic>
      <p:pic>
        <p:nvPicPr>
          <p:cNvPr id="5" name="Picture 4" descr="itmatLogo.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8992" y="3826230"/>
            <a:ext cx="1235172" cy="504545"/>
          </a:xfrm>
          <a:prstGeom prst="rect">
            <a:avLst/>
          </a:prstGeom>
        </p:spPr>
      </p:pic>
      <p:pic>
        <p:nvPicPr>
          <p:cNvPr id="6" name="Picture 3" descr="http://vignette1.wikia.nocookie.net/pathinfo/images/4/4c/Uams-logo.jpg/revision/latest?cb=2012101800283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5220" y="3041769"/>
            <a:ext cx="1450391"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uke Biobank Home P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6765" b="7838"/>
          <a:stretch/>
        </p:blipFill>
        <p:spPr bwMode="auto">
          <a:xfrm>
            <a:off x="4020263" y="3381787"/>
            <a:ext cx="2277132" cy="3516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0042" y="3041769"/>
            <a:ext cx="1062210" cy="490720"/>
          </a:xfrm>
          <a:prstGeom prst="rect">
            <a:avLst/>
          </a:prstGeom>
        </p:spPr>
      </p:pic>
      <p:pic>
        <p:nvPicPr>
          <p:cNvPr id="9" name="Picture 6" descr="http://worldartsme.com/images/university-of-michigan-logo-clipart-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16578" y="1684546"/>
            <a:ext cx="1013248" cy="845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19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208"/>
          <p:cNvSpPr txBox="1"/>
          <p:nvPr/>
        </p:nvSpPr>
        <p:spPr>
          <a:xfrm>
            <a:off x="4325332" y="1786456"/>
            <a:ext cx="1046505"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smtClean="0">
                <a:solidFill>
                  <a:schemeClr val="bg1"/>
                </a:solidFill>
              </a:rPr>
              <a:t>questionnaire</a:t>
            </a:r>
            <a:endParaRPr lang="en-US" sz="1200" dirty="0">
              <a:solidFill>
                <a:schemeClr val="bg1"/>
              </a:solidFill>
            </a:endParaRPr>
          </a:p>
        </p:txBody>
      </p:sp>
      <p:sp>
        <p:nvSpPr>
          <p:cNvPr id="211" name="TextBox 210"/>
          <p:cNvSpPr txBox="1"/>
          <p:nvPr/>
        </p:nvSpPr>
        <p:spPr>
          <a:xfrm>
            <a:off x="676929" y="1122103"/>
            <a:ext cx="1101904" cy="461665"/>
          </a:xfrm>
          <a:prstGeom prst="rect">
            <a:avLst/>
          </a:prstGeom>
          <a:solidFill>
            <a:srgbClr val="7030A0"/>
          </a:solidFill>
          <a:ln w="19050">
            <a:noFill/>
            <a:headEnd type="none" w="med" len="med"/>
            <a:tailEnd type="triangle" w="med" len="med"/>
          </a:ln>
        </p:spPr>
        <p:txBody>
          <a:bodyPr wrap="square" rtlCol="0">
            <a:spAutoFit/>
          </a:bodyPr>
          <a:lstStyle/>
          <a:p>
            <a:pPr algn="ctr"/>
            <a:r>
              <a:rPr lang="en-US" sz="1200" dirty="0">
                <a:solidFill>
                  <a:schemeClr val="bg1"/>
                </a:solidFill>
              </a:rPr>
              <a:t>i</a:t>
            </a:r>
            <a:r>
              <a:rPr lang="en-US" sz="1200" dirty="0" smtClean="0">
                <a:solidFill>
                  <a:schemeClr val="bg1"/>
                </a:solidFill>
              </a:rPr>
              <a:t>nformation </a:t>
            </a:r>
          </a:p>
          <a:p>
            <a:pPr algn="ctr"/>
            <a:r>
              <a:rPr lang="en-US" sz="1200" dirty="0">
                <a:solidFill>
                  <a:schemeClr val="bg1"/>
                </a:solidFill>
              </a:rPr>
              <a:t>c</a:t>
            </a:r>
            <a:r>
              <a:rPr lang="en-US" sz="1200" dirty="0" smtClean="0">
                <a:solidFill>
                  <a:schemeClr val="bg1"/>
                </a:solidFill>
              </a:rPr>
              <a:t>ontent entity</a:t>
            </a:r>
          </a:p>
        </p:txBody>
      </p:sp>
      <p:sp>
        <p:nvSpPr>
          <p:cNvPr id="212" name="TextBox 211"/>
          <p:cNvSpPr txBox="1"/>
          <p:nvPr/>
        </p:nvSpPr>
        <p:spPr>
          <a:xfrm>
            <a:off x="676929" y="4735453"/>
            <a:ext cx="1101904" cy="461665"/>
          </a:xfrm>
          <a:prstGeom prst="rect">
            <a:avLst/>
          </a:prstGeom>
          <a:solidFill>
            <a:schemeClr val="accent1">
              <a:lumMod val="75000"/>
            </a:schemeClr>
          </a:solidFill>
          <a:ln w="19050">
            <a:noFill/>
            <a:headEnd type="none" w="med" len="med"/>
            <a:tailEnd type="triangle" w="med" len="med"/>
          </a:ln>
        </p:spPr>
        <p:txBody>
          <a:bodyPr wrap="square" rtlCol="0">
            <a:spAutoFit/>
          </a:bodyPr>
          <a:lstStyle/>
          <a:p>
            <a:pPr algn="ctr"/>
            <a:r>
              <a:rPr lang="en-US" sz="1200" dirty="0" smtClean="0">
                <a:solidFill>
                  <a:schemeClr val="bg1"/>
                </a:solidFill>
              </a:rPr>
              <a:t>planned</a:t>
            </a:r>
          </a:p>
          <a:p>
            <a:pPr algn="ctr"/>
            <a:r>
              <a:rPr lang="en-US" sz="1200" dirty="0" smtClean="0">
                <a:solidFill>
                  <a:schemeClr val="bg1"/>
                </a:solidFill>
              </a:rPr>
              <a:t>process</a:t>
            </a:r>
          </a:p>
        </p:txBody>
      </p:sp>
      <p:sp>
        <p:nvSpPr>
          <p:cNvPr id="213" name="TextBox 212"/>
          <p:cNvSpPr txBox="1"/>
          <p:nvPr/>
        </p:nvSpPr>
        <p:spPr>
          <a:xfrm>
            <a:off x="2082800" y="1219670"/>
            <a:ext cx="780855" cy="276999"/>
          </a:xfrm>
          <a:prstGeom prst="rect">
            <a:avLst/>
          </a:prstGeom>
          <a:solidFill>
            <a:srgbClr val="7030A0"/>
          </a:solidFill>
          <a:ln w="19050">
            <a:noFill/>
            <a:headEnd type="none" w="med" len="med"/>
            <a:tailEnd type="triangle" w="med" len="med"/>
          </a:ln>
        </p:spPr>
        <p:txBody>
          <a:bodyPr wrap="none" rtlCol="0">
            <a:spAutoFit/>
          </a:bodyPr>
          <a:lstStyle/>
          <a:p>
            <a:pPr algn="ctr"/>
            <a:r>
              <a:rPr lang="en-US" sz="1200" dirty="0">
                <a:solidFill>
                  <a:schemeClr val="bg1"/>
                </a:solidFill>
              </a:rPr>
              <a:t>d</a:t>
            </a:r>
            <a:r>
              <a:rPr lang="en-US" sz="1200" dirty="0" smtClean="0">
                <a:solidFill>
                  <a:schemeClr val="bg1"/>
                </a:solidFill>
              </a:rPr>
              <a:t>ata item</a:t>
            </a:r>
            <a:endParaRPr lang="en-US" sz="1200" dirty="0">
              <a:solidFill>
                <a:schemeClr val="bg1"/>
              </a:solidFill>
            </a:endParaRPr>
          </a:p>
        </p:txBody>
      </p:sp>
      <p:sp>
        <p:nvSpPr>
          <p:cNvPr id="214" name="TextBox 213"/>
          <p:cNvSpPr txBox="1"/>
          <p:nvPr/>
        </p:nvSpPr>
        <p:spPr>
          <a:xfrm>
            <a:off x="2093837" y="4052426"/>
            <a:ext cx="1338828" cy="276999"/>
          </a:xfrm>
          <a:prstGeom prst="rect">
            <a:avLst/>
          </a:prstGeom>
          <a:solidFill>
            <a:srgbClr val="660033"/>
          </a:solidFill>
          <a:ln w="19050">
            <a:noFill/>
            <a:headEnd type="none" w="med" len="med"/>
            <a:tailEnd type="triangle" w="med" len="med"/>
          </a:ln>
        </p:spPr>
        <p:txBody>
          <a:bodyPr wrap="none" rtlCol="0">
            <a:spAutoFit/>
          </a:bodyPr>
          <a:lstStyle/>
          <a:p>
            <a:pPr algn="ctr"/>
            <a:r>
              <a:rPr lang="en-US" sz="1200" dirty="0" smtClean="0">
                <a:solidFill>
                  <a:schemeClr val="bg1"/>
                </a:solidFill>
              </a:rPr>
              <a:t>diagnostic process</a:t>
            </a:r>
            <a:endParaRPr lang="en-US" sz="1200" dirty="0">
              <a:solidFill>
                <a:schemeClr val="bg1"/>
              </a:solidFill>
            </a:endParaRPr>
          </a:p>
        </p:txBody>
      </p:sp>
      <p:sp>
        <p:nvSpPr>
          <p:cNvPr id="215" name="TextBox 214"/>
          <p:cNvSpPr txBox="1"/>
          <p:nvPr/>
        </p:nvSpPr>
        <p:spPr>
          <a:xfrm>
            <a:off x="2082800" y="5221612"/>
            <a:ext cx="1432187" cy="276999"/>
          </a:xfrm>
          <a:prstGeom prst="rect">
            <a:avLst/>
          </a:prstGeom>
          <a:solidFill>
            <a:schemeClr val="accent1">
              <a:lumMod val="75000"/>
            </a:schemeClr>
          </a:solidFill>
          <a:ln w="19050">
            <a:noFill/>
            <a:headEnd type="none" w="med" len="med"/>
            <a:tailEnd type="triangle" w="med" len="med"/>
          </a:ln>
        </p:spPr>
        <p:txBody>
          <a:bodyPr wrap="square" rtlCol="0">
            <a:spAutoFit/>
          </a:bodyPr>
          <a:lstStyle/>
          <a:p>
            <a:pPr algn="ctr"/>
            <a:r>
              <a:rPr lang="en-US" sz="1200" dirty="0" smtClean="0">
                <a:solidFill>
                  <a:schemeClr val="bg1"/>
                </a:solidFill>
              </a:rPr>
              <a:t>specimen collection</a:t>
            </a:r>
            <a:endParaRPr lang="en-US" sz="1200" dirty="0">
              <a:solidFill>
                <a:schemeClr val="bg1"/>
              </a:solidFill>
            </a:endParaRPr>
          </a:p>
        </p:txBody>
      </p:sp>
      <p:sp>
        <p:nvSpPr>
          <p:cNvPr id="216" name="TextBox 215"/>
          <p:cNvSpPr txBox="1"/>
          <p:nvPr/>
        </p:nvSpPr>
        <p:spPr>
          <a:xfrm>
            <a:off x="2082800" y="4639027"/>
            <a:ext cx="1840092"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h</a:t>
            </a:r>
            <a:r>
              <a:rPr lang="en-US" sz="1200" dirty="0" smtClean="0">
                <a:solidFill>
                  <a:schemeClr val="bg1"/>
                </a:solidFill>
              </a:rPr>
              <a:t>uman subject enrollment</a:t>
            </a:r>
            <a:endParaRPr lang="en-US" sz="1200" dirty="0">
              <a:solidFill>
                <a:schemeClr val="bg1"/>
              </a:solidFill>
            </a:endParaRPr>
          </a:p>
        </p:txBody>
      </p:sp>
      <p:sp>
        <p:nvSpPr>
          <p:cNvPr id="219" name="TextBox 218"/>
          <p:cNvSpPr txBox="1"/>
          <p:nvPr/>
        </p:nvSpPr>
        <p:spPr>
          <a:xfrm>
            <a:off x="2082800" y="5830426"/>
            <a:ext cx="526554"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assay</a:t>
            </a:r>
            <a:endParaRPr lang="en-US" sz="1200" dirty="0">
              <a:solidFill>
                <a:schemeClr val="bg1"/>
              </a:solidFill>
            </a:endParaRPr>
          </a:p>
        </p:txBody>
      </p:sp>
      <p:sp>
        <p:nvSpPr>
          <p:cNvPr id="220" name="TextBox 219"/>
          <p:cNvSpPr txBox="1"/>
          <p:nvPr/>
        </p:nvSpPr>
        <p:spPr>
          <a:xfrm>
            <a:off x="2082800" y="1529358"/>
            <a:ext cx="822854" cy="276999"/>
          </a:xfrm>
          <a:prstGeom prst="rect">
            <a:avLst/>
          </a:prstGeom>
          <a:solidFill>
            <a:srgbClr val="7030A0"/>
          </a:solidFill>
          <a:ln w="19050">
            <a:noFill/>
            <a:headEnd type="none" w="med" len="med"/>
            <a:tailEnd type="triangle" w="med" len="med"/>
          </a:ln>
        </p:spPr>
        <p:txBody>
          <a:bodyPr wrap="none" rtlCol="0">
            <a:spAutoFit/>
          </a:bodyPr>
          <a:lstStyle/>
          <a:p>
            <a:r>
              <a:rPr lang="en-US" sz="1200" dirty="0" smtClean="0">
                <a:solidFill>
                  <a:schemeClr val="bg1"/>
                </a:solidFill>
              </a:rPr>
              <a:t>document</a:t>
            </a:r>
          </a:p>
        </p:txBody>
      </p:sp>
      <p:cxnSp>
        <p:nvCxnSpPr>
          <p:cNvPr id="222" name="Straight Arrow Connector 221"/>
          <p:cNvCxnSpPr>
            <a:stCxn id="212" idx="1"/>
          </p:cNvCxnSpPr>
          <p:nvPr/>
        </p:nvCxnSpPr>
        <p:spPr>
          <a:xfrm flipH="1">
            <a:off x="493593" y="4966286"/>
            <a:ext cx="183336" cy="772698"/>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H="1">
            <a:off x="493593" y="1363095"/>
            <a:ext cx="193496" cy="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13" idx="1"/>
            <a:endCxn id="211" idx="3"/>
          </p:cNvCxnSpPr>
          <p:nvPr/>
        </p:nvCxnSpPr>
        <p:spPr>
          <a:xfrm flipH="1" flipV="1">
            <a:off x="1778833" y="1352936"/>
            <a:ext cx="303967" cy="5234"/>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20" idx="1"/>
            <a:endCxn id="211" idx="3"/>
          </p:cNvCxnSpPr>
          <p:nvPr/>
        </p:nvCxnSpPr>
        <p:spPr>
          <a:xfrm flipH="1" flipV="1">
            <a:off x="1778833" y="1352936"/>
            <a:ext cx="303967" cy="314922"/>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14" idx="1"/>
            <a:endCxn id="212" idx="3"/>
          </p:cNvCxnSpPr>
          <p:nvPr/>
        </p:nvCxnSpPr>
        <p:spPr>
          <a:xfrm flipH="1">
            <a:off x="1778833" y="4190926"/>
            <a:ext cx="315004" cy="77536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15" idx="1"/>
            <a:endCxn id="212" idx="3"/>
          </p:cNvCxnSpPr>
          <p:nvPr/>
        </p:nvCxnSpPr>
        <p:spPr>
          <a:xfrm flipH="1" flipV="1">
            <a:off x="1778833" y="4966286"/>
            <a:ext cx="303967" cy="393826"/>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19" idx="1"/>
            <a:endCxn id="212" idx="3"/>
          </p:cNvCxnSpPr>
          <p:nvPr/>
        </p:nvCxnSpPr>
        <p:spPr>
          <a:xfrm flipH="1" flipV="1">
            <a:off x="1778833" y="4966286"/>
            <a:ext cx="303967" cy="100264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151" idx="1"/>
            <a:endCxn id="212" idx="3"/>
          </p:cNvCxnSpPr>
          <p:nvPr/>
        </p:nvCxnSpPr>
        <p:spPr>
          <a:xfrm flipH="1" flipV="1">
            <a:off x="1778833" y="4966286"/>
            <a:ext cx="303967" cy="97339"/>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676929" y="2993419"/>
            <a:ext cx="1101904" cy="276999"/>
          </a:xfrm>
          <a:prstGeom prst="rect">
            <a:avLst/>
          </a:prstGeom>
          <a:solidFill>
            <a:schemeClr val="accent6">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material entity</a:t>
            </a:r>
          </a:p>
        </p:txBody>
      </p:sp>
      <p:sp>
        <p:nvSpPr>
          <p:cNvPr id="236" name="TextBox 235"/>
          <p:cNvSpPr txBox="1"/>
          <p:nvPr/>
        </p:nvSpPr>
        <p:spPr>
          <a:xfrm>
            <a:off x="676929" y="6029886"/>
            <a:ext cx="1101904" cy="461665"/>
          </a:xfrm>
          <a:prstGeom prst="rect">
            <a:avLst/>
          </a:prstGeom>
          <a:solidFill>
            <a:srgbClr val="C00000"/>
          </a:solidFill>
          <a:ln w="19050">
            <a:noFill/>
            <a:headEnd type="none" w="med" len="med"/>
            <a:tailEnd type="triangle" w="med" len="med"/>
          </a:ln>
        </p:spPr>
        <p:txBody>
          <a:bodyPr wrap="square" rtlCol="0">
            <a:spAutoFit/>
          </a:bodyPr>
          <a:lstStyle/>
          <a:p>
            <a:pPr algn="ctr"/>
            <a:r>
              <a:rPr lang="en-US" sz="1200" dirty="0" smtClean="0">
                <a:solidFill>
                  <a:schemeClr val="bg1"/>
                </a:solidFill>
              </a:rPr>
              <a:t>biological</a:t>
            </a:r>
          </a:p>
          <a:p>
            <a:pPr algn="ctr"/>
            <a:r>
              <a:rPr lang="en-US" sz="1200" dirty="0" smtClean="0">
                <a:solidFill>
                  <a:schemeClr val="bg1"/>
                </a:solidFill>
              </a:rPr>
              <a:t>process (GO)</a:t>
            </a:r>
            <a:endParaRPr lang="en-US" sz="1200" dirty="0">
              <a:solidFill>
                <a:schemeClr val="bg1"/>
              </a:solidFill>
            </a:endParaRPr>
          </a:p>
        </p:txBody>
      </p:sp>
      <p:cxnSp>
        <p:nvCxnSpPr>
          <p:cNvPr id="237" name="Straight Arrow Connector 236"/>
          <p:cNvCxnSpPr>
            <a:endCxn id="236" idx="1"/>
          </p:cNvCxnSpPr>
          <p:nvPr/>
        </p:nvCxnSpPr>
        <p:spPr>
          <a:xfrm>
            <a:off x="493593" y="5673937"/>
            <a:ext cx="183336" cy="58678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82800" y="5535437"/>
            <a:ext cx="1553887"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material maintenance</a:t>
            </a:r>
            <a:endParaRPr lang="en-US" sz="1200" dirty="0">
              <a:solidFill>
                <a:schemeClr val="bg1"/>
              </a:solidFill>
            </a:endParaRPr>
          </a:p>
        </p:txBody>
      </p:sp>
      <p:cxnSp>
        <p:nvCxnSpPr>
          <p:cNvPr id="239" name="Straight Arrow Connector 238"/>
          <p:cNvCxnSpPr>
            <a:stCxn id="212" idx="3"/>
            <a:endCxn id="238" idx="1"/>
          </p:cNvCxnSpPr>
          <p:nvPr/>
        </p:nvCxnSpPr>
        <p:spPr>
          <a:xfrm>
            <a:off x="1778833" y="4966286"/>
            <a:ext cx="303967" cy="70765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0" name="TextBox 239"/>
          <p:cNvSpPr txBox="1"/>
          <p:nvPr/>
        </p:nvSpPr>
        <p:spPr>
          <a:xfrm>
            <a:off x="2082800" y="2520654"/>
            <a:ext cx="1373326"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processed material</a:t>
            </a:r>
            <a:endParaRPr lang="en-US" sz="1200" dirty="0">
              <a:solidFill>
                <a:schemeClr val="bg1"/>
              </a:solidFill>
            </a:endParaRPr>
          </a:p>
        </p:txBody>
      </p:sp>
      <p:sp>
        <p:nvSpPr>
          <p:cNvPr id="241" name="TextBox 240"/>
          <p:cNvSpPr txBox="1"/>
          <p:nvPr/>
        </p:nvSpPr>
        <p:spPr>
          <a:xfrm>
            <a:off x="2082800" y="2215854"/>
            <a:ext cx="784190"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specimen</a:t>
            </a:r>
            <a:endParaRPr lang="en-US" sz="1200" dirty="0">
              <a:solidFill>
                <a:schemeClr val="bg1"/>
              </a:solidFill>
            </a:endParaRPr>
          </a:p>
        </p:txBody>
      </p:sp>
      <p:sp>
        <p:nvSpPr>
          <p:cNvPr id="242" name="TextBox 241"/>
          <p:cNvSpPr txBox="1"/>
          <p:nvPr/>
        </p:nvSpPr>
        <p:spPr>
          <a:xfrm>
            <a:off x="2081430" y="3435054"/>
            <a:ext cx="1534945"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smtClean="0">
                <a:solidFill>
                  <a:schemeClr val="bg1"/>
                </a:solidFill>
              </a:rPr>
              <a:t>gross anatomical part</a:t>
            </a:r>
          </a:p>
        </p:txBody>
      </p:sp>
      <p:sp>
        <p:nvSpPr>
          <p:cNvPr id="243" name="TextBox 242"/>
          <p:cNvSpPr txBox="1"/>
          <p:nvPr/>
        </p:nvSpPr>
        <p:spPr>
          <a:xfrm>
            <a:off x="2093664" y="3739854"/>
            <a:ext cx="785642"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smtClean="0">
                <a:solidFill>
                  <a:schemeClr val="bg1"/>
                </a:solidFill>
              </a:rPr>
              <a:t>Organism</a:t>
            </a:r>
          </a:p>
        </p:txBody>
      </p:sp>
      <p:sp>
        <p:nvSpPr>
          <p:cNvPr id="245" name="TextBox 244"/>
          <p:cNvSpPr txBox="1"/>
          <p:nvPr/>
        </p:nvSpPr>
        <p:spPr>
          <a:xfrm>
            <a:off x="2082800" y="2825454"/>
            <a:ext cx="954750"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organization</a:t>
            </a:r>
            <a:endParaRPr lang="en-US" sz="1200" dirty="0">
              <a:solidFill>
                <a:schemeClr val="bg1"/>
              </a:solidFill>
            </a:endParaRPr>
          </a:p>
        </p:txBody>
      </p:sp>
      <p:sp>
        <p:nvSpPr>
          <p:cNvPr id="246" name="TextBox 245"/>
          <p:cNvSpPr txBox="1"/>
          <p:nvPr/>
        </p:nvSpPr>
        <p:spPr>
          <a:xfrm>
            <a:off x="4348207" y="2734644"/>
            <a:ext cx="587854"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device</a:t>
            </a:r>
            <a:endParaRPr lang="en-US" sz="1200" dirty="0">
              <a:solidFill>
                <a:schemeClr val="bg1"/>
              </a:solidFill>
            </a:endParaRPr>
          </a:p>
        </p:txBody>
      </p:sp>
      <p:cxnSp>
        <p:nvCxnSpPr>
          <p:cNvPr id="247" name="Straight Arrow Connector 246"/>
          <p:cNvCxnSpPr>
            <a:stCxn id="234" idx="3"/>
            <a:endCxn id="241" idx="1"/>
          </p:cNvCxnSpPr>
          <p:nvPr/>
        </p:nvCxnSpPr>
        <p:spPr>
          <a:xfrm flipV="1">
            <a:off x="1778833" y="2354354"/>
            <a:ext cx="303967" cy="77756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34" idx="3"/>
            <a:endCxn id="240" idx="1"/>
          </p:cNvCxnSpPr>
          <p:nvPr/>
        </p:nvCxnSpPr>
        <p:spPr>
          <a:xfrm flipV="1">
            <a:off x="1778833" y="2659154"/>
            <a:ext cx="303967" cy="47276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34" idx="3"/>
            <a:endCxn id="245" idx="1"/>
          </p:cNvCxnSpPr>
          <p:nvPr/>
        </p:nvCxnSpPr>
        <p:spPr>
          <a:xfrm flipV="1">
            <a:off x="1778833" y="2963954"/>
            <a:ext cx="303967" cy="16796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12" idx="3"/>
            <a:endCxn id="132" idx="1"/>
          </p:cNvCxnSpPr>
          <p:nvPr/>
        </p:nvCxnSpPr>
        <p:spPr>
          <a:xfrm flipV="1">
            <a:off x="1778833" y="4481825"/>
            <a:ext cx="312409" cy="48446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34" idx="3"/>
            <a:endCxn id="242" idx="1"/>
          </p:cNvCxnSpPr>
          <p:nvPr/>
        </p:nvCxnSpPr>
        <p:spPr>
          <a:xfrm>
            <a:off x="1778833" y="3131919"/>
            <a:ext cx="302597" cy="44163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234" idx="3"/>
            <a:endCxn id="243" idx="1"/>
          </p:cNvCxnSpPr>
          <p:nvPr/>
        </p:nvCxnSpPr>
        <p:spPr>
          <a:xfrm>
            <a:off x="1778833" y="3131919"/>
            <a:ext cx="314831" cy="74643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a:stCxn id="240" idx="3"/>
            <a:endCxn id="246" idx="1"/>
          </p:cNvCxnSpPr>
          <p:nvPr/>
        </p:nvCxnSpPr>
        <p:spPr>
          <a:xfrm>
            <a:off x="3456126" y="2659154"/>
            <a:ext cx="892081" cy="21399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4325332" y="2428559"/>
            <a:ext cx="1453347"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processed specimen</a:t>
            </a:r>
            <a:endParaRPr lang="en-US" sz="1200" dirty="0">
              <a:solidFill>
                <a:schemeClr val="bg1"/>
              </a:solidFill>
            </a:endParaRPr>
          </a:p>
        </p:txBody>
      </p:sp>
      <p:cxnSp>
        <p:nvCxnSpPr>
          <p:cNvPr id="255" name="Straight Arrow Connector 254"/>
          <p:cNvCxnSpPr>
            <a:stCxn id="240" idx="3"/>
            <a:endCxn id="254" idx="1"/>
          </p:cNvCxnSpPr>
          <p:nvPr/>
        </p:nvCxnSpPr>
        <p:spPr>
          <a:xfrm flipV="1">
            <a:off x="3456126" y="2567059"/>
            <a:ext cx="869206" cy="9209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1" idx="3"/>
            <a:endCxn id="254" idx="1"/>
          </p:cNvCxnSpPr>
          <p:nvPr/>
        </p:nvCxnSpPr>
        <p:spPr>
          <a:xfrm>
            <a:off x="2866990" y="2354354"/>
            <a:ext cx="1458342" cy="21270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16" idx="1"/>
            <a:endCxn id="212" idx="3"/>
          </p:cNvCxnSpPr>
          <p:nvPr/>
        </p:nvCxnSpPr>
        <p:spPr>
          <a:xfrm flipH="1">
            <a:off x="1778833" y="4777527"/>
            <a:ext cx="303967" cy="1887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34" idx="1"/>
          </p:cNvCxnSpPr>
          <p:nvPr/>
        </p:nvCxnSpPr>
        <p:spPr>
          <a:xfrm flipH="1">
            <a:off x="483433" y="3131919"/>
            <a:ext cx="193496"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a:stCxn id="125" idx="1"/>
            <a:endCxn id="296" idx="3"/>
          </p:cNvCxnSpPr>
          <p:nvPr/>
        </p:nvCxnSpPr>
        <p:spPr>
          <a:xfrm flipH="1">
            <a:off x="1778833" y="1990947"/>
            <a:ext cx="303967" cy="507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828974" y="2652734"/>
            <a:ext cx="621709"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smtClean="0">
                <a:solidFill>
                  <a:schemeClr val="bg1"/>
                </a:solidFill>
              </a:rPr>
              <a:t>freezer</a:t>
            </a:r>
            <a:endParaRPr lang="en-US" sz="1200" dirty="0">
              <a:solidFill>
                <a:schemeClr val="bg1"/>
              </a:solidFill>
            </a:endParaRPr>
          </a:p>
        </p:txBody>
      </p:sp>
      <p:sp>
        <p:nvSpPr>
          <p:cNvPr id="271" name="TextBox 270"/>
          <p:cNvSpPr txBox="1"/>
          <p:nvPr/>
        </p:nvSpPr>
        <p:spPr>
          <a:xfrm>
            <a:off x="6828974" y="1786456"/>
            <a:ext cx="1527791"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p</a:t>
            </a:r>
            <a:r>
              <a:rPr lang="en-US" sz="1200" dirty="0" smtClean="0">
                <a:solidFill>
                  <a:schemeClr val="bg1"/>
                </a:solidFill>
              </a:rPr>
              <a:t>atient questionnaire</a:t>
            </a:r>
            <a:endParaRPr lang="en-US" sz="1200" dirty="0">
              <a:solidFill>
                <a:schemeClr val="bg1"/>
              </a:solidFill>
            </a:endParaRPr>
          </a:p>
        </p:txBody>
      </p:sp>
      <p:cxnSp>
        <p:nvCxnSpPr>
          <p:cNvPr id="276" name="Straight Arrow Connector 275"/>
          <p:cNvCxnSpPr>
            <a:stCxn id="269" idx="1"/>
            <a:endCxn id="246" idx="3"/>
          </p:cNvCxnSpPr>
          <p:nvPr/>
        </p:nvCxnSpPr>
        <p:spPr>
          <a:xfrm flipH="1">
            <a:off x="4936061" y="2791234"/>
            <a:ext cx="1892913" cy="8191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210" idx="1"/>
            <a:endCxn id="220" idx="3"/>
          </p:cNvCxnSpPr>
          <p:nvPr/>
        </p:nvCxnSpPr>
        <p:spPr>
          <a:xfrm flipH="1">
            <a:off x="2905654" y="1315248"/>
            <a:ext cx="1419678" cy="35261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209" idx="1"/>
            <a:endCxn id="220" idx="3"/>
          </p:cNvCxnSpPr>
          <p:nvPr/>
        </p:nvCxnSpPr>
        <p:spPr>
          <a:xfrm flipH="1" flipV="1">
            <a:off x="2905654" y="1667858"/>
            <a:ext cx="1419678" cy="25709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271" idx="1"/>
            <a:endCxn id="209" idx="3"/>
          </p:cNvCxnSpPr>
          <p:nvPr/>
        </p:nvCxnSpPr>
        <p:spPr>
          <a:xfrm flipH="1">
            <a:off x="5371837" y="1924956"/>
            <a:ext cx="1457137"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6828974" y="2961327"/>
            <a:ext cx="916726"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smtClean="0">
                <a:solidFill>
                  <a:schemeClr val="bg1"/>
                </a:solidFill>
              </a:rPr>
              <a:t>freezer rack</a:t>
            </a:r>
            <a:endParaRPr lang="en-US" sz="1200" dirty="0">
              <a:solidFill>
                <a:schemeClr val="bg1"/>
              </a:solidFill>
            </a:endParaRPr>
          </a:p>
        </p:txBody>
      </p:sp>
      <p:cxnSp>
        <p:nvCxnSpPr>
          <p:cNvPr id="286" name="Straight Arrow Connector 285"/>
          <p:cNvCxnSpPr>
            <a:stCxn id="283" idx="1"/>
            <a:endCxn id="246" idx="3"/>
          </p:cNvCxnSpPr>
          <p:nvPr/>
        </p:nvCxnSpPr>
        <p:spPr>
          <a:xfrm flipH="1" flipV="1">
            <a:off x="4936061" y="2873144"/>
            <a:ext cx="1892913" cy="22668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7" name="TextBox 286"/>
          <p:cNvSpPr txBox="1"/>
          <p:nvPr/>
        </p:nvSpPr>
        <p:spPr>
          <a:xfrm>
            <a:off x="6828974" y="2336464"/>
            <a:ext cx="1446038"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b</a:t>
            </a:r>
            <a:r>
              <a:rPr lang="en-US" sz="1200" dirty="0" smtClean="0">
                <a:solidFill>
                  <a:schemeClr val="bg1"/>
                </a:solidFill>
              </a:rPr>
              <a:t>uffy coat specimen</a:t>
            </a:r>
            <a:endParaRPr lang="en-US" sz="1200" dirty="0">
              <a:solidFill>
                <a:schemeClr val="bg1"/>
              </a:solidFill>
            </a:endParaRPr>
          </a:p>
        </p:txBody>
      </p:sp>
      <p:cxnSp>
        <p:nvCxnSpPr>
          <p:cNvPr id="288" name="Straight Arrow Connector 287"/>
          <p:cNvCxnSpPr>
            <a:stCxn id="287" idx="1"/>
          </p:cNvCxnSpPr>
          <p:nvPr/>
        </p:nvCxnSpPr>
        <p:spPr>
          <a:xfrm flipH="1">
            <a:off x="5784634" y="2474964"/>
            <a:ext cx="1044340"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9" name="TextBox 288"/>
          <p:cNvSpPr txBox="1"/>
          <p:nvPr/>
        </p:nvSpPr>
        <p:spPr>
          <a:xfrm>
            <a:off x="2082800" y="6126019"/>
            <a:ext cx="1291379"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s</a:t>
            </a:r>
            <a:r>
              <a:rPr lang="en-US" sz="1200" dirty="0" smtClean="0">
                <a:solidFill>
                  <a:schemeClr val="bg1"/>
                </a:solidFill>
              </a:rPr>
              <a:t>moking behavior</a:t>
            </a:r>
            <a:endParaRPr lang="en-US" sz="1200" dirty="0">
              <a:solidFill>
                <a:schemeClr val="bg1"/>
              </a:solidFill>
            </a:endParaRPr>
          </a:p>
        </p:txBody>
      </p:sp>
      <p:cxnSp>
        <p:nvCxnSpPr>
          <p:cNvPr id="290" name="Straight Arrow Connector 289"/>
          <p:cNvCxnSpPr>
            <a:stCxn id="289" idx="1"/>
            <a:endCxn id="236" idx="3"/>
          </p:cNvCxnSpPr>
          <p:nvPr/>
        </p:nvCxnSpPr>
        <p:spPr>
          <a:xfrm flipH="1" flipV="1">
            <a:off x="1778833" y="6260719"/>
            <a:ext cx="303967" cy="38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676929" y="1857526"/>
            <a:ext cx="1101904" cy="276999"/>
          </a:xfrm>
          <a:prstGeom prst="rect">
            <a:avLst/>
          </a:prstGeom>
          <a:solidFill>
            <a:schemeClr val="accent6">
              <a:lumMod val="75000"/>
            </a:schemeClr>
          </a:solidFill>
          <a:ln w="19050">
            <a:noFill/>
            <a:headEnd type="none" w="med" len="med"/>
            <a:tailEnd type="triangle" w="med" len="med"/>
          </a:ln>
        </p:spPr>
        <p:txBody>
          <a:bodyPr wrap="square" rtlCol="0">
            <a:spAutoFit/>
          </a:bodyPr>
          <a:lstStyle/>
          <a:p>
            <a:pPr algn="ctr"/>
            <a:r>
              <a:rPr lang="en-US" sz="1200" dirty="0" smtClean="0">
                <a:solidFill>
                  <a:schemeClr val="bg1"/>
                </a:solidFill>
              </a:rPr>
              <a:t>role</a:t>
            </a:r>
          </a:p>
        </p:txBody>
      </p:sp>
      <p:cxnSp>
        <p:nvCxnSpPr>
          <p:cNvPr id="297" name="Straight Arrow Connector 296"/>
          <p:cNvCxnSpPr>
            <a:endCxn id="296" idx="1"/>
          </p:cNvCxnSpPr>
          <p:nvPr/>
        </p:nvCxnSpPr>
        <p:spPr>
          <a:xfrm>
            <a:off x="493593" y="1996026"/>
            <a:ext cx="183336"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TextBox 298"/>
          <p:cNvSpPr txBox="1"/>
          <p:nvPr/>
        </p:nvSpPr>
        <p:spPr>
          <a:xfrm>
            <a:off x="4325332" y="1482390"/>
            <a:ext cx="1114088"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m</a:t>
            </a:r>
            <a:r>
              <a:rPr lang="en-US" sz="1200" dirty="0" smtClean="0">
                <a:solidFill>
                  <a:schemeClr val="bg1"/>
                </a:solidFill>
              </a:rPr>
              <a:t>edical record</a:t>
            </a:r>
            <a:endParaRPr lang="en-US" sz="1200" dirty="0">
              <a:solidFill>
                <a:schemeClr val="bg1"/>
              </a:solidFill>
            </a:endParaRPr>
          </a:p>
        </p:txBody>
      </p:sp>
      <p:sp>
        <p:nvSpPr>
          <p:cNvPr id="300" name="TextBox 299"/>
          <p:cNvSpPr txBox="1"/>
          <p:nvPr/>
        </p:nvSpPr>
        <p:spPr>
          <a:xfrm>
            <a:off x="4325332" y="869379"/>
            <a:ext cx="1445140"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p</a:t>
            </a:r>
            <a:r>
              <a:rPr lang="en-US" sz="1200" dirty="0" smtClean="0">
                <a:solidFill>
                  <a:schemeClr val="bg1"/>
                </a:solidFill>
              </a:rPr>
              <a:t>atient registry data</a:t>
            </a:r>
            <a:endParaRPr lang="en-US" sz="1200" dirty="0">
              <a:solidFill>
                <a:schemeClr val="bg1"/>
              </a:solidFill>
            </a:endParaRPr>
          </a:p>
        </p:txBody>
      </p:sp>
      <p:sp>
        <p:nvSpPr>
          <p:cNvPr id="301" name="TextBox 300"/>
          <p:cNvSpPr txBox="1"/>
          <p:nvPr/>
        </p:nvSpPr>
        <p:spPr>
          <a:xfrm>
            <a:off x="2082800" y="3128897"/>
            <a:ext cx="686406"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smtClean="0">
                <a:solidFill>
                  <a:schemeClr val="bg1"/>
                </a:solidFill>
              </a:rPr>
              <a:t>biobank</a:t>
            </a:r>
            <a:endParaRPr lang="en-US" sz="1200" dirty="0">
              <a:solidFill>
                <a:schemeClr val="bg1"/>
              </a:solidFill>
            </a:endParaRPr>
          </a:p>
        </p:txBody>
      </p:sp>
      <p:sp>
        <p:nvSpPr>
          <p:cNvPr id="302" name="TextBox 301"/>
          <p:cNvSpPr txBox="1"/>
          <p:nvPr/>
        </p:nvSpPr>
        <p:spPr>
          <a:xfrm>
            <a:off x="4286924" y="3079402"/>
            <a:ext cx="1491755"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err="1">
                <a:solidFill>
                  <a:schemeClr val="bg1"/>
                </a:solidFill>
              </a:rPr>
              <a:t>b</a:t>
            </a:r>
            <a:r>
              <a:rPr lang="en-US" sz="1200" dirty="0" err="1" smtClean="0">
                <a:solidFill>
                  <a:schemeClr val="bg1"/>
                </a:solidFill>
              </a:rPr>
              <a:t>iobank</a:t>
            </a:r>
            <a:r>
              <a:rPr lang="en-US" sz="1200" dirty="0" smtClean="0">
                <a:solidFill>
                  <a:schemeClr val="bg1"/>
                </a:solidFill>
              </a:rPr>
              <a:t> organization</a:t>
            </a:r>
            <a:endParaRPr lang="en-US" sz="1200" dirty="0">
              <a:solidFill>
                <a:schemeClr val="bg1"/>
              </a:solidFill>
            </a:endParaRPr>
          </a:p>
        </p:txBody>
      </p:sp>
      <p:cxnSp>
        <p:nvCxnSpPr>
          <p:cNvPr id="303" name="Straight Arrow Connector 302"/>
          <p:cNvCxnSpPr>
            <a:stCxn id="302" idx="1"/>
            <a:endCxn id="245" idx="3"/>
          </p:cNvCxnSpPr>
          <p:nvPr/>
        </p:nvCxnSpPr>
        <p:spPr>
          <a:xfrm flipH="1" flipV="1">
            <a:off x="3037550" y="2963954"/>
            <a:ext cx="1249374" cy="253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301" idx="1"/>
            <a:endCxn id="234" idx="3"/>
          </p:cNvCxnSpPr>
          <p:nvPr/>
        </p:nvCxnSpPr>
        <p:spPr>
          <a:xfrm flipH="1" flipV="1">
            <a:off x="1778833" y="3131919"/>
            <a:ext cx="303967" cy="13547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300" idx="1"/>
            <a:endCxn id="213" idx="3"/>
          </p:cNvCxnSpPr>
          <p:nvPr/>
        </p:nvCxnSpPr>
        <p:spPr>
          <a:xfrm flipH="1">
            <a:off x="2863655" y="1007879"/>
            <a:ext cx="1461677" cy="350291"/>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299" idx="1"/>
            <a:endCxn id="220" idx="3"/>
          </p:cNvCxnSpPr>
          <p:nvPr/>
        </p:nvCxnSpPr>
        <p:spPr>
          <a:xfrm flipH="1">
            <a:off x="2905654" y="1620890"/>
            <a:ext cx="1419678" cy="4696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7" name="TextBox 316"/>
          <p:cNvSpPr txBox="1"/>
          <p:nvPr/>
        </p:nvSpPr>
        <p:spPr>
          <a:xfrm>
            <a:off x="2082800" y="894635"/>
            <a:ext cx="753924"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smtClean="0">
                <a:solidFill>
                  <a:schemeClr val="bg1"/>
                </a:solidFill>
              </a:rPr>
              <a:t>identifier</a:t>
            </a:r>
            <a:endParaRPr lang="en-US" sz="1200" dirty="0">
              <a:solidFill>
                <a:schemeClr val="bg1"/>
              </a:solidFill>
            </a:endParaRPr>
          </a:p>
        </p:txBody>
      </p:sp>
      <p:cxnSp>
        <p:nvCxnSpPr>
          <p:cNvPr id="318" name="Straight Arrow Connector 317"/>
          <p:cNvCxnSpPr>
            <a:stCxn id="317" idx="1"/>
            <a:endCxn id="211" idx="3"/>
          </p:cNvCxnSpPr>
          <p:nvPr/>
        </p:nvCxnSpPr>
        <p:spPr>
          <a:xfrm flipH="1">
            <a:off x="1778833" y="1033135"/>
            <a:ext cx="303967" cy="31980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TextBox 318"/>
          <p:cNvSpPr txBox="1"/>
          <p:nvPr/>
        </p:nvSpPr>
        <p:spPr>
          <a:xfrm>
            <a:off x="4325332" y="2109979"/>
            <a:ext cx="1665970"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b</a:t>
            </a:r>
            <a:r>
              <a:rPr lang="en-US" sz="1200" dirty="0" smtClean="0">
                <a:solidFill>
                  <a:schemeClr val="bg1"/>
                </a:solidFill>
              </a:rPr>
              <a:t>one marrow specimen</a:t>
            </a:r>
            <a:endParaRPr lang="en-US" sz="1200" dirty="0">
              <a:solidFill>
                <a:schemeClr val="bg1"/>
              </a:solidFill>
            </a:endParaRPr>
          </a:p>
        </p:txBody>
      </p:sp>
      <p:cxnSp>
        <p:nvCxnSpPr>
          <p:cNvPr id="320" name="Straight Arrow Connector 319"/>
          <p:cNvCxnSpPr>
            <a:stCxn id="319" idx="1"/>
            <a:endCxn id="241" idx="3"/>
          </p:cNvCxnSpPr>
          <p:nvPr/>
        </p:nvCxnSpPr>
        <p:spPr>
          <a:xfrm flipH="1">
            <a:off x="2866990" y="2248479"/>
            <a:ext cx="1458342" cy="10587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1" name="TextBox 320"/>
          <p:cNvSpPr txBox="1"/>
          <p:nvPr/>
        </p:nvSpPr>
        <p:spPr>
          <a:xfrm>
            <a:off x="4325332" y="5535437"/>
            <a:ext cx="1317669" cy="276999"/>
          </a:xfrm>
          <a:prstGeom prst="rect">
            <a:avLst/>
          </a:prstGeom>
          <a:solidFill>
            <a:srgbClr val="008000"/>
          </a:solidFill>
          <a:ln w="19050">
            <a:solidFill>
              <a:schemeClr val="tx2">
                <a:lumMod val="60000"/>
                <a:lumOff val="40000"/>
              </a:schemeClr>
            </a:solidFill>
            <a:headEnd type="none" w="med" len="med"/>
            <a:tailEnd type="triangle" w="med" len="med"/>
          </a:ln>
        </p:spPr>
        <p:txBody>
          <a:bodyPr wrap="none" rtlCol="0">
            <a:spAutoFit/>
          </a:bodyPr>
          <a:lstStyle/>
          <a:p>
            <a:pPr algn="ctr"/>
            <a:r>
              <a:rPr lang="en-US" sz="1200" dirty="0">
                <a:solidFill>
                  <a:schemeClr val="bg1"/>
                </a:solidFill>
              </a:rPr>
              <a:t>s</a:t>
            </a:r>
            <a:r>
              <a:rPr lang="en-US" sz="1200" dirty="0" smtClean="0">
                <a:solidFill>
                  <a:schemeClr val="bg1"/>
                </a:solidFill>
              </a:rPr>
              <a:t>pecimen freezing</a:t>
            </a:r>
            <a:endParaRPr lang="en-US" sz="1200" dirty="0">
              <a:solidFill>
                <a:schemeClr val="bg1"/>
              </a:solidFill>
            </a:endParaRPr>
          </a:p>
        </p:txBody>
      </p:sp>
      <p:cxnSp>
        <p:nvCxnSpPr>
          <p:cNvPr id="322" name="Straight Arrow Connector 321"/>
          <p:cNvCxnSpPr>
            <a:stCxn id="321" idx="1"/>
            <a:endCxn id="238" idx="3"/>
          </p:cNvCxnSpPr>
          <p:nvPr/>
        </p:nvCxnSpPr>
        <p:spPr>
          <a:xfrm flipH="1">
            <a:off x="3636687" y="5673937"/>
            <a:ext cx="688645"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4325332" y="1176748"/>
            <a:ext cx="1626985"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i</a:t>
            </a:r>
            <a:r>
              <a:rPr lang="en-US" sz="1200" dirty="0" smtClean="0">
                <a:solidFill>
                  <a:schemeClr val="bg1"/>
                </a:solidFill>
              </a:rPr>
              <a:t>nformed consent form</a:t>
            </a:r>
            <a:endParaRPr lang="en-US" sz="1200" dirty="0">
              <a:solidFill>
                <a:schemeClr val="bg1"/>
              </a:solidFill>
            </a:endParaRPr>
          </a:p>
        </p:txBody>
      </p:sp>
      <p:sp>
        <p:nvSpPr>
          <p:cNvPr id="125" name="TextBox 124"/>
          <p:cNvSpPr txBox="1"/>
          <p:nvPr/>
        </p:nvSpPr>
        <p:spPr>
          <a:xfrm>
            <a:off x="2082800" y="1852447"/>
            <a:ext cx="915635"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smtClean="0">
                <a:solidFill>
                  <a:schemeClr val="bg1"/>
                </a:solidFill>
              </a:rPr>
              <a:t>patient role</a:t>
            </a:r>
            <a:endParaRPr lang="en-US" sz="1200" dirty="0">
              <a:solidFill>
                <a:schemeClr val="bg1"/>
              </a:solidFill>
            </a:endParaRPr>
          </a:p>
        </p:txBody>
      </p:sp>
      <p:sp>
        <p:nvSpPr>
          <p:cNvPr id="132" name="TextBox 131"/>
          <p:cNvSpPr txBox="1"/>
          <p:nvPr/>
        </p:nvSpPr>
        <p:spPr>
          <a:xfrm>
            <a:off x="2091242" y="4343325"/>
            <a:ext cx="851515" cy="276999"/>
          </a:xfrm>
          <a:prstGeom prst="rect">
            <a:avLst/>
          </a:prstGeom>
          <a:solidFill>
            <a:srgbClr val="660033"/>
          </a:solidFill>
          <a:ln w="19050">
            <a:noFill/>
            <a:headEnd type="none" w="med" len="med"/>
            <a:tailEnd type="triangle" w="med" len="med"/>
          </a:ln>
        </p:spPr>
        <p:txBody>
          <a:bodyPr wrap="none" rtlCol="0">
            <a:spAutoFit/>
          </a:bodyPr>
          <a:lstStyle/>
          <a:p>
            <a:pPr algn="ctr"/>
            <a:r>
              <a:rPr lang="en-US" sz="1200" dirty="0" smtClean="0">
                <a:solidFill>
                  <a:schemeClr val="bg1"/>
                </a:solidFill>
              </a:rPr>
              <a:t>Treatment</a:t>
            </a:r>
            <a:endParaRPr lang="en-US" sz="1200" dirty="0">
              <a:solidFill>
                <a:schemeClr val="bg1"/>
              </a:solidFill>
            </a:endParaRPr>
          </a:p>
        </p:txBody>
      </p:sp>
      <p:sp>
        <p:nvSpPr>
          <p:cNvPr id="151" name="TextBox 150"/>
          <p:cNvSpPr txBox="1"/>
          <p:nvPr/>
        </p:nvSpPr>
        <p:spPr>
          <a:xfrm>
            <a:off x="2082800" y="4925125"/>
            <a:ext cx="1432187" cy="276999"/>
          </a:xfrm>
          <a:prstGeom prst="rect">
            <a:avLst/>
          </a:prstGeom>
          <a:solidFill>
            <a:schemeClr val="accent1">
              <a:lumMod val="75000"/>
            </a:schemeClr>
          </a:solidFill>
          <a:ln w="19050">
            <a:noFill/>
            <a:headEnd type="none" w="med" len="med"/>
            <a:tailEnd type="triangle" w="med" len="med"/>
          </a:ln>
        </p:spPr>
        <p:txBody>
          <a:bodyPr wrap="square" rtlCol="0">
            <a:spAutoFit/>
          </a:bodyPr>
          <a:lstStyle/>
          <a:p>
            <a:pPr algn="ctr"/>
            <a:r>
              <a:rPr lang="en-US" sz="1200" dirty="0">
                <a:solidFill>
                  <a:schemeClr val="bg1"/>
                </a:solidFill>
              </a:rPr>
              <a:t>f</a:t>
            </a:r>
            <a:r>
              <a:rPr lang="en-US" sz="1200" dirty="0" smtClean="0">
                <a:solidFill>
                  <a:schemeClr val="bg1"/>
                </a:solidFill>
              </a:rPr>
              <a:t>illing form process</a:t>
            </a:r>
            <a:endParaRPr lang="en-US" sz="1200" dirty="0">
              <a:solidFill>
                <a:schemeClr val="bg1"/>
              </a:solidFill>
            </a:endParaRPr>
          </a:p>
        </p:txBody>
      </p:sp>
      <p:sp>
        <p:nvSpPr>
          <p:cNvPr id="82" name="Title 1"/>
          <p:cNvSpPr txBox="1">
            <a:spLocks/>
          </p:cNvSpPr>
          <p:nvPr/>
        </p:nvSpPr>
        <p:spPr bwMode="auto">
          <a:xfrm>
            <a:off x="4848584" y="3697413"/>
            <a:ext cx="4008977" cy="1568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000" kern="1200">
                <a:solidFill>
                  <a:srgbClr val="1C5030"/>
                </a:solidFill>
                <a:latin typeface="+mj-lt"/>
                <a:ea typeface="+mj-ea"/>
                <a:cs typeface="+mj-cs"/>
              </a:defRPr>
            </a:lvl1pPr>
            <a:lvl2pPr algn="ctr" defTabSz="457200" rtl="0" eaLnBrk="0" fontAlgn="base" hangingPunct="0">
              <a:spcBef>
                <a:spcPct val="0"/>
              </a:spcBef>
              <a:spcAft>
                <a:spcPct val="0"/>
              </a:spcAft>
              <a:defRPr sz="4000">
                <a:solidFill>
                  <a:srgbClr val="1C5030"/>
                </a:solidFill>
                <a:latin typeface="Calibri" pitchFamily="34" charset="0"/>
              </a:defRPr>
            </a:lvl2pPr>
            <a:lvl3pPr algn="ctr" defTabSz="457200" rtl="0" eaLnBrk="0" fontAlgn="base" hangingPunct="0">
              <a:spcBef>
                <a:spcPct val="0"/>
              </a:spcBef>
              <a:spcAft>
                <a:spcPct val="0"/>
              </a:spcAft>
              <a:defRPr sz="4000">
                <a:solidFill>
                  <a:srgbClr val="1C5030"/>
                </a:solidFill>
                <a:latin typeface="Calibri" pitchFamily="34" charset="0"/>
              </a:defRPr>
            </a:lvl3pPr>
            <a:lvl4pPr algn="ctr" defTabSz="457200" rtl="0" eaLnBrk="0" fontAlgn="base" hangingPunct="0">
              <a:spcBef>
                <a:spcPct val="0"/>
              </a:spcBef>
              <a:spcAft>
                <a:spcPct val="0"/>
              </a:spcAft>
              <a:defRPr sz="4000">
                <a:solidFill>
                  <a:srgbClr val="1C5030"/>
                </a:solidFill>
                <a:latin typeface="Calibri" pitchFamily="34" charset="0"/>
              </a:defRPr>
            </a:lvl4pPr>
            <a:lvl5pPr algn="ctr" defTabSz="457200" rtl="0" eaLnBrk="0" fontAlgn="base" hangingPunct="0">
              <a:spcBef>
                <a:spcPct val="0"/>
              </a:spcBef>
              <a:spcAft>
                <a:spcPct val="0"/>
              </a:spcAft>
              <a:defRPr sz="4000">
                <a:solidFill>
                  <a:srgbClr val="1C5030"/>
                </a:solidFill>
                <a:latin typeface="Calibri" pitchFamily="34" charset="0"/>
              </a:defRPr>
            </a:lvl5pPr>
            <a:lvl6pPr marL="457200" algn="ctr" defTabSz="457200" rtl="0" fontAlgn="base">
              <a:spcBef>
                <a:spcPct val="0"/>
              </a:spcBef>
              <a:spcAft>
                <a:spcPct val="0"/>
              </a:spcAft>
              <a:defRPr sz="4000">
                <a:solidFill>
                  <a:srgbClr val="1C5030"/>
                </a:solidFill>
                <a:latin typeface="Calibri" pitchFamily="34" charset="0"/>
              </a:defRPr>
            </a:lvl6pPr>
            <a:lvl7pPr marL="914400" algn="ctr" defTabSz="457200" rtl="0" fontAlgn="base">
              <a:spcBef>
                <a:spcPct val="0"/>
              </a:spcBef>
              <a:spcAft>
                <a:spcPct val="0"/>
              </a:spcAft>
              <a:defRPr sz="4000">
                <a:solidFill>
                  <a:srgbClr val="1C5030"/>
                </a:solidFill>
                <a:latin typeface="Calibri" pitchFamily="34" charset="0"/>
              </a:defRPr>
            </a:lvl7pPr>
            <a:lvl8pPr marL="1371600" algn="ctr" defTabSz="457200" rtl="0" fontAlgn="base">
              <a:spcBef>
                <a:spcPct val="0"/>
              </a:spcBef>
              <a:spcAft>
                <a:spcPct val="0"/>
              </a:spcAft>
              <a:defRPr sz="4000">
                <a:solidFill>
                  <a:srgbClr val="1C5030"/>
                </a:solidFill>
                <a:latin typeface="Calibri" pitchFamily="34" charset="0"/>
              </a:defRPr>
            </a:lvl8pPr>
            <a:lvl9pPr marL="1828800" algn="ctr" defTabSz="457200" rtl="0" fontAlgn="base">
              <a:spcBef>
                <a:spcPct val="0"/>
              </a:spcBef>
              <a:spcAft>
                <a:spcPct val="0"/>
              </a:spcAft>
              <a:defRPr sz="4000">
                <a:solidFill>
                  <a:srgbClr val="1C5030"/>
                </a:solidFill>
                <a:latin typeface="Calibri" pitchFamily="34" charset="0"/>
              </a:defRPr>
            </a:lvl9pPr>
          </a:lstStyle>
          <a:p>
            <a:pPr algn="l"/>
            <a:r>
              <a:rPr lang="en-US" sz="2800" b="1" dirty="0" smtClean="0"/>
              <a:t>Reuse of terms in other Foundry Ontologies and </a:t>
            </a:r>
            <a:r>
              <a:rPr lang="en-US" sz="2800" b="1" dirty="0" smtClean="0"/>
              <a:t>newly added biobanking specific terms</a:t>
            </a:r>
            <a:endParaRPr lang="en-US" sz="2800" b="1" dirty="0"/>
          </a:p>
        </p:txBody>
      </p:sp>
      <p:sp>
        <p:nvSpPr>
          <p:cNvPr id="84" name="TextBox 83"/>
          <p:cNvSpPr txBox="1"/>
          <p:nvPr/>
        </p:nvSpPr>
        <p:spPr>
          <a:xfrm>
            <a:off x="3166368" y="305605"/>
            <a:ext cx="1139725" cy="307777"/>
          </a:xfrm>
          <a:prstGeom prst="rect">
            <a:avLst/>
          </a:prstGeom>
          <a:solidFill>
            <a:srgbClr val="008000"/>
          </a:solidFill>
          <a:ln w="19050">
            <a:noFill/>
            <a:headEnd type="none" w="med" len="med"/>
            <a:tailEnd type="triangle" w="med" len="med"/>
          </a:ln>
        </p:spPr>
        <p:txBody>
          <a:bodyPr wrap="square" rtlCol="0">
            <a:spAutoFit/>
          </a:bodyPr>
          <a:lstStyle/>
          <a:p>
            <a:pPr algn="ctr"/>
            <a:r>
              <a:rPr lang="en-US" sz="1400" b="1" dirty="0" smtClean="0">
                <a:solidFill>
                  <a:schemeClr val="bg1"/>
                </a:solidFill>
              </a:rPr>
              <a:t>= Biobanking </a:t>
            </a:r>
            <a:endParaRPr lang="en-US" sz="1400" b="1" dirty="0">
              <a:solidFill>
                <a:schemeClr val="bg1"/>
              </a:solidFill>
            </a:endParaRPr>
          </a:p>
        </p:txBody>
      </p:sp>
    </p:spTree>
    <p:extLst>
      <p:ext uri="{BB962C8B-B14F-4D97-AF65-F5344CB8AC3E}">
        <p14:creationId xmlns:p14="http://schemas.microsoft.com/office/powerpoint/2010/main" val="187340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465825"/>
            <a:ext cx="8005762" cy="808989"/>
          </a:xfrm>
        </p:spPr>
        <p:txBody>
          <a:bodyPr>
            <a:normAutofit/>
          </a:bodyPr>
          <a:lstStyle/>
          <a:p>
            <a:pPr lvl="0"/>
            <a:r>
              <a:rPr lang="en-US" sz="3600" b="1" dirty="0" smtClean="0"/>
              <a:t>Current status of OBIB</a:t>
            </a:r>
            <a:endParaRPr lang="en-US" sz="3600" b="1" dirty="0"/>
          </a:p>
        </p:txBody>
      </p:sp>
      <p:sp>
        <p:nvSpPr>
          <p:cNvPr id="3" name="Content Placeholder 2"/>
          <p:cNvSpPr>
            <a:spLocks noGrp="1"/>
          </p:cNvSpPr>
          <p:nvPr>
            <p:ph idx="1"/>
          </p:nvPr>
        </p:nvSpPr>
        <p:spPr>
          <a:xfrm>
            <a:off x="457200" y="1274816"/>
            <a:ext cx="8229600" cy="4194332"/>
          </a:xfrm>
        </p:spPr>
        <p:txBody>
          <a:bodyPr>
            <a:normAutofit/>
          </a:bodyPr>
          <a:lstStyle/>
          <a:p>
            <a:r>
              <a:rPr lang="en-US" dirty="0" smtClean="0"/>
              <a:t>Summary </a:t>
            </a:r>
            <a:r>
              <a:rPr lang="en-US" dirty="0"/>
              <a:t>statistics </a:t>
            </a:r>
            <a:r>
              <a:rPr lang="en-US" dirty="0" smtClean="0"/>
              <a:t>for version </a:t>
            </a:r>
            <a:r>
              <a:rPr lang="en-US" dirty="0" smtClean="0"/>
              <a:t>2016-09-14</a:t>
            </a:r>
          </a:p>
          <a:p>
            <a:pPr lvl="1"/>
            <a:r>
              <a:rPr lang="en-US" dirty="0">
                <a:solidFill>
                  <a:schemeClr val="tx1"/>
                </a:solidFill>
              </a:rPr>
              <a:t>511 terms that </a:t>
            </a:r>
            <a:r>
              <a:rPr lang="en-US" dirty="0" smtClean="0">
                <a:solidFill>
                  <a:schemeClr val="tx1"/>
                </a:solidFill>
              </a:rPr>
              <a:t>annotate </a:t>
            </a:r>
            <a:r>
              <a:rPr lang="en-US" dirty="0">
                <a:solidFill>
                  <a:schemeClr val="tx1"/>
                </a:solidFill>
              </a:rPr>
              <a:t>biobanking </a:t>
            </a:r>
            <a:r>
              <a:rPr lang="en-US" dirty="0" smtClean="0">
                <a:solidFill>
                  <a:schemeClr val="tx1"/>
                </a:solidFill>
              </a:rPr>
              <a:t>data</a:t>
            </a:r>
          </a:p>
          <a:p>
            <a:pPr lvl="1"/>
            <a:r>
              <a:rPr lang="en-US" dirty="0" smtClean="0">
                <a:solidFill>
                  <a:schemeClr val="tx1"/>
                </a:solidFill>
              </a:rPr>
              <a:t>89 relationships </a:t>
            </a:r>
            <a:r>
              <a:rPr lang="en-US" dirty="0">
                <a:solidFill>
                  <a:schemeClr val="tx1"/>
                </a:solidFill>
              </a:rPr>
              <a:t>that </a:t>
            </a:r>
            <a:r>
              <a:rPr lang="en-US" dirty="0" smtClean="0">
                <a:solidFill>
                  <a:schemeClr val="tx1"/>
                </a:solidFill>
              </a:rPr>
              <a:t>connect the </a:t>
            </a:r>
            <a:r>
              <a:rPr lang="en-US" dirty="0">
                <a:solidFill>
                  <a:schemeClr val="tx1"/>
                </a:solidFill>
              </a:rPr>
              <a:t>biobanking data.</a:t>
            </a:r>
            <a:endParaRPr lang="en-US" dirty="0">
              <a:solidFill>
                <a:schemeClr val="tx1"/>
              </a:solidFill>
            </a:endParaRPr>
          </a:p>
          <a:p>
            <a:r>
              <a:rPr lang="en-US" dirty="0" smtClean="0"/>
              <a:t>OBIB </a:t>
            </a:r>
            <a:r>
              <a:rPr lang="en-US" dirty="0" smtClean="0"/>
              <a:t>is open source and is available at:</a:t>
            </a:r>
          </a:p>
          <a:p>
            <a:pPr marL="457200" lvl="1" indent="0">
              <a:buNone/>
            </a:pPr>
            <a:r>
              <a:rPr lang="en-US" sz="2200" dirty="0" smtClean="0"/>
              <a:t>Github </a:t>
            </a:r>
            <a:r>
              <a:rPr lang="en-US" sz="2200" dirty="0" smtClean="0">
                <a:hlinkClick r:id="rId3"/>
              </a:rPr>
              <a:t>https://github.com/biobanking/biobanking</a:t>
            </a:r>
            <a:r>
              <a:rPr lang="en-US" sz="2200" dirty="0" smtClean="0"/>
              <a:t> </a:t>
            </a:r>
          </a:p>
          <a:p>
            <a:pPr marL="457200" lvl="1" indent="0">
              <a:buNone/>
            </a:pPr>
            <a:r>
              <a:rPr lang="en-US" sz="2200" dirty="0" smtClean="0"/>
              <a:t>NCBO </a:t>
            </a:r>
            <a:r>
              <a:rPr lang="en-US" sz="2200" dirty="0" err="1" smtClean="0"/>
              <a:t>Bioportal</a:t>
            </a:r>
            <a:r>
              <a:rPr lang="en-US" sz="2200" dirty="0" smtClean="0"/>
              <a:t>  </a:t>
            </a:r>
            <a:r>
              <a:rPr lang="en-US" sz="2200" dirty="0" smtClean="0">
                <a:hlinkClick r:id="rId4"/>
              </a:rPr>
              <a:t>http</a:t>
            </a:r>
            <a:r>
              <a:rPr lang="en-US" sz="2200" dirty="0">
                <a:hlinkClick r:id="rId4"/>
              </a:rPr>
              <a:t>://</a:t>
            </a:r>
            <a:r>
              <a:rPr lang="en-US" sz="2200" dirty="0" smtClean="0">
                <a:hlinkClick r:id="rId4"/>
              </a:rPr>
              <a:t>bioportal.bioontology.org/ontologies/OBIB</a:t>
            </a:r>
            <a:endParaRPr lang="en-US" sz="2200" dirty="0" smtClean="0"/>
          </a:p>
          <a:p>
            <a:pPr marL="457200" lvl="1" indent="0">
              <a:buNone/>
            </a:pPr>
            <a:r>
              <a:rPr lang="en-US" sz="2200" dirty="0" err="1" smtClean="0"/>
              <a:t>Ontobee</a:t>
            </a:r>
            <a:r>
              <a:rPr lang="en-US" sz="2200" dirty="0"/>
              <a:t>	</a:t>
            </a:r>
            <a:r>
              <a:rPr lang="en-US" sz="2200" dirty="0">
                <a:hlinkClick r:id="rId5"/>
              </a:rPr>
              <a:t>http://</a:t>
            </a:r>
            <a:r>
              <a:rPr lang="en-US" sz="2200" dirty="0" smtClean="0">
                <a:hlinkClick r:id="rId5"/>
              </a:rPr>
              <a:t>www.ontobee.org/browser/index.php?o=OBIB</a:t>
            </a:r>
            <a:endParaRPr lang="en-US" sz="2200" dirty="0" smtClean="0"/>
          </a:p>
          <a:p>
            <a:pPr marL="457200" lvl="1" indent="0">
              <a:buNone/>
            </a:pPr>
            <a:r>
              <a:rPr lang="en-US" sz="2200" dirty="0" smtClean="0"/>
              <a:t>OBIB Workshop</a:t>
            </a:r>
          </a:p>
          <a:p>
            <a:pPr marL="0" indent="0">
              <a:buNone/>
            </a:pPr>
            <a:endParaRPr lang="en-US" dirty="0"/>
          </a:p>
        </p:txBody>
      </p:sp>
    </p:spTree>
    <p:extLst>
      <p:ext uri="{BB962C8B-B14F-4D97-AF65-F5344CB8AC3E}">
        <p14:creationId xmlns:p14="http://schemas.microsoft.com/office/powerpoint/2010/main" val="3266380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785" y="203324"/>
            <a:ext cx="8005762" cy="711076"/>
          </a:xfrm>
        </p:spPr>
        <p:txBody>
          <a:bodyPr/>
          <a:lstStyle/>
          <a:p>
            <a:r>
              <a:rPr lang="en-US" b="1" dirty="0" smtClean="0"/>
              <a:t>Today’s Presentation</a:t>
            </a:r>
            <a:endParaRPr lang="en-US" b="1" dirty="0"/>
          </a:p>
        </p:txBody>
      </p:sp>
      <p:sp>
        <p:nvSpPr>
          <p:cNvPr id="3" name="Content Placeholder 2"/>
          <p:cNvSpPr>
            <a:spLocks noGrp="1"/>
          </p:cNvSpPr>
          <p:nvPr>
            <p:ph idx="1"/>
          </p:nvPr>
        </p:nvSpPr>
        <p:spPr>
          <a:xfrm>
            <a:off x="681038" y="825118"/>
            <a:ext cx="8005762" cy="4302125"/>
          </a:xfrm>
        </p:spPr>
        <p:txBody>
          <a:bodyPr/>
          <a:lstStyle/>
          <a:p>
            <a:r>
              <a:rPr lang="en-US" dirty="0" smtClean="0"/>
              <a:t>Self-Introductions</a:t>
            </a:r>
          </a:p>
          <a:p>
            <a:r>
              <a:rPr lang="en-US" dirty="0" smtClean="0"/>
              <a:t>Challenges with biobanking data </a:t>
            </a:r>
            <a:endParaRPr lang="en-US" dirty="0" smtClean="0"/>
          </a:p>
          <a:p>
            <a:r>
              <a:rPr lang="en-US" dirty="0" smtClean="0"/>
              <a:t>What </a:t>
            </a:r>
            <a:r>
              <a:rPr lang="en-US" dirty="0" smtClean="0"/>
              <a:t>is an </a:t>
            </a:r>
            <a:r>
              <a:rPr lang="en-US" dirty="0" smtClean="0"/>
              <a:t>ontology</a:t>
            </a:r>
          </a:p>
          <a:p>
            <a:r>
              <a:rPr lang="en-US" dirty="0" smtClean="0"/>
              <a:t>  </a:t>
            </a:r>
            <a:r>
              <a:rPr lang="en-US" dirty="0" smtClean="0"/>
              <a:t>questions</a:t>
            </a:r>
          </a:p>
          <a:p>
            <a:r>
              <a:rPr lang="en-US" dirty="0" smtClean="0"/>
              <a:t>Development of biobanking </a:t>
            </a:r>
            <a:r>
              <a:rPr lang="en-US" dirty="0" smtClean="0"/>
              <a:t>ontology</a:t>
            </a:r>
          </a:p>
          <a:p>
            <a:r>
              <a:rPr lang="en-US" dirty="0" smtClean="0"/>
              <a:t> questions</a:t>
            </a:r>
            <a:endParaRPr lang="en-US" dirty="0" smtClean="0"/>
          </a:p>
          <a:p>
            <a:r>
              <a:rPr lang="en-US" dirty="0" smtClean="0"/>
              <a:t>How </a:t>
            </a:r>
            <a:r>
              <a:rPr lang="en-US" dirty="0" smtClean="0"/>
              <a:t>to implement</a:t>
            </a:r>
            <a:endParaRPr lang="en-US" dirty="0" smtClean="0"/>
          </a:p>
          <a:p>
            <a:r>
              <a:rPr lang="en-US" dirty="0" smtClean="0"/>
              <a:t>Next steps </a:t>
            </a:r>
            <a:endParaRPr lang="en-US" dirty="0" smtClean="0"/>
          </a:p>
          <a:p>
            <a:r>
              <a:rPr lang="en-US" dirty="0" smtClean="0"/>
              <a:t>Time </a:t>
            </a:r>
            <a:r>
              <a:rPr lang="en-US" dirty="0" smtClean="0"/>
              <a:t>for questions/ discussion</a:t>
            </a:r>
          </a:p>
          <a:p>
            <a:endParaRPr lang="en-US" dirty="0" smtClean="0"/>
          </a:p>
          <a:p>
            <a:endParaRPr lang="en-US" dirty="0"/>
          </a:p>
        </p:txBody>
      </p:sp>
    </p:spTree>
    <p:extLst>
      <p:ext uri="{BB962C8B-B14F-4D97-AF65-F5344CB8AC3E}">
        <p14:creationId xmlns:p14="http://schemas.microsoft.com/office/powerpoint/2010/main" val="2688751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607" y="169794"/>
            <a:ext cx="6281068" cy="461928"/>
          </a:xfrm>
        </p:spPr>
        <p:txBody>
          <a:bodyPr>
            <a:noAutofit/>
          </a:bodyPr>
          <a:lstStyle/>
          <a:p>
            <a:r>
              <a:rPr lang="en-US" sz="2800" dirty="0" smtClean="0"/>
              <a:t>Consent and Collection </a:t>
            </a:r>
            <a:r>
              <a:rPr lang="en-US" sz="2800" dirty="0"/>
              <a:t>P</a:t>
            </a:r>
            <a:r>
              <a:rPr lang="en-US" sz="2800" dirty="0" smtClean="0"/>
              <a:t>rocesses</a:t>
            </a:r>
            <a:endParaRPr lang="en-US" sz="2800" dirty="0"/>
          </a:p>
        </p:txBody>
      </p:sp>
      <p:sp>
        <p:nvSpPr>
          <p:cNvPr id="4" name="Oval 3"/>
          <p:cNvSpPr/>
          <p:nvPr/>
        </p:nvSpPr>
        <p:spPr>
          <a:xfrm>
            <a:off x="195660" y="2207102"/>
            <a:ext cx="1471795" cy="860912"/>
          </a:xfrm>
          <a:prstGeom prst="ellipse">
            <a:avLst/>
          </a:prstGeom>
          <a:solidFill>
            <a:srgbClr val="83A5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Human</a:t>
            </a:r>
            <a:endParaRPr lang="en-US" sz="1600" dirty="0"/>
          </a:p>
        </p:txBody>
      </p:sp>
      <p:sp>
        <p:nvSpPr>
          <p:cNvPr id="5" name="Oval 4"/>
          <p:cNvSpPr/>
          <p:nvPr/>
        </p:nvSpPr>
        <p:spPr>
          <a:xfrm>
            <a:off x="4291683" y="2203442"/>
            <a:ext cx="1560543" cy="990600"/>
          </a:xfrm>
          <a:prstGeom prst="ellipse">
            <a:avLst/>
          </a:prstGeom>
          <a:solidFill>
            <a:srgbClr val="4274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Participant</a:t>
            </a:r>
            <a:endParaRPr lang="en-US" sz="1600" dirty="0"/>
          </a:p>
        </p:txBody>
      </p:sp>
      <p:sp>
        <p:nvSpPr>
          <p:cNvPr id="6" name="Down Arrow 5"/>
          <p:cNvSpPr/>
          <p:nvPr/>
        </p:nvSpPr>
        <p:spPr>
          <a:xfrm rot="16200000">
            <a:off x="2736993" y="1816069"/>
            <a:ext cx="336581" cy="18036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p>
        </p:txBody>
      </p:sp>
      <p:sp>
        <p:nvSpPr>
          <p:cNvPr id="8" name="TextBox 7"/>
          <p:cNvSpPr txBox="1"/>
          <p:nvPr/>
        </p:nvSpPr>
        <p:spPr>
          <a:xfrm>
            <a:off x="1643053" y="3015207"/>
            <a:ext cx="1492909"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ICF version</a:t>
            </a:r>
            <a:endParaRPr lang="en-US" dirty="0"/>
          </a:p>
        </p:txBody>
      </p:sp>
      <p:sp>
        <p:nvSpPr>
          <p:cNvPr id="9" name="TextBox 8"/>
          <p:cNvSpPr txBox="1"/>
          <p:nvPr/>
        </p:nvSpPr>
        <p:spPr>
          <a:xfrm>
            <a:off x="1643053" y="3310721"/>
            <a:ext cx="2097241"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Date/time signed</a:t>
            </a:r>
            <a:endParaRPr lang="en-US" dirty="0"/>
          </a:p>
        </p:txBody>
      </p:sp>
      <p:sp>
        <p:nvSpPr>
          <p:cNvPr id="14" name="Down Arrow 13"/>
          <p:cNvSpPr/>
          <p:nvPr/>
        </p:nvSpPr>
        <p:spPr>
          <a:xfrm rot="16200000">
            <a:off x="7200639" y="1506035"/>
            <a:ext cx="336581" cy="251179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algn="ctr"/>
            <a:endParaRPr lang="en-US" sz="1200" b="1" dirty="0" smtClean="0"/>
          </a:p>
          <a:p>
            <a:pPr algn="ctr"/>
            <a:endParaRPr lang="en-US" sz="1200" b="1" dirty="0"/>
          </a:p>
        </p:txBody>
      </p:sp>
      <p:sp>
        <p:nvSpPr>
          <p:cNvPr id="17" name="TextBox 16"/>
          <p:cNvSpPr txBox="1"/>
          <p:nvPr/>
        </p:nvSpPr>
        <p:spPr>
          <a:xfrm>
            <a:off x="1643053" y="3833751"/>
            <a:ext cx="2206758"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Person </a:t>
            </a:r>
            <a:r>
              <a:rPr lang="en-US" dirty="0" smtClean="0"/>
              <a:t>conducting</a:t>
            </a:r>
            <a:endParaRPr lang="en-US" dirty="0"/>
          </a:p>
        </p:txBody>
      </p:sp>
      <p:sp>
        <p:nvSpPr>
          <p:cNvPr id="18" name="TextBox 17"/>
          <p:cNvSpPr txBox="1"/>
          <p:nvPr/>
        </p:nvSpPr>
        <p:spPr>
          <a:xfrm>
            <a:off x="1643053" y="3571447"/>
            <a:ext cx="2281650"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Location of process</a:t>
            </a:r>
            <a:endParaRPr lang="en-US" dirty="0"/>
          </a:p>
        </p:txBody>
      </p:sp>
      <p:grpSp>
        <p:nvGrpSpPr>
          <p:cNvPr id="3" name="Group 2"/>
          <p:cNvGrpSpPr/>
          <p:nvPr/>
        </p:nvGrpSpPr>
        <p:grpSpPr>
          <a:xfrm>
            <a:off x="3908791" y="3200813"/>
            <a:ext cx="2599897" cy="1408939"/>
            <a:chOff x="3908791" y="3200813"/>
            <a:chExt cx="2599897" cy="1408939"/>
          </a:xfrm>
        </p:grpSpPr>
        <p:sp>
          <p:nvSpPr>
            <p:cNvPr id="10" name="TextBox 9"/>
            <p:cNvSpPr txBox="1"/>
            <p:nvPr/>
          </p:nvSpPr>
          <p:spPr>
            <a:xfrm>
              <a:off x="4268433" y="3236410"/>
              <a:ext cx="2104359" cy="338554"/>
            </a:xfrm>
            <a:prstGeom prst="rect">
              <a:avLst/>
            </a:prstGeom>
            <a:noFill/>
          </p:spPr>
          <p:txBody>
            <a:bodyPr wrap="none" rtlCol="0">
              <a:spAutoFit/>
            </a:bodyPr>
            <a:lstStyle/>
            <a:p>
              <a:r>
                <a:rPr lang="en-US" sz="1600" u="sng" dirty="0" smtClean="0"/>
                <a:t>Consent to access EMR</a:t>
              </a:r>
              <a:endParaRPr lang="en-US" sz="1600" u="sng" dirty="0"/>
            </a:p>
          </p:txBody>
        </p:sp>
        <p:sp>
          <p:nvSpPr>
            <p:cNvPr id="11" name="TextBox 10"/>
            <p:cNvSpPr txBox="1"/>
            <p:nvPr/>
          </p:nvSpPr>
          <p:spPr>
            <a:xfrm>
              <a:off x="4257751" y="3671466"/>
              <a:ext cx="2250937" cy="338554"/>
            </a:xfrm>
            <a:prstGeom prst="rect">
              <a:avLst/>
            </a:prstGeom>
            <a:noFill/>
          </p:spPr>
          <p:txBody>
            <a:bodyPr wrap="none" rtlCol="0">
              <a:spAutoFit/>
            </a:bodyPr>
            <a:lstStyle/>
            <a:p>
              <a:r>
                <a:rPr lang="en-US" sz="1600" u="sng" dirty="0" smtClean="0"/>
                <a:t>Consent to donate blood</a:t>
              </a:r>
              <a:endParaRPr lang="en-US" sz="1600" u="sng" dirty="0"/>
            </a:p>
          </p:txBody>
        </p:sp>
        <p:sp>
          <p:nvSpPr>
            <p:cNvPr id="12" name="TextBox 11"/>
            <p:cNvSpPr txBox="1"/>
            <p:nvPr/>
          </p:nvSpPr>
          <p:spPr>
            <a:xfrm>
              <a:off x="4268433" y="4123594"/>
              <a:ext cx="2193549" cy="338554"/>
            </a:xfrm>
            <a:prstGeom prst="rect">
              <a:avLst/>
            </a:prstGeom>
            <a:noFill/>
          </p:spPr>
          <p:txBody>
            <a:bodyPr wrap="none" rtlCol="0">
              <a:spAutoFit/>
            </a:bodyPr>
            <a:lstStyle/>
            <a:p>
              <a:r>
                <a:rPr lang="en-US" sz="1600" u="sng" dirty="0" smtClean="0"/>
                <a:t>Decline to donate tissue</a:t>
              </a:r>
              <a:endParaRPr lang="en-US" sz="1600" u="sng" dirty="0"/>
            </a:p>
          </p:txBody>
        </p:sp>
        <p:pic>
          <p:nvPicPr>
            <p:cNvPr id="1026" name="Picture 2" descr="Image result for che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1293" y="3200813"/>
              <a:ext cx="392988" cy="39270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20" name="Picture 2" descr="Image result for che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891" y="3660531"/>
              <a:ext cx="387793" cy="38751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4" name="Rectangle 23"/>
            <p:cNvSpPr/>
            <p:nvPr/>
          </p:nvSpPr>
          <p:spPr>
            <a:xfrm>
              <a:off x="3960132" y="4097805"/>
              <a:ext cx="395311" cy="416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08791" y="4024977"/>
              <a:ext cx="497993"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a:t>
              </a:r>
              <a:endPar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
        <p:nvSpPr>
          <p:cNvPr id="21" name="TextBox 20"/>
          <p:cNvSpPr txBox="1"/>
          <p:nvPr/>
        </p:nvSpPr>
        <p:spPr>
          <a:xfrm>
            <a:off x="6508688" y="3012279"/>
            <a:ext cx="2433358"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Sample type</a:t>
            </a:r>
          </a:p>
          <a:p>
            <a:pPr marL="285750" indent="-285750">
              <a:buFont typeface="Arial" panose="020B0604020202020204" pitchFamily="34" charset="0"/>
              <a:buChar char="•"/>
            </a:pPr>
            <a:r>
              <a:rPr lang="en-US" dirty="0" smtClean="0"/>
              <a:t>Sample volume</a:t>
            </a:r>
          </a:p>
          <a:p>
            <a:pPr marL="285750" indent="-285750">
              <a:buFont typeface="Arial" panose="020B0604020202020204" pitchFamily="34" charset="0"/>
              <a:buChar char="•"/>
            </a:pPr>
            <a:r>
              <a:rPr lang="en-US" dirty="0" smtClean="0"/>
              <a:t>Preservative type</a:t>
            </a:r>
          </a:p>
          <a:p>
            <a:pPr marL="285750" indent="-285750">
              <a:buFont typeface="Arial" panose="020B0604020202020204" pitchFamily="34" charset="0"/>
              <a:buChar char="•"/>
            </a:pPr>
            <a:r>
              <a:rPr lang="en-US" dirty="0" smtClean="0"/>
              <a:t>Container type</a:t>
            </a:r>
          </a:p>
          <a:p>
            <a:pPr marL="285750" indent="-285750">
              <a:buFont typeface="Arial" panose="020B0604020202020204" pitchFamily="34" charset="0"/>
              <a:buChar char="•"/>
            </a:pPr>
            <a:r>
              <a:rPr lang="en-US" dirty="0" smtClean="0"/>
              <a:t>Collection procedure</a:t>
            </a:r>
            <a:endParaRPr lang="en-US" dirty="0"/>
          </a:p>
        </p:txBody>
      </p:sp>
      <p:grpSp>
        <p:nvGrpSpPr>
          <p:cNvPr id="25" name="Group 2"/>
          <p:cNvGrpSpPr>
            <a:grpSpLocks/>
          </p:cNvGrpSpPr>
          <p:nvPr/>
        </p:nvGrpSpPr>
        <p:grpSpPr bwMode="auto">
          <a:xfrm>
            <a:off x="327332" y="582715"/>
            <a:ext cx="8780084" cy="1207667"/>
            <a:chOff x="0" y="1866"/>
            <a:chExt cx="5760" cy="1138"/>
          </a:xfrm>
        </p:grpSpPr>
        <p:sp>
          <p:nvSpPr>
            <p:cNvPr id="26" name="Line 3"/>
            <p:cNvSpPr>
              <a:spLocks noChangeShapeType="1"/>
            </p:cNvSpPr>
            <p:nvPr/>
          </p:nvSpPr>
          <p:spPr bwMode="auto">
            <a:xfrm>
              <a:off x="639"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4"/>
            <p:cNvSpPr>
              <a:spLocks noChangeShapeType="1"/>
            </p:cNvSpPr>
            <p:nvPr/>
          </p:nvSpPr>
          <p:spPr bwMode="auto">
            <a:xfrm>
              <a:off x="1305"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Line 5"/>
            <p:cNvSpPr>
              <a:spLocks noChangeShapeType="1"/>
            </p:cNvSpPr>
            <p:nvPr/>
          </p:nvSpPr>
          <p:spPr bwMode="auto">
            <a:xfrm>
              <a:off x="2073"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6"/>
            <p:cNvSpPr>
              <a:spLocks noChangeShapeType="1"/>
            </p:cNvSpPr>
            <p:nvPr/>
          </p:nvSpPr>
          <p:spPr bwMode="auto">
            <a:xfrm>
              <a:off x="2784"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7"/>
            <p:cNvSpPr>
              <a:spLocks noChangeShapeType="1"/>
            </p:cNvSpPr>
            <p:nvPr/>
          </p:nvSpPr>
          <p:spPr bwMode="auto">
            <a:xfrm>
              <a:off x="3522"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8"/>
            <p:cNvSpPr>
              <a:spLocks noChangeShapeType="1"/>
            </p:cNvSpPr>
            <p:nvPr/>
          </p:nvSpPr>
          <p:spPr bwMode="auto">
            <a:xfrm>
              <a:off x="4236"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9"/>
            <p:cNvSpPr>
              <a:spLocks noChangeShapeType="1"/>
            </p:cNvSpPr>
            <p:nvPr/>
          </p:nvSpPr>
          <p:spPr bwMode="auto">
            <a:xfrm>
              <a:off x="5043"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Rectangle 10"/>
            <p:cNvSpPr>
              <a:spLocks noChangeArrowheads="1"/>
            </p:cNvSpPr>
            <p:nvPr/>
          </p:nvSpPr>
          <p:spPr bwMode="auto">
            <a:xfrm>
              <a:off x="0" y="2371"/>
              <a:ext cx="5760" cy="633"/>
            </a:xfrm>
            <a:prstGeom prst="rect">
              <a:avLst/>
            </a:prstGeom>
            <a:solidFill>
              <a:schemeClr val="bg1"/>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4" name="Rectangle 11"/>
            <p:cNvSpPr>
              <a:spLocks noChangeArrowheads="1"/>
            </p:cNvSpPr>
            <p:nvPr/>
          </p:nvSpPr>
          <p:spPr bwMode="auto">
            <a:xfrm>
              <a:off x="0" y="2400"/>
              <a:ext cx="5760" cy="390"/>
            </a:xfrm>
            <a:prstGeom prst="rect">
              <a:avLst/>
            </a:prstGeom>
            <a:solidFill>
              <a:srgbClr val="EAEAEA">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200">
                <a:solidFill>
                  <a:srgbClr val="000000"/>
                </a:solidFill>
              </a:endParaRPr>
            </a:p>
          </p:txBody>
        </p:sp>
        <p:sp>
          <p:nvSpPr>
            <p:cNvPr id="35" name="Rectangle 12"/>
            <p:cNvSpPr>
              <a:spLocks noChangeArrowheads="1"/>
            </p:cNvSpPr>
            <p:nvPr/>
          </p:nvSpPr>
          <p:spPr bwMode="auto">
            <a:xfrm>
              <a:off x="636" y="2370"/>
              <a:ext cx="666"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 name="Rectangle 13"/>
            <p:cNvSpPr>
              <a:spLocks noChangeArrowheads="1"/>
            </p:cNvSpPr>
            <p:nvPr/>
          </p:nvSpPr>
          <p:spPr bwMode="auto">
            <a:xfrm>
              <a:off x="2064" y="2370"/>
              <a:ext cx="720"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 name="Rectangle 14"/>
            <p:cNvSpPr>
              <a:spLocks noChangeArrowheads="1"/>
            </p:cNvSpPr>
            <p:nvPr/>
          </p:nvSpPr>
          <p:spPr bwMode="auto">
            <a:xfrm>
              <a:off x="3522" y="2370"/>
              <a:ext cx="708"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8" name="Rectangle 15"/>
            <p:cNvSpPr>
              <a:spLocks noChangeArrowheads="1"/>
            </p:cNvSpPr>
            <p:nvPr/>
          </p:nvSpPr>
          <p:spPr bwMode="auto">
            <a:xfrm>
              <a:off x="5040" y="2370"/>
              <a:ext cx="708"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9" name="Text Box 16"/>
            <p:cNvSpPr txBox="1">
              <a:spLocks noChangeArrowheads="1"/>
            </p:cNvSpPr>
            <p:nvPr/>
          </p:nvSpPr>
          <p:spPr bwMode="auto">
            <a:xfrm>
              <a:off x="20" y="2502"/>
              <a:ext cx="5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70000"/>
                </a:lnSpc>
                <a:spcBef>
                  <a:spcPct val="50000"/>
                </a:spcBef>
                <a:buClr>
                  <a:srgbClr val="CC3300"/>
                </a:buClr>
                <a:buSzPct val="115000"/>
                <a:buFont typeface="Wingdings" charset="0"/>
                <a:buNone/>
              </a:pPr>
              <a:r>
                <a:rPr lang="en-US" sz="1200">
                  <a:solidFill>
                    <a:srgbClr val="000066"/>
                  </a:solidFill>
                  <a:cs typeface="Arial" charset="0"/>
                </a:rPr>
                <a:t>Patient</a:t>
              </a:r>
            </a:p>
          </p:txBody>
        </p:sp>
        <p:sp>
          <p:nvSpPr>
            <p:cNvPr id="40" name="Text Box 17"/>
            <p:cNvSpPr txBox="1">
              <a:spLocks noChangeArrowheads="1"/>
            </p:cNvSpPr>
            <p:nvPr/>
          </p:nvSpPr>
          <p:spPr bwMode="auto">
            <a:xfrm>
              <a:off x="1260" y="2530"/>
              <a:ext cx="840"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Acquisition</a:t>
              </a:r>
            </a:p>
          </p:txBody>
        </p:sp>
        <p:sp>
          <p:nvSpPr>
            <p:cNvPr id="41" name="Text Box 18"/>
            <p:cNvSpPr txBox="1">
              <a:spLocks noChangeArrowheads="1"/>
            </p:cNvSpPr>
            <p:nvPr/>
          </p:nvSpPr>
          <p:spPr bwMode="auto">
            <a:xfrm>
              <a:off x="2077" y="2476"/>
              <a:ext cx="695"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Handling/</a:t>
              </a:r>
            </a:p>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Processing</a:t>
              </a:r>
            </a:p>
          </p:txBody>
        </p:sp>
        <p:sp>
          <p:nvSpPr>
            <p:cNvPr id="42" name="Text Box 19"/>
            <p:cNvSpPr txBox="1">
              <a:spLocks noChangeArrowheads="1"/>
            </p:cNvSpPr>
            <p:nvPr/>
          </p:nvSpPr>
          <p:spPr bwMode="auto">
            <a:xfrm>
              <a:off x="2784" y="2530"/>
              <a:ext cx="695"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Storage</a:t>
              </a:r>
            </a:p>
          </p:txBody>
        </p:sp>
        <p:sp>
          <p:nvSpPr>
            <p:cNvPr id="43" name="Text Box 20"/>
            <p:cNvSpPr txBox="1">
              <a:spLocks noChangeArrowheads="1"/>
            </p:cNvSpPr>
            <p:nvPr/>
          </p:nvSpPr>
          <p:spPr bwMode="auto">
            <a:xfrm>
              <a:off x="3552" y="2530"/>
              <a:ext cx="695"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Distribution</a:t>
              </a:r>
            </a:p>
          </p:txBody>
        </p:sp>
        <p:sp>
          <p:nvSpPr>
            <p:cNvPr id="44" name="Text Box 21"/>
            <p:cNvSpPr txBox="1">
              <a:spLocks noChangeArrowheads="1"/>
            </p:cNvSpPr>
            <p:nvPr/>
          </p:nvSpPr>
          <p:spPr bwMode="auto">
            <a:xfrm>
              <a:off x="4272" y="2476"/>
              <a:ext cx="69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Scientific </a:t>
              </a:r>
            </a:p>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Analysis</a:t>
              </a:r>
            </a:p>
          </p:txBody>
        </p:sp>
        <p:sp>
          <p:nvSpPr>
            <p:cNvPr id="45" name="Line 22"/>
            <p:cNvSpPr>
              <a:spLocks noChangeShapeType="1"/>
            </p:cNvSpPr>
            <p:nvPr/>
          </p:nvSpPr>
          <p:spPr bwMode="auto">
            <a:xfrm>
              <a:off x="0" y="2892"/>
              <a:ext cx="5760" cy="0"/>
            </a:xfrm>
            <a:prstGeom prst="line">
              <a:avLst/>
            </a:prstGeom>
            <a:noFill/>
            <a:ln w="76200">
              <a:solidFill>
                <a:srgbClr val="FF99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46" name="Picture 23" descr="timeline_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2"/>
              <a:ext cx="5760"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Line 24"/>
            <p:cNvSpPr>
              <a:spLocks noChangeShapeType="1"/>
            </p:cNvSpPr>
            <p:nvPr/>
          </p:nvSpPr>
          <p:spPr bwMode="auto">
            <a:xfrm>
              <a:off x="0" y="1866"/>
              <a:ext cx="5760" cy="0"/>
            </a:xfrm>
            <a:prstGeom prst="line">
              <a:avLst/>
            </a:prstGeom>
            <a:noFill/>
            <a:ln w="76200">
              <a:solidFill>
                <a:srgbClr val="FF99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 name="Text Box 25"/>
            <p:cNvSpPr txBox="1">
              <a:spLocks noChangeArrowheads="1"/>
            </p:cNvSpPr>
            <p:nvPr/>
          </p:nvSpPr>
          <p:spPr bwMode="auto">
            <a:xfrm>
              <a:off x="600" y="2422"/>
              <a:ext cx="734"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Medical/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Surgical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Procedures</a:t>
              </a:r>
            </a:p>
          </p:txBody>
        </p:sp>
        <p:sp>
          <p:nvSpPr>
            <p:cNvPr id="49" name="Text Box 26"/>
            <p:cNvSpPr txBox="1">
              <a:spLocks noChangeArrowheads="1"/>
            </p:cNvSpPr>
            <p:nvPr/>
          </p:nvSpPr>
          <p:spPr bwMode="auto">
            <a:xfrm>
              <a:off x="5059" y="2357"/>
              <a:ext cx="695"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endParaRPr lang="en-US" sz="1200" dirty="0">
                <a:solidFill>
                  <a:srgbClr val="000066"/>
                </a:solidFill>
                <a:cs typeface="Arial" charset="0"/>
              </a:endParaRP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Knowledge </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Base</a:t>
              </a:r>
            </a:p>
          </p:txBody>
        </p:sp>
      </p:grpSp>
      <p:sp>
        <p:nvSpPr>
          <p:cNvPr id="76" name="Rounded Rectangle 75"/>
          <p:cNvSpPr/>
          <p:nvPr/>
        </p:nvSpPr>
        <p:spPr>
          <a:xfrm>
            <a:off x="327332" y="620919"/>
            <a:ext cx="3146196" cy="1023015"/>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08998" y="2158744"/>
            <a:ext cx="1716111" cy="369332"/>
          </a:xfrm>
          <a:prstGeom prst="rect">
            <a:avLst/>
          </a:prstGeom>
          <a:noFill/>
        </p:spPr>
        <p:txBody>
          <a:bodyPr wrap="none" rtlCol="0">
            <a:spAutoFit/>
          </a:bodyPr>
          <a:lstStyle/>
          <a:p>
            <a:r>
              <a:rPr lang="en-US" dirty="0" smtClean="0"/>
              <a:t>Consent Process</a:t>
            </a:r>
            <a:endParaRPr lang="en-US" dirty="0"/>
          </a:p>
        </p:txBody>
      </p:sp>
      <p:sp>
        <p:nvSpPr>
          <p:cNvPr id="77" name="TextBox 76"/>
          <p:cNvSpPr txBox="1"/>
          <p:nvPr/>
        </p:nvSpPr>
        <p:spPr>
          <a:xfrm>
            <a:off x="6461982" y="2180246"/>
            <a:ext cx="1884940" cy="369332"/>
          </a:xfrm>
          <a:prstGeom prst="rect">
            <a:avLst/>
          </a:prstGeom>
          <a:noFill/>
        </p:spPr>
        <p:txBody>
          <a:bodyPr wrap="none" rtlCol="0">
            <a:spAutoFit/>
          </a:bodyPr>
          <a:lstStyle/>
          <a:p>
            <a:r>
              <a:rPr lang="en-US" dirty="0" smtClean="0"/>
              <a:t>Collection Process</a:t>
            </a:r>
            <a:endParaRPr lang="en-US" dirty="0"/>
          </a:p>
        </p:txBody>
      </p:sp>
      <p:pic>
        <p:nvPicPr>
          <p:cNvPr id="6146" name="Picture 2" descr="Image result for consent form signed"/>
          <p:cNvPicPr>
            <a:picLocks noChangeAspect="1" noChangeArrowheads="1"/>
          </p:cNvPicPr>
          <p:nvPr/>
        </p:nvPicPr>
        <p:blipFill rotWithShape="1">
          <a:blip r:embed="rId5">
            <a:extLst>
              <a:ext uri="{28A0092B-C50C-407E-A947-70E740481C1C}">
                <a14:useLocalDpi xmlns:a14="http://schemas.microsoft.com/office/drawing/2010/main" val="0"/>
              </a:ext>
            </a:extLst>
          </a:blip>
          <a:srcRect l="11343" t="8302"/>
          <a:stretch/>
        </p:blipFill>
        <p:spPr bwMode="auto">
          <a:xfrm>
            <a:off x="1091944" y="4518991"/>
            <a:ext cx="2246167" cy="174241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27332" y="3095087"/>
            <a:ext cx="1173719"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Age</a:t>
            </a:r>
          </a:p>
          <a:p>
            <a:pPr marL="285750" indent="-285750">
              <a:buFont typeface="Arial" panose="020B0604020202020204" pitchFamily="34" charset="0"/>
              <a:buChar char="•"/>
            </a:pPr>
            <a:r>
              <a:rPr lang="en-US" dirty="0" smtClean="0"/>
              <a:t>Gender</a:t>
            </a:r>
          </a:p>
          <a:p>
            <a:pPr marL="285750" indent="-285750">
              <a:buFont typeface="Arial" panose="020B0604020202020204" pitchFamily="34" charset="0"/>
              <a:buChar char="•"/>
            </a:pPr>
            <a:r>
              <a:rPr lang="en-US" dirty="0" smtClean="0"/>
              <a:t>DOB</a:t>
            </a:r>
            <a:endParaRPr lang="en-US" dirty="0" smtClean="0"/>
          </a:p>
        </p:txBody>
      </p:sp>
      <p:pic>
        <p:nvPicPr>
          <p:cNvPr id="2050" name="Picture 2" descr="Image result for blood collection procedure blood tubes hum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676" y="4609752"/>
            <a:ext cx="2289405" cy="171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6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95283" y="570590"/>
            <a:ext cx="8928153" cy="1280825"/>
            <a:chOff x="0" y="1866"/>
            <a:chExt cx="5760" cy="1138"/>
          </a:xfrm>
        </p:grpSpPr>
        <p:sp>
          <p:nvSpPr>
            <p:cNvPr id="5" name="Line 3"/>
            <p:cNvSpPr>
              <a:spLocks noChangeShapeType="1"/>
            </p:cNvSpPr>
            <p:nvPr/>
          </p:nvSpPr>
          <p:spPr bwMode="auto">
            <a:xfrm>
              <a:off x="639"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 name="Line 4"/>
            <p:cNvSpPr>
              <a:spLocks noChangeShapeType="1"/>
            </p:cNvSpPr>
            <p:nvPr/>
          </p:nvSpPr>
          <p:spPr bwMode="auto">
            <a:xfrm>
              <a:off x="1305"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5"/>
            <p:cNvSpPr>
              <a:spLocks noChangeShapeType="1"/>
            </p:cNvSpPr>
            <p:nvPr/>
          </p:nvSpPr>
          <p:spPr bwMode="auto">
            <a:xfrm>
              <a:off x="2073"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Line 6"/>
            <p:cNvSpPr>
              <a:spLocks noChangeShapeType="1"/>
            </p:cNvSpPr>
            <p:nvPr/>
          </p:nvSpPr>
          <p:spPr bwMode="auto">
            <a:xfrm>
              <a:off x="2784"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Line 7"/>
            <p:cNvSpPr>
              <a:spLocks noChangeShapeType="1"/>
            </p:cNvSpPr>
            <p:nvPr/>
          </p:nvSpPr>
          <p:spPr bwMode="auto">
            <a:xfrm>
              <a:off x="3522"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8"/>
            <p:cNvSpPr>
              <a:spLocks noChangeShapeType="1"/>
            </p:cNvSpPr>
            <p:nvPr/>
          </p:nvSpPr>
          <p:spPr bwMode="auto">
            <a:xfrm>
              <a:off x="4236"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9"/>
            <p:cNvSpPr>
              <a:spLocks noChangeShapeType="1"/>
            </p:cNvSpPr>
            <p:nvPr/>
          </p:nvSpPr>
          <p:spPr bwMode="auto">
            <a:xfrm>
              <a:off x="5043" y="1869"/>
              <a:ext cx="0" cy="504"/>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Rectangle 10"/>
            <p:cNvSpPr>
              <a:spLocks noChangeArrowheads="1"/>
            </p:cNvSpPr>
            <p:nvPr/>
          </p:nvSpPr>
          <p:spPr bwMode="auto">
            <a:xfrm>
              <a:off x="0" y="2371"/>
              <a:ext cx="5760" cy="633"/>
            </a:xfrm>
            <a:prstGeom prst="rect">
              <a:avLst/>
            </a:prstGeom>
            <a:solidFill>
              <a:schemeClr val="bg1"/>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 name="Rectangle 11"/>
            <p:cNvSpPr>
              <a:spLocks noChangeArrowheads="1"/>
            </p:cNvSpPr>
            <p:nvPr/>
          </p:nvSpPr>
          <p:spPr bwMode="auto">
            <a:xfrm>
              <a:off x="0" y="2400"/>
              <a:ext cx="5760" cy="390"/>
            </a:xfrm>
            <a:prstGeom prst="rect">
              <a:avLst/>
            </a:prstGeom>
            <a:solidFill>
              <a:srgbClr val="EAEAEA">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200">
                <a:solidFill>
                  <a:srgbClr val="000000"/>
                </a:solidFill>
              </a:endParaRPr>
            </a:p>
          </p:txBody>
        </p:sp>
        <p:sp>
          <p:nvSpPr>
            <p:cNvPr id="14" name="Rectangle 12"/>
            <p:cNvSpPr>
              <a:spLocks noChangeArrowheads="1"/>
            </p:cNvSpPr>
            <p:nvPr/>
          </p:nvSpPr>
          <p:spPr bwMode="auto">
            <a:xfrm>
              <a:off x="636" y="2370"/>
              <a:ext cx="666"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5" name="Rectangle 13"/>
            <p:cNvSpPr>
              <a:spLocks noChangeArrowheads="1"/>
            </p:cNvSpPr>
            <p:nvPr/>
          </p:nvSpPr>
          <p:spPr bwMode="auto">
            <a:xfrm>
              <a:off x="2064" y="2370"/>
              <a:ext cx="720"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6" name="Rectangle 14"/>
            <p:cNvSpPr>
              <a:spLocks noChangeArrowheads="1"/>
            </p:cNvSpPr>
            <p:nvPr/>
          </p:nvSpPr>
          <p:spPr bwMode="auto">
            <a:xfrm>
              <a:off x="3522" y="2370"/>
              <a:ext cx="708"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7" name="Rectangle 15"/>
            <p:cNvSpPr>
              <a:spLocks noChangeArrowheads="1"/>
            </p:cNvSpPr>
            <p:nvPr/>
          </p:nvSpPr>
          <p:spPr bwMode="auto">
            <a:xfrm>
              <a:off x="5040" y="2370"/>
              <a:ext cx="708" cy="3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8" name="Text Box 16"/>
            <p:cNvSpPr txBox="1">
              <a:spLocks noChangeArrowheads="1"/>
            </p:cNvSpPr>
            <p:nvPr/>
          </p:nvSpPr>
          <p:spPr bwMode="auto">
            <a:xfrm>
              <a:off x="20" y="2502"/>
              <a:ext cx="5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70000"/>
                </a:lnSpc>
                <a:spcBef>
                  <a:spcPct val="50000"/>
                </a:spcBef>
                <a:buClr>
                  <a:srgbClr val="CC3300"/>
                </a:buClr>
                <a:buSzPct val="115000"/>
                <a:buFont typeface="Wingdings" charset="0"/>
                <a:buNone/>
              </a:pPr>
              <a:r>
                <a:rPr lang="en-US" sz="1200">
                  <a:solidFill>
                    <a:srgbClr val="000066"/>
                  </a:solidFill>
                  <a:cs typeface="Arial" charset="0"/>
                </a:rPr>
                <a:t>Patient</a:t>
              </a:r>
            </a:p>
          </p:txBody>
        </p:sp>
        <p:sp>
          <p:nvSpPr>
            <p:cNvPr id="19" name="Text Box 17"/>
            <p:cNvSpPr txBox="1">
              <a:spLocks noChangeArrowheads="1"/>
            </p:cNvSpPr>
            <p:nvPr/>
          </p:nvSpPr>
          <p:spPr bwMode="auto">
            <a:xfrm>
              <a:off x="1260" y="2530"/>
              <a:ext cx="840"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Acquisition</a:t>
              </a:r>
            </a:p>
          </p:txBody>
        </p:sp>
        <p:sp>
          <p:nvSpPr>
            <p:cNvPr id="20" name="Text Box 18"/>
            <p:cNvSpPr txBox="1">
              <a:spLocks noChangeArrowheads="1"/>
            </p:cNvSpPr>
            <p:nvPr/>
          </p:nvSpPr>
          <p:spPr bwMode="auto">
            <a:xfrm>
              <a:off x="2077" y="2476"/>
              <a:ext cx="695" cy="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Handling/</a:t>
              </a:r>
            </a:p>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Processing</a:t>
              </a:r>
            </a:p>
          </p:txBody>
        </p:sp>
        <p:sp>
          <p:nvSpPr>
            <p:cNvPr id="21" name="Text Box 19"/>
            <p:cNvSpPr txBox="1">
              <a:spLocks noChangeArrowheads="1"/>
            </p:cNvSpPr>
            <p:nvPr/>
          </p:nvSpPr>
          <p:spPr bwMode="auto">
            <a:xfrm>
              <a:off x="2784" y="2530"/>
              <a:ext cx="695"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Storage</a:t>
              </a:r>
            </a:p>
          </p:txBody>
        </p:sp>
        <p:sp>
          <p:nvSpPr>
            <p:cNvPr id="22" name="Text Box 20"/>
            <p:cNvSpPr txBox="1">
              <a:spLocks noChangeArrowheads="1"/>
            </p:cNvSpPr>
            <p:nvPr/>
          </p:nvSpPr>
          <p:spPr bwMode="auto">
            <a:xfrm>
              <a:off x="3552" y="2530"/>
              <a:ext cx="695"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Distribution</a:t>
              </a:r>
            </a:p>
          </p:txBody>
        </p:sp>
        <p:sp>
          <p:nvSpPr>
            <p:cNvPr id="23" name="Text Box 21"/>
            <p:cNvSpPr txBox="1">
              <a:spLocks noChangeArrowheads="1"/>
            </p:cNvSpPr>
            <p:nvPr/>
          </p:nvSpPr>
          <p:spPr bwMode="auto">
            <a:xfrm>
              <a:off x="4272" y="2476"/>
              <a:ext cx="695"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Scientific </a:t>
              </a:r>
            </a:p>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Analysis</a:t>
              </a:r>
            </a:p>
          </p:txBody>
        </p:sp>
        <p:sp>
          <p:nvSpPr>
            <p:cNvPr id="24" name="Line 22"/>
            <p:cNvSpPr>
              <a:spLocks noChangeShapeType="1"/>
            </p:cNvSpPr>
            <p:nvPr/>
          </p:nvSpPr>
          <p:spPr bwMode="auto">
            <a:xfrm>
              <a:off x="0" y="2892"/>
              <a:ext cx="5760" cy="0"/>
            </a:xfrm>
            <a:prstGeom prst="line">
              <a:avLst/>
            </a:prstGeom>
            <a:noFill/>
            <a:ln w="76200">
              <a:solidFill>
                <a:srgbClr val="FF99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25" name="Picture 23" descr="timeline_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2"/>
              <a:ext cx="5760"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24"/>
            <p:cNvSpPr>
              <a:spLocks noChangeShapeType="1"/>
            </p:cNvSpPr>
            <p:nvPr/>
          </p:nvSpPr>
          <p:spPr bwMode="auto">
            <a:xfrm>
              <a:off x="0" y="1866"/>
              <a:ext cx="5760" cy="0"/>
            </a:xfrm>
            <a:prstGeom prst="line">
              <a:avLst/>
            </a:prstGeom>
            <a:noFill/>
            <a:ln w="76200">
              <a:solidFill>
                <a:srgbClr val="FF99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Text Box 25"/>
            <p:cNvSpPr txBox="1">
              <a:spLocks noChangeArrowheads="1"/>
            </p:cNvSpPr>
            <p:nvPr/>
          </p:nvSpPr>
          <p:spPr bwMode="auto">
            <a:xfrm>
              <a:off x="600" y="2422"/>
              <a:ext cx="734"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Medical/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Surgical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Procedures</a:t>
              </a:r>
            </a:p>
          </p:txBody>
        </p:sp>
        <p:sp>
          <p:nvSpPr>
            <p:cNvPr id="28" name="Text Box 26"/>
            <p:cNvSpPr txBox="1">
              <a:spLocks noChangeArrowheads="1"/>
            </p:cNvSpPr>
            <p:nvPr/>
          </p:nvSpPr>
          <p:spPr bwMode="auto">
            <a:xfrm>
              <a:off x="5046" y="2332"/>
              <a:ext cx="695"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endParaRPr lang="en-US" sz="1200" dirty="0">
                <a:solidFill>
                  <a:srgbClr val="000066"/>
                </a:solidFill>
                <a:cs typeface="Arial" charset="0"/>
              </a:endParaRP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Knowledge </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Base</a:t>
              </a:r>
            </a:p>
          </p:txBody>
        </p:sp>
      </p:grpSp>
      <p:sp>
        <p:nvSpPr>
          <p:cNvPr id="32" name="Rounded Rectangle 31"/>
          <p:cNvSpPr/>
          <p:nvPr/>
        </p:nvSpPr>
        <p:spPr>
          <a:xfrm>
            <a:off x="131656" y="623173"/>
            <a:ext cx="6520239" cy="1023015"/>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itle 1"/>
          <p:cNvSpPr txBox="1">
            <a:spLocks/>
          </p:cNvSpPr>
          <p:nvPr/>
        </p:nvSpPr>
        <p:spPr>
          <a:xfrm>
            <a:off x="560291" y="159899"/>
            <a:ext cx="8183591" cy="312688"/>
          </a:xfrm>
          <a:prstGeom prst="rect">
            <a:avLst/>
          </a:prstGeom>
        </p:spPr>
        <p:txBody>
          <a:bodyPr>
            <a:noAutofit/>
          </a:bodyPr>
          <a:lstStyle>
            <a:lvl1pPr algn="ctr" defTabSz="457200" rtl="0" eaLnBrk="0" fontAlgn="base" hangingPunct="0">
              <a:spcBef>
                <a:spcPct val="0"/>
              </a:spcBef>
              <a:spcAft>
                <a:spcPct val="0"/>
              </a:spcAft>
              <a:defRPr sz="4000" kern="1200">
                <a:solidFill>
                  <a:srgbClr val="1C5030"/>
                </a:solidFill>
                <a:latin typeface="+mj-lt"/>
                <a:ea typeface="+mj-ea"/>
                <a:cs typeface="+mj-cs"/>
              </a:defRPr>
            </a:lvl1pPr>
            <a:lvl2pPr algn="ctr" defTabSz="457200" rtl="0" eaLnBrk="0" fontAlgn="base" hangingPunct="0">
              <a:spcBef>
                <a:spcPct val="0"/>
              </a:spcBef>
              <a:spcAft>
                <a:spcPct val="0"/>
              </a:spcAft>
              <a:defRPr sz="4000">
                <a:solidFill>
                  <a:srgbClr val="1C5030"/>
                </a:solidFill>
                <a:latin typeface="Calibri" pitchFamily="34" charset="0"/>
              </a:defRPr>
            </a:lvl2pPr>
            <a:lvl3pPr algn="ctr" defTabSz="457200" rtl="0" eaLnBrk="0" fontAlgn="base" hangingPunct="0">
              <a:spcBef>
                <a:spcPct val="0"/>
              </a:spcBef>
              <a:spcAft>
                <a:spcPct val="0"/>
              </a:spcAft>
              <a:defRPr sz="4000">
                <a:solidFill>
                  <a:srgbClr val="1C5030"/>
                </a:solidFill>
                <a:latin typeface="Calibri" pitchFamily="34" charset="0"/>
              </a:defRPr>
            </a:lvl3pPr>
            <a:lvl4pPr algn="ctr" defTabSz="457200" rtl="0" eaLnBrk="0" fontAlgn="base" hangingPunct="0">
              <a:spcBef>
                <a:spcPct val="0"/>
              </a:spcBef>
              <a:spcAft>
                <a:spcPct val="0"/>
              </a:spcAft>
              <a:defRPr sz="4000">
                <a:solidFill>
                  <a:srgbClr val="1C5030"/>
                </a:solidFill>
                <a:latin typeface="Calibri" pitchFamily="34" charset="0"/>
              </a:defRPr>
            </a:lvl4pPr>
            <a:lvl5pPr algn="ctr" defTabSz="457200" rtl="0" eaLnBrk="0" fontAlgn="base" hangingPunct="0">
              <a:spcBef>
                <a:spcPct val="0"/>
              </a:spcBef>
              <a:spcAft>
                <a:spcPct val="0"/>
              </a:spcAft>
              <a:defRPr sz="4000">
                <a:solidFill>
                  <a:srgbClr val="1C5030"/>
                </a:solidFill>
                <a:latin typeface="Calibri" pitchFamily="34" charset="0"/>
              </a:defRPr>
            </a:lvl5pPr>
            <a:lvl6pPr marL="457200" algn="ctr" defTabSz="457200" rtl="0" fontAlgn="base">
              <a:spcBef>
                <a:spcPct val="0"/>
              </a:spcBef>
              <a:spcAft>
                <a:spcPct val="0"/>
              </a:spcAft>
              <a:defRPr sz="4000">
                <a:solidFill>
                  <a:srgbClr val="1C5030"/>
                </a:solidFill>
                <a:latin typeface="Calibri" pitchFamily="34" charset="0"/>
              </a:defRPr>
            </a:lvl6pPr>
            <a:lvl7pPr marL="914400" algn="ctr" defTabSz="457200" rtl="0" fontAlgn="base">
              <a:spcBef>
                <a:spcPct val="0"/>
              </a:spcBef>
              <a:spcAft>
                <a:spcPct val="0"/>
              </a:spcAft>
              <a:defRPr sz="4000">
                <a:solidFill>
                  <a:srgbClr val="1C5030"/>
                </a:solidFill>
                <a:latin typeface="Calibri" pitchFamily="34" charset="0"/>
              </a:defRPr>
            </a:lvl7pPr>
            <a:lvl8pPr marL="1371600" algn="ctr" defTabSz="457200" rtl="0" fontAlgn="base">
              <a:spcBef>
                <a:spcPct val="0"/>
              </a:spcBef>
              <a:spcAft>
                <a:spcPct val="0"/>
              </a:spcAft>
              <a:defRPr sz="4000">
                <a:solidFill>
                  <a:srgbClr val="1C5030"/>
                </a:solidFill>
                <a:latin typeface="Calibri" pitchFamily="34" charset="0"/>
              </a:defRPr>
            </a:lvl8pPr>
            <a:lvl9pPr marL="1828800" algn="ctr" defTabSz="457200" rtl="0" fontAlgn="base">
              <a:spcBef>
                <a:spcPct val="0"/>
              </a:spcBef>
              <a:spcAft>
                <a:spcPct val="0"/>
              </a:spcAft>
              <a:defRPr sz="4000">
                <a:solidFill>
                  <a:srgbClr val="1C5030"/>
                </a:solidFill>
                <a:latin typeface="Calibri" pitchFamily="34" charset="0"/>
              </a:defRPr>
            </a:lvl9pPr>
          </a:lstStyle>
          <a:p>
            <a:r>
              <a:rPr lang="en-US" sz="2400" b="1" dirty="0" smtClean="0"/>
              <a:t>Diagnosis, Consent, Collection, Storage, Distribution Processes</a:t>
            </a:r>
            <a:endParaRPr lang="en-US" sz="2400" b="1" dirty="0"/>
          </a:p>
        </p:txBody>
      </p:sp>
      <p:pic>
        <p:nvPicPr>
          <p:cNvPr id="2050" name="B47E3AA7-9A0E-4CE7-8265-9D5125494E8B" descr="226453E5-1489-4336-9146-44F6A191396B@hs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60" y="1769424"/>
            <a:ext cx="8928722" cy="494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ounded Rectangle 32"/>
          <p:cNvSpPr/>
          <p:nvPr/>
        </p:nvSpPr>
        <p:spPr>
          <a:xfrm>
            <a:off x="7268813" y="2013374"/>
            <a:ext cx="1832069" cy="1169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7465093" y="2349703"/>
            <a:ext cx="874986" cy="34158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PROCESS</a:t>
            </a:r>
            <a:endParaRPr lang="en-US" sz="1200" dirty="0">
              <a:solidFill>
                <a:schemeClr val="tx1"/>
              </a:solidFill>
            </a:endParaRPr>
          </a:p>
        </p:txBody>
      </p:sp>
      <p:sp>
        <p:nvSpPr>
          <p:cNvPr id="35" name="Rounded Rectangle 34"/>
          <p:cNvSpPr/>
          <p:nvPr/>
        </p:nvSpPr>
        <p:spPr>
          <a:xfrm>
            <a:off x="3852546" y="2013374"/>
            <a:ext cx="1399767"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3796588" y="5313622"/>
            <a:ext cx="1815400"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067250" y="3818525"/>
            <a:ext cx="1185064" cy="35368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3796588" y="3182650"/>
            <a:ext cx="1603495"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067250" y="2557285"/>
            <a:ext cx="965608"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391955" y="6087273"/>
            <a:ext cx="640903" cy="249448"/>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023244" y="6466835"/>
            <a:ext cx="1362087" cy="252547"/>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811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785" y="203324"/>
            <a:ext cx="8005762" cy="711076"/>
          </a:xfrm>
        </p:spPr>
        <p:txBody>
          <a:bodyPr/>
          <a:lstStyle/>
          <a:p>
            <a:r>
              <a:rPr lang="en-US" b="1" dirty="0" smtClean="0"/>
              <a:t>Today’s Presentation</a:t>
            </a:r>
            <a:endParaRPr lang="en-US" b="1" dirty="0"/>
          </a:p>
        </p:txBody>
      </p:sp>
      <p:sp>
        <p:nvSpPr>
          <p:cNvPr id="3" name="Content Placeholder 2"/>
          <p:cNvSpPr>
            <a:spLocks noGrp="1"/>
          </p:cNvSpPr>
          <p:nvPr>
            <p:ph idx="1"/>
          </p:nvPr>
        </p:nvSpPr>
        <p:spPr>
          <a:xfrm>
            <a:off x="515785" y="1622475"/>
            <a:ext cx="8005762" cy="4302125"/>
          </a:xfrm>
        </p:spPr>
        <p:txBody>
          <a:bodyPr/>
          <a:lstStyle/>
          <a:p>
            <a:r>
              <a:rPr lang="en-US" dirty="0" smtClean="0">
                <a:solidFill>
                  <a:schemeClr val="bg2">
                    <a:lumMod val="75000"/>
                  </a:schemeClr>
                </a:solidFill>
              </a:rPr>
              <a:t>Self-Introductions</a:t>
            </a:r>
          </a:p>
          <a:p>
            <a:r>
              <a:rPr lang="en-US" dirty="0" smtClean="0">
                <a:solidFill>
                  <a:schemeClr val="bg2">
                    <a:lumMod val="75000"/>
                  </a:schemeClr>
                </a:solidFill>
              </a:rPr>
              <a:t>Challenges with </a:t>
            </a:r>
            <a:r>
              <a:rPr lang="en-US" dirty="0">
                <a:solidFill>
                  <a:schemeClr val="bg2">
                    <a:lumMod val="75000"/>
                  </a:schemeClr>
                </a:solidFill>
              </a:rPr>
              <a:t>(</a:t>
            </a:r>
            <a:r>
              <a:rPr lang="en-US" dirty="0" smtClean="0">
                <a:solidFill>
                  <a:schemeClr val="bg2">
                    <a:lumMod val="75000"/>
                  </a:schemeClr>
                </a:solidFill>
              </a:rPr>
              <a:t>biobanking) </a:t>
            </a:r>
            <a:r>
              <a:rPr lang="en-US" dirty="0" smtClean="0">
                <a:solidFill>
                  <a:schemeClr val="bg2">
                    <a:lumMod val="75000"/>
                  </a:schemeClr>
                </a:solidFill>
              </a:rPr>
              <a:t>data </a:t>
            </a:r>
            <a:endParaRPr lang="en-US" dirty="0" smtClean="0">
              <a:solidFill>
                <a:schemeClr val="bg2">
                  <a:lumMod val="75000"/>
                </a:schemeClr>
              </a:solidFill>
            </a:endParaRPr>
          </a:p>
          <a:p>
            <a:r>
              <a:rPr lang="en-US" dirty="0" smtClean="0">
                <a:solidFill>
                  <a:schemeClr val="bg2">
                    <a:lumMod val="75000"/>
                  </a:schemeClr>
                </a:solidFill>
              </a:rPr>
              <a:t>What </a:t>
            </a:r>
            <a:r>
              <a:rPr lang="en-US" dirty="0" smtClean="0">
                <a:solidFill>
                  <a:schemeClr val="bg2">
                    <a:lumMod val="75000"/>
                  </a:schemeClr>
                </a:solidFill>
              </a:rPr>
              <a:t>is an </a:t>
            </a:r>
            <a:r>
              <a:rPr lang="en-US" dirty="0" smtClean="0">
                <a:solidFill>
                  <a:schemeClr val="bg2">
                    <a:lumMod val="75000"/>
                  </a:schemeClr>
                </a:solidFill>
              </a:rPr>
              <a:t>ontology</a:t>
            </a:r>
          </a:p>
          <a:p>
            <a:r>
              <a:rPr lang="en-US" dirty="0" smtClean="0">
                <a:solidFill>
                  <a:schemeClr val="bg2">
                    <a:lumMod val="75000"/>
                  </a:schemeClr>
                </a:solidFill>
              </a:rPr>
              <a:t>questions</a:t>
            </a:r>
            <a:endParaRPr lang="en-US" dirty="0" smtClean="0">
              <a:solidFill>
                <a:schemeClr val="bg2">
                  <a:lumMod val="75000"/>
                </a:schemeClr>
              </a:solidFill>
            </a:endParaRPr>
          </a:p>
          <a:p>
            <a:r>
              <a:rPr lang="en-US" dirty="0" smtClean="0">
                <a:solidFill>
                  <a:schemeClr val="bg2">
                    <a:lumMod val="75000"/>
                  </a:schemeClr>
                </a:solidFill>
              </a:rPr>
              <a:t>Development of biobanking </a:t>
            </a:r>
            <a:r>
              <a:rPr lang="en-US" dirty="0" smtClean="0">
                <a:solidFill>
                  <a:schemeClr val="bg2">
                    <a:lumMod val="75000"/>
                  </a:schemeClr>
                </a:solidFill>
              </a:rPr>
              <a:t>ontology</a:t>
            </a:r>
          </a:p>
          <a:p>
            <a:r>
              <a:rPr lang="en-US" dirty="0" smtClean="0">
                <a:solidFill>
                  <a:schemeClr val="bg2">
                    <a:lumMod val="75000"/>
                  </a:schemeClr>
                </a:solidFill>
              </a:rPr>
              <a:t> </a:t>
            </a:r>
            <a:r>
              <a:rPr lang="en-US" dirty="0" smtClean="0">
                <a:solidFill>
                  <a:schemeClr val="tx1"/>
                </a:solidFill>
              </a:rPr>
              <a:t>questions</a:t>
            </a:r>
            <a:endParaRPr lang="en-US" dirty="0" smtClean="0">
              <a:solidFill>
                <a:schemeClr val="tx1"/>
              </a:solidFill>
            </a:endParaRPr>
          </a:p>
          <a:p>
            <a:r>
              <a:rPr lang="en-US" dirty="0" smtClean="0">
                <a:solidFill>
                  <a:schemeClr val="tx1"/>
                </a:solidFill>
              </a:rPr>
              <a:t>How </a:t>
            </a:r>
            <a:r>
              <a:rPr lang="en-US" dirty="0" smtClean="0">
                <a:solidFill>
                  <a:schemeClr val="tx1"/>
                </a:solidFill>
              </a:rPr>
              <a:t>to implement</a:t>
            </a:r>
            <a:endParaRPr lang="en-US" dirty="0" smtClean="0">
              <a:solidFill>
                <a:schemeClr val="tx1"/>
              </a:solidFill>
            </a:endParaRPr>
          </a:p>
          <a:p>
            <a:r>
              <a:rPr lang="en-US" dirty="0" smtClean="0">
                <a:solidFill>
                  <a:schemeClr val="bg2">
                    <a:lumMod val="75000"/>
                  </a:schemeClr>
                </a:solidFill>
              </a:rPr>
              <a:t>Next steps </a:t>
            </a:r>
            <a:endParaRPr lang="en-US" dirty="0" smtClean="0">
              <a:solidFill>
                <a:schemeClr val="bg2">
                  <a:lumMod val="75000"/>
                </a:schemeClr>
              </a:solidFill>
            </a:endParaRPr>
          </a:p>
          <a:p>
            <a:r>
              <a:rPr lang="en-US" dirty="0" smtClean="0">
                <a:solidFill>
                  <a:schemeClr val="bg2">
                    <a:lumMod val="75000"/>
                  </a:schemeClr>
                </a:solidFill>
              </a:rPr>
              <a:t>Time </a:t>
            </a:r>
            <a:r>
              <a:rPr lang="en-US" dirty="0" smtClean="0">
                <a:solidFill>
                  <a:schemeClr val="bg2">
                    <a:lumMod val="75000"/>
                  </a:schemeClr>
                </a:solidFill>
              </a:rPr>
              <a:t>for questions/ discussion</a:t>
            </a:r>
          </a:p>
          <a:p>
            <a:endParaRPr lang="en-US" dirty="0" smtClean="0">
              <a:solidFill>
                <a:schemeClr val="bg2">
                  <a:lumMod val="75000"/>
                </a:schemeClr>
              </a:solidFill>
            </a:endParaRPr>
          </a:p>
          <a:p>
            <a:endParaRPr lang="en-US" dirty="0">
              <a:solidFill>
                <a:schemeClr val="bg2">
                  <a:lumMod val="75000"/>
                </a:schemeClr>
              </a:solidFill>
            </a:endParaRPr>
          </a:p>
        </p:txBody>
      </p:sp>
      <p:pic>
        <p:nvPicPr>
          <p:cNvPr id="4" name="Picture 2" descr="Image result for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743" y="203324"/>
            <a:ext cx="6428024" cy="361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364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55" y="1889693"/>
            <a:ext cx="4571999"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22810" y="388693"/>
            <a:ext cx="7533638" cy="1465526"/>
          </a:xfrm>
        </p:spPr>
        <p:txBody>
          <a:bodyPr/>
          <a:lstStyle/>
          <a:p>
            <a:r>
              <a:rPr lang="en-US" b="1" dirty="0" smtClean="0"/>
              <a:t>Problems-Ontology Provides Solution</a:t>
            </a:r>
            <a:endParaRPr lang="en-US" b="1" dirty="0"/>
          </a:p>
        </p:txBody>
      </p:sp>
    </p:spTree>
    <p:extLst>
      <p:ext uri="{BB962C8B-B14F-4D97-AF65-F5344CB8AC3E}">
        <p14:creationId xmlns:p14="http://schemas.microsoft.com/office/powerpoint/2010/main" val="3854564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55" y="1889693"/>
            <a:ext cx="4571999"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22810" y="388693"/>
            <a:ext cx="7533638" cy="1465526"/>
          </a:xfrm>
        </p:spPr>
        <p:txBody>
          <a:bodyPr/>
          <a:lstStyle/>
          <a:p>
            <a:r>
              <a:rPr lang="en-US" b="1" dirty="0" smtClean="0"/>
              <a:t>Problems-Ontology Provides Solution</a:t>
            </a:r>
            <a:endParaRPr lang="en-US" b="1" dirty="0"/>
          </a:p>
        </p:txBody>
      </p:sp>
      <p:sp>
        <p:nvSpPr>
          <p:cNvPr id="4" name="Content Placeholder 3"/>
          <p:cNvSpPr>
            <a:spLocks noGrp="1"/>
          </p:cNvSpPr>
          <p:nvPr>
            <p:ph idx="1"/>
          </p:nvPr>
        </p:nvSpPr>
        <p:spPr>
          <a:xfrm>
            <a:off x="5230368" y="1496079"/>
            <a:ext cx="3633749" cy="2551666"/>
          </a:xfrm>
          <a:ln>
            <a:solidFill>
              <a:schemeClr val="bg2">
                <a:lumMod val="25000"/>
              </a:schemeClr>
            </a:solidFill>
          </a:ln>
        </p:spPr>
        <p:txBody>
          <a:bodyPr>
            <a:normAutofit lnSpcReduction="10000"/>
          </a:bodyPr>
          <a:lstStyle/>
          <a:p>
            <a:pPr marL="0" indent="0">
              <a:buNone/>
            </a:pPr>
            <a:r>
              <a:rPr lang="en-US" sz="1600" b="1" dirty="0" smtClean="0"/>
              <a:t>Controlled Vocabulary</a:t>
            </a:r>
          </a:p>
          <a:p>
            <a:r>
              <a:rPr lang="en-US" sz="1600" b="1" dirty="0" smtClean="0"/>
              <a:t>Specimen</a:t>
            </a:r>
            <a:r>
              <a:rPr lang="en-US" sz="1600" dirty="0"/>
              <a:t>: A material entity that has the specimen role</a:t>
            </a:r>
            <a:r>
              <a:rPr lang="en-US" sz="1600" dirty="0" smtClean="0"/>
              <a:t>.</a:t>
            </a:r>
          </a:p>
          <a:p>
            <a:r>
              <a:rPr lang="en-US" sz="1600" b="1" dirty="0" smtClean="0"/>
              <a:t>specimen family </a:t>
            </a:r>
            <a:r>
              <a:rPr lang="en-US" sz="1600" dirty="0" smtClean="0"/>
              <a:t>specimens </a:t>
            </a:r>
            <a:r>
              <a:rPr lang="en-US" sz="1600" dirty="0"/>
              <a:t>derived from shared </a:t>
            </a:r>
            <a:r>
              <a:rPr lang="en-US" sz="1600" dirty="0" smtClean="0"/>
              <a:t>ancestor </a:t>
            </a:r>
          </a:p>
          <a:p>
            <a:r>
              <a:rPr lang="en-US" sz="1600" b="1" dirty="0" smtClean="0"/>
              <a:t>specimen </a:t>
            </a:r>
            <a:r>
              <a:rPr lang="en-US" sz="1600" b="1" dirty="0"/>
              <a:t>set </a:t>
            </a:r>
            <a:r>
              <a:rPr lang="en-US" sz="1600" dirty="0" smtClean="0"/>
              <a:t>specimens </a:t>
            </a:r>
            <a:r>
              <a:rPr lang="en-US" sz="1600" dirty="0"/>
              <a:t>collected in one </a:t>
            </a:r>
            <a:r>
              <a:rPr lang="en-US" sz="1600" dirty="0" smtClean="0"/>
              <a:t>encounter </a:t>
            </a:r>
          </a:p>
          <a:p>
            <a:r>
              <a:rPr lang="en-US" sz="1600" b="1" dirty="0" smtClean="0"/>
              <a:t>specimens </a:t>
            </a:r>
            <a:r>
              <a:rPr lang="en-US" sz="1600" b="1" dirty="0"/>
              <a:t>collected longitudinally</a:t>
            </a:r>
            <a:r>
              <a:rPr lang="en-US" sz="1600" dirty="0"/>
              <a:t>: A collection of specimens </a:t>
            </a:r>
            <a:r>
              <a:rPr lang="en-US" sz="1600" dirty="0" smtClean="0"/>
              <a:t>taken at different </a:t>
            </a:r>
            <a:r>
              <a:rPr lang="en-US" sz="1600" dirty="0"/>
              <a:t>time points </a:t>
            </a:r>
          </a:p>
        </p:txBody>
      </p:sp>
      <p:sp>
        <p:nvSpPr>
          <p:cNvPr id="10" name="Right Arrow 9"/>
          <p:cNvSpPr/>
          <p:nvPr/>
        </p:nvSpPr>
        <p:spPr>
          <a:xfrm rot="19656116">
            <a:off x="3944684" y="3778687"/>
            <a:ext cx="1617488" cy="308943"/>
          </a:xfrm>
          <a:prstGeom prst="rightArrow">
            <a:avLst/>
          </a:prstGeom>
          <a:solidFill>
            <a:schemeClr val="bg2">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85650" y="3785616"/>
            <a:ext cx="3475738" cy="888001"/>
          </a:xfrm>
          <a:prstGeom prst="rect">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6656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55" y="1889693"/>
            <a:ext cx="4571999" cy="3428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22810" y="388693"/>
            <a:ext cx="7533638" cy="1465526"/>
          </a:xfrm>
        </p:spPr>
        <p:txBody>
          <a:bodyPr/>
          <a:lstStyle/>
          <a:p>
            <a:r>
              <a:rPr lang="en-US" b="1" dirty="0" smtClean="0"/>
              <a:t>Problems-Ontology Provides Solution</a:t>
            </a:r>
            <a:endParaRPr lang="en-US" b="1" dirty="0"/>
          </a:p>
        </p:txBody>
      </p:sp>
      <p:sp>
        <p:nvSpPr>
          <p:cNvPr id="4" name="Content Placeholder 3"/>
          <p:cNvSpPr>
            <a:spLocks noGrp="1"/>
          </p:cNvSpPr>
          <p:nvPr>
            <p:ph idx="1"/>
          </p:nvPr>
        </p:nvSpPr>
        <p:spPr>
          <a:xfrm>
            <a:off x="5230368" y="1496079"/>
            <a:ext cx="3633749" cy="2551666"/>
          </a:xfrm>
          <a:ln>
            <a:solidFill>
              <a:schemeClr val="bg2">
                <a:lumMod val="25000"/>
              </a:schemeClr>
            </a:solidFill>
          </a:ln>
        </p:spPr>
        <p:txBody>
          <a:bodyPr>
            <a:normAutofit lnSpcReduction="10000"/>
          </a:bodyPr>
          <a:lstStyle/>
          <a:p>
            <a:pPr marL="0" indent="0">
              <a:buNone/>
            </a:pPr>
            <a:r>
              <a:rPr lang="en-US" sz="1600" b="1" dirty="0" smtClean="0"/>
              <a:t>Controlled Vocabulary</a:t>
            </a:r>
          </a:p>
          <a:p>
            <a:r>
              <a:rPr lang="en-US" sz="1600" b="1" dirty="0" smtClean="0"/>
              <a:t>Specimen</a:t>
            </a:r>
            <a:r>
              <a:rPr lang="en-US" sz="1600" dirty="0"/>
              <a:t>: A material entity that has the specimen role</a:t>
            </a:r>
            <a:r>
              <a:rPr lang="en-US" sz="1600" dirty="0" smtClean="0"/>
              <a:t>.</a:t>
            </a:r>
          </a:p>
          <a:p>
            <a:r>
              <a:rPr lang="en-US" sz="1600" b="1" dirty="0" smtClean="0"/>
              <a:t>specimen family </a:t>
            </a:r>
            <a:r>
              <a:rPr lang="en-US" sz="1600" dirty="0" smtClean="0"/>
              <a:t>specimens </a:t>
            </a:r>
            <a:r>
              <a:rPr lang="en-US" sz="1600" dirty="0"/>
              <a:t>derived from shared </a:t>
            </a:r>
            <a:r>
              <a:rPr lang="en-US" sz="1600" dirty="0" smtClean="0"/>
              <a:t>ancestor </a:t>
            </a:r>
          </a:p>
          <a:p>
            <a:r>
              <a:rPr lang="en-US" sz="1600" b="1" dirty="0" smtClean="0"/>
              <a:t>specimen </a:t>
            </a:r>
            <a:r>
              <a:rPr lang="en-US" sz="1600" b="1" dirty="0"/>
              <a:t>set </a:t>
            </a:r>
            <a:r>
              <a:rPr lang="en-US" sz="1600" dirty="0" smtClean="0"/>
              <a:t>specimens </a:t>
            </a:r>
            <a:r>
              <a:rPr lang="en-US" sz="1600" dirty="0"/>
              <a:t>collected in one </a:t>
            </a:r>
            <a:r>
              <a:rPr lang="en-US" sz="1600" dirty="0" smtClean="0"/>
              <a:t>encounter </a:t>
            </a:r>
          </a:p>
          <a:p>
            <a:r>
              <a:rPr lang="en-US" sz="1600" b="1" dirty="0" smtClean="0"/>
              <a:t>specimens </a:t>
            </a:r>
            <a:r>
              <a:rPr lang="en-US" sz="1600" b="1" dirty="0"/>
              <a:t>collected longitudinally</a:t>
            </a:r>
            <a:r>
              <a:rPr lang="en-US" sz="1600" dirty="0"/>
              <a:t>: A collection of specimens </a:t>
            </a:r>
            <a:r>
              <a:rPr lang="en-US" sz="1600" dirty="0" smtClean="0"/>
              <a:t>taken at different </a:t>
            </a:r>
            <a:r>
              <a:rPr lang="en-US" sz="1600" dirty="0"/>
              <a:t>time points </a:t>
            </a:r>
          </a:p>
        </p:txBody>
      </p:sp>
      <p:sp>
        <p:nvSpPr>
          <p:cNvPr id="7" name="Content Placeholder 3"/>
          <p:cNvSpPr>
            <a:spLocks noGrp="1"/>
          </p:cNvSpPr>
          <p:nvPr>
            <p:ph idx="1"/>
          </p:nvPr>
        </p:nvSpPr>
        <p:spPr>
          <a:xfrm>
            <a:off x="5371109" y="4673618"/>
            <a:ext cx="3607638" cy="1352609"/>
          </a:xfrm>
          <a:ln>
            <a:solidFill>
              <a:schemeClr val="bg2">
                <a:lumMod val="25000"/>
              </a:schemeClr>
            </a:solidFill>
          </a:ln>
        </p:spPr>
        <p:txBody>
          <a:bodyPr>
            <a:noAutofit/>
          </a:bodyPr>
          <a:lstStyle/>
          <a:p>
            <a:pPr marL="0" indent="0">
              <a:buNone/>
            </a:pPr>
            <a:r>
              <a:rPr lang="en-US" sz="1600" b="1" dirty="0" smtClean="0"/>
              <a:t>Query across disparate systems</a:t>
            </a:r>
          </a:p>
          <a:p>
            <a:r>
              <a:rPr lang="en-US" sz="1600" dirty="0" smtClean="0"/>
              <a:t>Keep </a:t>
            </a:r>
            <a:r>
              <a:rPr lang="en-US" sz="1600" dirty="0" smtClean="0"/>
              <a:t>existing systems</a:t>
            </a:r>
          </a:p>
          <a:p>
            <a:r>
              <a:rPr lang="en-US" sz="1600" dirty="0" smtClean="0"/>
              <a:t>Add a </a:t>
            </a:r>
            <a:r>
              <a:rPr lang="en-US" sz="1600" dirty="0"/>
              <a:t>semantic </a:t>
            </a:r>
            <a:r>
              <a:rPr lang="en-US" sz="1600" dirty="0" smtClean="0"/>
              <a:t>layer (term mapping)</a:t>
            </a:r>
            <a:endParaRPr lang="en-US" sz="1600" dirty="0"/>
          </a:p>
          <a:p>
            <a:r>
              <a:rPr lang="en-US" sz="1600" dirty="0" smtClean="0"/>
              <a:t>Map to ontology terms</a:t>
            </a:r>
          </a:p>
        </p:txBody>
      </p:sp>
      <p:sp>
        <p:nvSpPr>
          <p:cNvPr id="9" name="Rectangle 8"/>
          <p:cNvSpPr/>
          <p:nvPr/>
        </p:nvSpPr>
        <p:spPr>
          <a:xfrm>
            <a:off x="785650" y="4720760"/>
            <a:ext cx="3475738" cy="262128"/>
          </a:xfrm>
          <a:prstGeom prst="rect">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78006">
            <a:off x="3907394" y="5040952"/>
            <a:ext cx="1725250" cy="413843"/>
          </a:xfrm>
          <a:prstGeom prst="rightArrow">
            <a:avLst/>
          </a:prstGeom>
          <a:solidFill>
            <a:schemeClr val="bg2">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9656116">
            <a:off x="3944684" y="3778687"/>
            <a:ext cx="1617488" cy="308943"/>
          </a:xfrm>
          <a:prstGeom prst="rightArrow">
            <a:avLst/>
          </a:prstGeom>
          <a:solidFill>
            <a:schemeClr val="bg2">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85650" y="3785616"/>
            <a:ext cx="3475738" cy="888001"/>
          </a:xfrm>
          <a:prstGeom prst="rect">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56770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reeform 13"/>
          <p:cNvSpPr>
            <a:spLocks noChangeArrowheads="1"/>
          </p:cNvSpPr>
          <p:nvPr/>
        </p:nvSpPr>
        <p:spPr bwMode="auto">
          <a:xfrm>
            <a:off x="6514394" y="3703442"/>
            <a:ext cx="1298621" cy="748990"/>
          </a:xfrm>
          <a:custGeom>
            <a:avLst/>
            <a:gdLst>
              <a:gd name="T0" fmla="*/ 0 w 323"/>
              <a:gd name="T1" fmla="*/ 40 h 323"/>
              <a:gd name="T2" fmla="*/ 0 w 323"/>
              <a:gd name="T3" fmla="*/ 283 h 323"/>
              <a:gd name="T4" fmla="*/ 12 w 323"/>
              <a:gd name="T5" fmla="*/ 299 h 323"/>
              <a:gd name="T6" fmla="*/ 47 w 323"/>
              <a:gd name="T7" fmla="*/ 312 h 323"/>
              <a:gd name="T8" fmla="*/ 99 w 323"/>
              <a:gd name="T9" fmla="*/ 320 h 323"/>
              <a:gd name="T10" fmla="*/ 161 w 323"/>
              <a:gd name="T11" fmla="*/ 323 h 323"/>
              <a:gd name="T12" fmla="*/ 223 w 323"/>
              <a:gd name="T13" fmla="*/ 320 h 323"/>
              <a:gd name="T14" fmla="*/ 276 w 323"/>
              <a:gd name="T15" fmla="*/ 312 h 323"/>
              <a:gd name="T16" fmla="*/ 311 w 323"/>
              <a:gd name="T17" fmla="*/ 299 h 323"/>
              <a:gd name="T18" fmla="*/ 323 w 323"/>
              <a:gd name="T19" fmla="*/ 283 h 323"/>
              <a:gd name="T20" fmla="*/ 323 w 323"/>
              <a:gd name="T21" fmla="*/ 40 h 323"/>
              <a:gd name="T22" fmla="*/ 311 w 323"/>
              <a:gd name="T23" fmla="*/ 55 h 323"/>
              <a:gd name="T24" fmla="*/ 276 w 323"/>
              <a:gd name="T25" fmla="*/ 68 h 323"/>
              <a:gd name="T26" fmla="*/ 223 w 323"/>
              <a:gd name="T27" fmla="*/ 77 h 323"/>
              <a:gd name="T28" fmla="*/ 161 w 323"/>
              <a:gd name="T29" fmla="*/ 80 h 323"/>
              <a:gd name="T30" fmla="*/ 99 w 323"/>
              <a:gd name="T31" fmla="*/ 77 h 323"/>
              <a:gd name="T32" fmla="*/ 47 w 323"/>
              <a:gd name="T33" fmla="*/ 68 h 323"/>
              <a:gd name="T34" fmla="*/ 12 w 323"/>
              <a:gd name="T35" fmla="*/ 55 h 323"/>
              <a:gd name="T36" fmla="*/ 0 w 323"/>
              <a:gd name="T37" fmla="*/ 40 h 323"/>
              <a:gd name="T38" fmla="*/ 0 w 323"/>
              <a:gd name="T39" fmla="*/ 40 h 323"/>
              <a:gd name="T40" fmla="*/ 12 w 323"/>
              <a:gd name="T41" fmla="*/ 24 h 323"/>
              <a:gd name="T42" fmla="*/ 47 w 323"/>
              <a:gd name="T43" fmla="*/ 11 h 323"/>
              <a:gd name="T44" fmla="*/ 99 w 323"/>
              <a:gd name="T45" fmla="*/ 3 h 323"/>
              <a:gd name="T46" fmla="*/ 161 w 323"/>
              <a:gd name="T47" fmla="*/ 0 h 323"/>
              <a:gd name="T48" fmla="*/ 223 w 323"/>
              <a:gd name="T49" fmla="*/ 3 h 323"/>
              <a:gd name="T50" fmla="*/ 276 w 323"/>
              <a:gd name="T51" fmla="*/ 11 h 323"/>
              <a:gd name="T52" fmla="*/ 311 w 323"/>
              <a:gd name="T53" fmla="*/ 24 h 323"/>
              <a:gd name="T54" fmla="*/ 323 w 323"/>
              <a:gd name="T55" fmla="*/ 40 h 323"/>
              <a:gd name="T56" fmla="*/ 311 w 323"/>
              <a:gd name="T57" fmla="*/ 55 h 323"/>
              <a:gd name="T58" fmla="*/ 276 w 323"/>
              <a:gd name="T59" fmla="*/ 68 h 323"/>
              <a:gd name="T60" fmla="*/ 223 w 323"/>
              <a:gd name="T61" fmla="*/ 77 h 323"/>
              <a:gd name="T62" fmla="*/ 161 w 323"/>
              <a:gd name="T63" fmla="*/ 80 h 323"/>
              <a:gd name="T64" fmla="*/ 99 w 323"/>
              <a:gd name="T65" fmla="*/ 77 h 323"/>
              <a:gd name="T66" fmla="*/ 47 w 323"/>
              <a:gd name="T67" fmla="*/ 68 h 323"/>
              <a:gd name="T68" fmla="*/ 12 w 323"/>
              <a:gd name="T69" fmla="*/ 55 h 323"/>
              <a:gd name="T70" fmla="*/ 0 w 323"/>
              <a:gd name="T71" fmla="*/ 4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323">
                <a:moveTo>
                  <a:pt x="0" y="40"/>
                </a:moveTo>
                <a:lnTo>
                  <a:pt x="0" y="283"/>
                </a:lnTo>
                <a:cubicBezTo>
                  <a:pt x="0" y="283"/>
                  <a:pt x="0" y="291"/>
                  <a:pt x="12" y="299"/>
                </a:cubicBezTo>
                <a:cubicBezTo>
                  <a:pt x="12" y="299"/>
                  <a:pt x="24" y="306"/>
                  <a:pt x="47" y="312"/>
                </a:cubicBezTo>
                <a:cubicBezTo>
                  <a:pt x="47" y="312"/>
                  <a:pt x="70" y="317"/>
                  <a:pt x="99" y="320"/>
                </a:cubicBezTo>
                <a:cubicBezTo>
                  <a:pt x="99" y="320"/>
                  <a:pt x="129" y="323"/>
                  <a:pt x="161" y="323"/>
                </a:cubicBezTo>
                <a:cubicBezTo>
                  <a:pt x="161" y="323"/>
                  <a:pt x="194" y="323"/>
                  <a:pt x="223" y="320"/>
                </a:cubicBezTo>
                <a:cubicBezTo>
                  <a:pt x="223" y="320"/>
                  <a:pt x="253" y="317"/>
                  <a:pt x="276" y="312"/>
                </a:cubicBezTo>
                <a:cubicBezTo>
                  <a:pt x="276" y="312"/>
                  <a:pt x="299" y="306"/>
                  <a:pt x="311" y="299"/>
                </a:cubicBezTo>
                <a:cubicBezTo>
                  <a:pt x="311" y="299"/>
                  <a:pt x="323" y="291"/>
                  <a:pt x="323" y="283"/>
                </a:cubicBezTo>
                <a:lnTo>
                  <a:pt x="323" y="40"/>
                </a:lnTo>
                <a:cubicBezTo>
                  <a:pt x="323" y="40"/>
                  <a:pt x="323" y="48"/>
                  <a:pt x="311" y="55"/>
                </a:cubicBezTo>
                <a:cubicBezTo>
                  <a:pt x="311" y="55"/>
                  <a:pt x="299" y="62"/>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2"/>
                  <a:pt x="12" y="55"/>
                </a:cubicBezTo>
                <a:cubicBezTo>
                  <a:pt x="12" y="55"/>
                  <a:pt x="0" y="48"/>
                  <a:pt x="0" y="40"/>
                </a:cubicBezTo>
                <a:moveTo>
                  <a:pt x="0" y="40"/>
                </a:moveTo>
                <a:cubicBezTo>
                  <a:pt x="0" y="40"/>
                  <a:pt x="0" y="32"/>
                  <a:pt x="12" y="24"/>
                </a:cubicBezTo>
                <a:cubicBezTo>
                  <a:pt x="12" y="24"/>
                  <a:pt x="24" y="17"/>
                  <a:pt x="47" y="11"/>
                </a:cubicBezTo>
                <a:cubicBezTo>
                  <a:pt x="47" y="11"/>
                  <a:pt x="70" y="6"/>
                  <a:pt x="99" y="3"/>
                </a:cubicBezTo>
                <a:cubicBezTo>
                  <a:pt x="99" y="3"/>
                  <a:pt x="129" y="0"/>
                  <a:pt x="161" y="0"/>
                </a:cubicBezTo>
                <a:cubicBezTo>
                  <a:pt x="161" y="0"/>
                  <a:pt x="194" y="0"/>
                  <a:pt x="223" y="3"/>
                </a:cubicBezTo>
                <a:cubicBezTo>
                  <a:pt x="223" y="3"/>
                  <a:pt x="253" y="6"/>
                  <a:pt x="276" y="11"/>
                </a:cubicBezTo>
                <a:cubicBezTo>
                  <a:pt x="276" y="11"/>
                  <a:pt x="299" y="17"/>
                  <a:pt x="311" y="24"/>
                </a:cubicBezTo>
                <a:cubicBezTo>
                  <a:pt x="311" y="24"/>
                  <a:pt x="323" y="32"/>
                  <a:pt x="323" y="40"/>
                </a:cubicBezTo>
                <a:cubicBezTo>
                  <a:pt x="323" y="40"/>
                  <a:pt x="323" y="48"/>
                  <a:pt x="311" y="55"/>
                </a:cubicBezTo>
                <a:cubicBezTo>
                  <a:pt x="311" y="55"/>
                  <a:pt x="299" y="63"/>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3"/>
                  <a:pt x="12" y="55"/>
                </a:cubicBezTo>
                <a:cubicBezTo>
                  <a:pt x="12" y="55"/>
                  <a:pt x="0" y="48"/>
                  <a:pt x="0" y="40"/>
                </a:cubicBezTo>
              </a:path>
            </a:pathLst>
          </a:custGeom>
          <a:gradFill rotWithShape="1">
            <a:gsLst>
              <a:gs pos="48000">
                <a:srgbClr val="ECECEC"/>
              </a:gs>
              <a:gs pos="0">
                <a:schemeClr val="bg1">
                  <a:lumMod val="85000"/>
                </a:schemeClr>
              </a:gs>
              <a:gs pos="74000">
                <a:srgbClr val="FFFFFF">
                  <a:alpha val="99998"/>
                </a:srgbClr>
              </a:gs>
              <a:gs pos="100000">
                <a:schemeClr val="bg1"/>
              </a:gs>
            </a:gsLst>
            <a:lin ang="0" scaled="1"/>
          </a:gradFill>
          <a:ln w="9525">
            <a:solidFill>
              <a:srgbClr val="A6A6A6"/>
            </a:solidFill>
            <a:round/>
            <a:headEnd/>
            <a:tailEnd/>
          </a:ln>
        </p:spPr>
        <p:txBody>
          <a:bodyPr lIns="82067" tIns="41034" rIns="82067" bIns="41034"/>
          <a:lstStyle/>
          <a:p>
            <a:endParaRPr lang="en-US"/>
          </a:p>
        </p:txBody>
      </p:sp>
      <p:sp>
        <p:nvSpPr>
          <p:cNvPr id="2" name="Title 1"/>
          <p:cNvSpPr>
            <a:spLocks noGrp="1"/>
          </p:cNvSpPr>
          <p:nvPr>
            <p:ph type="title"/>
          </p:nvPr>
        </p:nvSpPr>
        <p:spPr>
          <a:xfrm>
            <a:off x="81039" y="96958"/>
            <a:ext cx="8878994" cy="701515"/>
          </a:xfrm>
        </p:spPr>
        <p:txBody>
          <a:bodyPr>
            <a:noAutofit/>
          </a:bodyPr>
          <a:lstStyle/>
          <a:p>
            <a:r>
              <a:rPr lang="en-US" sz="3600" b="1" dirty="0" smtClean="0"/>
              <a:t>Implementation at UPenn</a:t>
            </a:r>
            <a:endParaRPr lang="en-US" sz="3600" b="1" dirty="0"/>
          </a:p>
        </p:txBody>
      </p:sp>
      <p:sp>
        <p:nvSpPr>
          <p:cNvPr id="260" name="Freeform 1"/>
          <p:cNvSpPr>
            <a:spLocks noChangeArrowheads="1"/>
          </p:cNvSpPr>
          <p:nvPr/>
        </p:nvSpPr>
        <p:spPr bwMode="auto">
          <a:xfrm>
            <a:off x="7663962" y="4368092"/>
            <a:ext cx="111600" cy="548822"/>
          </a:xfrm>
          <a:custGeom>
            <a:avLst/>
            <a:gdLst>
              <a:gd name="T0" fmla="*/ 33 w 81"/>
              <a:gd name="T1" fmla="*/ 52 h 446"/>
              <a:gd name="T2" fmla="*/ 35 w 81"/>
              <a:gd name="T3" fmla="*/ 56 h 446"/>
              <a:gd name="T4" fmla="*/ 39 w 81"/>
              <a:gd name="T5" fmla="*/ 63 h 446"/>
              <a:gd name="T6" fmla="*/ 42 w 81"/>
              <a:gd name="T7" fmla="*/ 71 h 446"/>
              <a:gd name="T8" fmla="*/ 46 w 81"/>
              <a:gd name="T9" fmla="*/ 78 h 446"/>
              <a:gd name="T10" fmla="*/ 49 w 81"/>
              <a:gd name="T11" fmla="*/ 86 h 446"/>
              <a:gd name="T12" fmla="*/ 52 w 81"/>
              <a:gd name="T13" fmla="*/ 93 h 446"/>
              <a:gd name="T14" fmla="*/ 55 w 81"/>
              <a:gd name="T15" fmla="*/ 101 h 446"/>
              <a:gd name="T16" fmla="*/ 58 w 81"/>
              <a:gd name="T17" fmla="*/ 108 h 446"/>
              <a:gd name="T18" fmla="*/ 60 w 81"/>
              <a:gd name="T19" fmla="*/ 116 h 446"/>
              <a:gd name="T20" fmla="*/ 63 w 81"/>
              <a:gd name="T21" fmla="*/ 124 h 446"/>
              <a:gd name="T22" fmla="*/ 65 w 81"/>
              <a:gd name="T23" fmla="*/ 132 h 446"/>
              <a:gd name="T24" fmla="*/ 67 w 81"/>
              <a:gd name="T25" fmla="*/ 140 h 446"/>
              <a:gd name="T26" fmla="*/ 69 w 81"/>
              <a:gd name="T27" fmla="*/ 148 h 446"/>
              <a:gd name="T28" fmla="*/ 71 w 81"/>
              <a:gd name="T29" fmla="*/ 156 h 446"/>
              <a:gd name="T30" fmla="*/ 73 w 81"/>
              <a:gd name="T31" fmla="*/ 164 h 446"/>
              <a:gd name="T32" fmla="*/ 75 w 81"/>
              <a:gd name="T33" fmla="*/ 172 h 446"/>
              <a:gd name="T34" fmla="*/ 76 w 81"/>
              <a:gd name="T35" fmla="*/ 180 h 446"/>
              <a:gd name="T36" fmla="*/ 77 w 81"/>
              <a:gd name="T37" fmla="*/ 188 h 446"/>
              <a:gd name="T38" fmla="*/ 78 w 81"/>
              <a:gd name="T39" fmla="*/ 196 h 446"/>
              <a:gd name="T40" fmla="*/ 79 w 81"/>
              <a:gd name="T41" fmla="*/ 205 h 446"/>
              <a:gd name="T42" fmla="*/ 80 w 81"/>
              <a:gd name="T43" fmla="*/ 213 h 446"/>
              <a:gd name="T44" fmla="*/ 80 w 81"/>
              <a:gd name="T45" fmla="*/ 221 h 446"/>
              <a:gd name="T46" fmla="*/ 81 w 81"/>
              <a:gd name="T47" fmla="*/ 229 h 446"/>
              <a:gd name="T48" fmla="*/ 81 w 81"/>
              <a:gd name="T49" fmla="*/ 237 h 446"/>
              <a:gd name="T50" fmla="*/ 81 w 81"/>
              <a:gd name="T51" fmla="*/ 246 h 446"/>
              <a:gd name="T52" fmla="*/ 81 w 81"/>
              <a:gd name="T53" fmla="*/ 254 h 446"/>
              <a:gd name="T54" fmla="*/ 81 w 81"/>
              <a:gd name="T55" fmla="*/ 262 h 446"/>
              <a:gd name="T56" fmla="*/ 80 w 81"/>
              <a:gd name="T57" fmla="*/ 270 h 446"/>
              <a:gd name="T58" fmla="*/ 80 w 81"/>
              <a:gd name="T59" fmla="*/ 278 h 446"/>
              <a:gd name="T60" fmla="*/ 79 w 81"/>
              <a:gd name="T61" fmla="*/ 287 h 446"/>
              <a:gd name="T62" fmla="*/ 78 w 81"/>
              <a:gd name="T63" fmla="*/ 295 h 446"/>
              <a:gd name="T64" fmla="*/ 77 w 81"/>
              <a:gd name="T65" fmla="*/ 303 h 446"/>
              <a:gd name="T66" fmla="*/ 76 w 81"/>
              <a:gd name="T67" fmla="*/ 311 h 446"/>
              <a:gd name="T68" fmla="*/ 75 w 81"/>
              <a:gd name="T69" fmla="*/ 319 h 446"/>
              <a:gd name="T70" fmla="*/ 73 w 81"/>
              <a:gd name="T71" fmla="*/ 327 h 446"/>
              <a:gd name="T72" fmla="*/ 71 w 81"/>
              <a:gd name="T73" fmla="*/ 335 h 446"/>
              <a:gd name="T74" fmla="*/ 69 w 81"/>
              <a:gd name="T75" fmla="*/ 343 h 446"/>
              <a:gd name="T76" fmla="*/ 67 w 81"/>
              <a:gd name="T77" fmla="*/ 351 h 446"/>
              <a:gd name="T78" fmla="*/ 65 w 81"/>
              <a:gd name="T79" fmla="*/ 359 h 446"/>
              <a:gd name="T80" fmla="*/ 63 w 81"/>
              <a:gd name="T81" fmla="*/ 367 h 446"/>
              <a:gd name="T82" fmla="*/ 60 w 81"/>
              <a:gd name="T83" fmla="*/ 375 h 446"/>
              <a:gd name="T84" fmla="*/ 58 w 81"/>
              <a:gd name="T85" fmla="*/ 383 h 446"/>
              <a:gd name="T86" fmla="*/ 55 w 81"/>
              <a:gd name="T87" fmla="*/ 390 h 446"/>
              <a:gd name="T88" fmla="*/ 52 w 81"/>
              <a:gd name="T89" fmla="*/ 398 h 446"/>
              <a:gd name="T90" fmla="*/ 49 w 81"/>
              <a:gd name="T91" fmla="*/ 406 h 446"/>
              <a:gd name="T92" fmla="*/ 45 w 81"/>
              <a:gd name="T93" fmla="*/ 413 h 446"/>
              <a:gd name="T94" fmla="*/ 42 w 81"/>
              <a:gd name="T95" fmla="*/ 421 h 446"/>
              <a:gd name="T96" fmla="*/ 38 w 81"/>
              <a:gd name="T97" fmla="*/ 428 h 446"/>
              <a:gd name="T98" fmla="*/ 35 w 81"/>
              <a:gd name="T99" fmla="*/ 435 h 446"/>
              <a:gd name="T100" fmla="*/ 31 w 81"/>
              <a:gd name="T101" fmla="*/ 442 h 446"/>
              <a:gd name="T102" fmla="*/ 29 w 81"/>
              <a:gd name="T103"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446">
                <a:moveTo>
                  <a:pt x="0" y="0"/>
                </a:moveTo>
                <a:lnTo>
                  <a:pt x="33" y="52"/>
                </a:lnTo>
                <a:lnTo>
                  <a:pt x="33" y="52"/>
                </a:lnTo>
                <a:lnTo>
                  <a:pt x="35" y="56"/>
                </a:lnTo>
                <a:lnTo>
                  <a:pt x="37" y="59"/>
                </a:lnTo>
                <a:lnTo>
                  <a:pt x="39" y="63"/>
                </a:lnTo>
                <a:lnTo>
                  <a:pt x="40" y="67"/>
                </a:lnTo>
                <a:lnTo>
                  <a:pt x="42" y="71"/>
                </a:lnTo>
                <a:lnTo>
                  <a:pt x="44" y="74"/>
                </a:lnTo>
                <a:lnTo>
                  <a:pt x="46" y="78"/>
                </a:lnTo>
                <a:lnTo>
                  <a:pt x="47" y="82"/>
                </a:lnTo>
                <a:lnTo>
                  <a:pt x="49" y="86"/>
                </a:lnTo>
                <a:lnTo>
                  <a:pt x="50" y="89"/>
                </a:lnTo>
                <a:lnTo>
                  <a:pt x="52" y="93"/>
                </a:lnTo>
                <a:lnTo>
                  <a:pt x="53" y="97"/>
                </a:lnTo>
                <a:lnTo>
                  <a:pt x="55" y="101"/>
                </a:lnTo>
                <a:lnTo>
                  <a:pt x="56" y="105"/>
                </a:lnTo>
                <a:lnTo>
                  <a:pt x="58" y="108"/>
                </a:lnTo>
                <a:lnTo>
                  <a:pt x="59" y="112"/>
                </a:lnTo>
                <a:lnTo>
                  <a:pt x="60" y="116"/>
                </a:lnTo>
                <a:lnTo>
                  <a:pt x="62" y="120"/>
                </a:lnTo>
                <a:lnTo>
                  <a:pt x="63" y="124"/>
                </a:lnTo>
                <a:lnTo>
                  <a:pt x="64" y="128"/>
                </a:lnTo>
                <a:lnTo>
                  <a:pt x="65" y="132"/>
                </a:lnTo>
                <a:lnTo>
                  <a:pt x="66" y="136"/>
                </a:lnTo>
                <a:lnTo>
                  <a:pt x="67" y="140"/>
                </a:lnTo>
                <a:lnTo>
                  <a:pt x="68" y="144"/>
                </a:lnTo>
                <a:lnTo>
                  <a:pt x="69" y="148"/>
                </a:lnTo>
                <a:lnTo>
                  <a:pt x="70" y="152"/>
                </a:lnTo>
                <a:lnTo>
                  <a:pt x="71" y="156"/>
                </a:lnTo>
                <a:lnTo>
                  <a:pt x="72" y="160"/>
                </a:lnTo>
                <a:lnTo>
                  <a:pt x="73" y="164"/>
                </a:lnTo>
                <a:lnTo>
                  <a:pt x="74" y="168"/>
                </a:lnTo>
                <a:lnTo>
                  <a:pt x="75" y="172"/>
                </a:lnTo>
                <a:lnTo>
                  <a:pt x="75" y="176"/>
                </a:lnTo>
                <a:lnTo>
                  <a:pt x="76" y="180"/>
                </a:lnTo>
                <a:lnTo>
                  <a:pt x="77" y="184"/>
                </a:lnTo>
                <a:lnTo>
                  <a:pt x="77" y="188"/>
                </a:lnTo>
                <a:lnTo>
                  <a:pt x="78" y="192"/>
                </a:lnTo>
                <a:lnTo>
                  <a:pt x="78" y="196"/>
                </a:lnTo>
                <a:lnTo>
                  <a:pt x="79" y="200"/>
                </a:lnTo>
                <a:lnTo>
                  <a:pt x="79" y="205"/>
                </a:lnTo>
                <a:lnTo>
                  <a:pt x="80" y="209"/>
                </a:lnTo>
                <a:lnTo>
                  <a:pt x="80" y="213"/>
                </a:lnTo>
                <a:lnTo>
                  <a:pt x="80" y="217"/>
                </a:lnTo>
                <a:lnTo>
                  <a:pt x="80" y="221"/>
                </a:lnTo>
                <a:lnTo>
                  <a:pt x="81" y="225"/>
                </a:lnTo>
                <a:lnTo>
                  <a:pt x="81" y="229"/>
                </a:lnTo>
                <a:lnTo>
                  <a:pt x="81" y="233"/>
                </a:lnTo>
                <a:lnTo>
                  <a:pt x="81" y="237"/>
                </a:lnTo>
                <a:lnTo>
                  <a:pt x="81" y="241"/>
                </a:lnTo>
                <a:lnTo>
                  <a:pt x="81" y="246"/>
                </a:lnTo>
                <a:lnTo>
                  <a:pt x="81" y="250"/>
                </a:lnTo>
                <a:lnTo>
                  <a:pt x="81" y="254"/>
                </a:lnTo>
                <a:lnTo>
                  <a:pt x="81" y="258"/>
                </a:lnTo>
                <a:lnTo>
                  <a:pt x="81" y="262"/>
                </a:lnTo>
                <a:lnTo>
                  <a:pt x="81" y="266"/>
                </a:lnTo>
                <a:lnTo>
                  <a:pt x="80" y="270"/>
                </a:lnTo>
                <a:lnTo>
                  <a:pt x="80" y="274"/>
                </a:lnTo>
                <a:lnTo>
                  <a:pt x="80" y="278"/>
                </a:lnTo>
                <a:lnTo>
                  <a:pt x="79" y="282"/>
                </a:lnTo>
                <a:lnTo>
                  <a:pt x="79" y="287"/>
                </a:lnTo>
                <a:lnTo>
                  <a:pt x="79" y="291"/>
                </a:lnTo>
                <a:lnTo>
                  <a:pt x="78" y="295"/>
                </a:lnTo>
                <a:lnTo>
                  <a:pt x="78" y="299"/>
                </a:lnTo>
                <a:lnTo>
                  <a:pt x="77" y="303"/>
                </a:lnTo>
                <a:lnTo>
                  <a:pt x="77" y="307"/>
                </a:lnTo>
                <a:lnTo>
                  <a:pt x="76" y="311"/>
                </a:lnTo>
                <a:lnTo>
                  <a:pt x="75" y="315"/>
                </a:lnTo>
                <a:lnTo>
                  <a:pt x="75" y="319"/>
                </a:lnTo>
                <a:lnTo>
                  <a:pt x="74" y="323"/>
                </a:lnTo>
                <a:lnTo>
                  <a:pt x="73" y="327"/>
                </a:lnTo>
                <a:lnTo>
                  <a:pt x="72" y="331"/>
                </a:lnTo>
                <a:lnTo>
                  <a:pt x="71" y="335"/>
                </a:lnTo>
                <a:lnTo>
                  <a:pt x="70" y="339"/>
                </a:lnTo>
                <a:lnTo>
                  <a:pt x="69" y="343"/>
                </a:lnTo>
                <a:lnTo>
                  <a:pt x="68" y="347"/>
                </a:lnTo>
                <a:lnTo>
                  <a:pt x="67" y="351"/>
                </a:lnTo>
                <a:lnTo>
                  <a:pt x="66" y="355"/>
                </a:lnTo>
                <a:lnTo>
                  <a:pt x="65" y="359"/>
                </a:lnTo>
                <a:lnTo>
                  <a:pt x="64" y="363"/>
                </a:lnTo>
                <a:lnTo>
                  <a:pt x="63" y="367"/>
                </a:lnTo>
                <a:lnTo>
                  <a:pt x="62" y="371"/>
                </a:lnTo>
                <a:lnTo>
                  <a:pt x="60" y="375"/>
                </a:lnTo>
                <a:lnTo>
                  <a:pt x="59" y="379"/>
                </a:lnTo>
                <a:lnTo>
                  <a:pt x="58" y="383"/>
                </a:lnTo>
                <a:lnTo>
                  <a:pt x="56" y="386"/>
                </a:lnTo>
                <a:lnTo>
                  <a:pt x="55" y="390"/>
                </a:lnTo>
                <a:lnTo>
                  <a:pt x="53" y="394"/>
                </a:lnTo>
                <a:lnTo>
                  <a:pt x="52" y="398"/>
                </a:lnTo>
                <a:lnTo>
                  <a:pt x="50" y="402"/>
                </a:lnTo>
                <a:lnTo>
                  <a:pt x="49" y="406"/>
                </a:lnTo>
                <a:lnTo>
                  <a:pt x="47" y="409"/>
                </a:lnTo>
                <a:lnTo>
                  <a:pt x="45" y="413"/>
                </a:lnTo>
                <a:lnTo>
                  <a:pt x="44" y="417"/>
                </a:lnTo>
                <a:lnTo>
                  <a:pt x="42" y="421"/>
                </a:lnTo>
                <a:lnTo>
                  <a:pt x="40" y="424"/>
                </a:lnTo>
                <a:lnTo>
                  <a:pt x="38" y="428"/>
                </a:lnTo>
                <a:lnTo>
                  <a:pt x="37" y="432"/>
                </a:lnTo>
                <a:lnTo>
                  <a:pt x="35" y="435"/>
                </a:lnTo>
                <a:lnTo>
                  <a:pt x="33" y="439"/>
                </a:lnTo>
                <a:lnTo>
                  <a:pt x="31" y="442"/>
                </a:lnTo>
                <a:lnTo>
                  <a:pt x="29" y="446"/>
                </a:lnTo>
                <a:lnTo>
                  <a:pt x="29" y="446"/>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CDFFFF">
                    <a:alpha val="99998"/>
                  </a:srgbClr>
                </a:solidFill>
              </a14:hiddenFill>
            </a:ext>
          </a:extLst>
        </p:spPr>
        <p:txBody>
          <a:bodyPr lIns="82067" tIns="41034" rIns="82067" bIns="41034"/>
          <a:lstStyle/>
          <a:p>
            <a:endParaRPr lang="en-US"/>
          </a:p>
        </p:txBody>
      </p:sp>
      <p:sp>
        <p:nvSpPr>
          <p:cNvPr id="261" name="Freeform 2"/>
          <p:cNvSpPr>
            <a:spLocks noChangeArrowheads="1"/>
          </p:cNvSpPr>
          <p:nvPr/>
        </p:nvSpPr>
        <p:spPr bwMode="auto">
          <a:xfrm>
            <a:off x="408615" y="3916266"/>
            <a:ext cx="446398" cy="397803"/>
          </a:xfrm>
          <a:custGeom>
            <a:avLst/>
            <a:gdLst>
              <a:gd name="T0" fmla="*/ 0 w 323"/>
              <a:gd name="T1" fmla="*/ 40 h 323"/>
              <a:gd name="T2" fmla="*/ 0 w 323"/>
              <a:gd name="T3" fmla="*/ 283 h 323"/>
              <a:gd name="T4" fmla="*/ 12 w 323"/>
              <a:gd name="T5" fmla="*/ 299 h 323"/>
              <a:gd name="T6" fmla="*/ 47 w 323"/>
              <a:gd name="T7" fmla="*/ 312 h 323"/>
              <a:gd name="T8" fmla="*/ 99 w 323"/>
              <a:gd name="T9" fmla="*/ 320 h 323"/>
              <a:gd name="T10" fmla="*/ 161 w 323"/>
              <a:gd name="T11" fmla="*/ 323 h 323"/>
              <a:gd name="T12" fmla="*/ 223 w 323"/>
              <a:gd name="T13" fmla="*/ 320 h 323"/>
              <a:gd name="T14" fmla="*/ 276 w 323"/>
              <a:gd name="T15" fmla="*/ 312 h 323"/>
              <a:gd name="T16" fmla="*/ 311 w 323"/>
              <a:gd name="T17" fmla="*/ 299 h 323"/>
              <a:gd name="T18" fmla="*/ 323 w 323"/>
              <a:gd name="T19" fmla="*/ 283 h 323"/>
              <a:gd name="T20" fmla="*/ 323 w 323"/>
              <a:gd name="T21" fmla="*/ 40 h 323"/>
              <a:gd name="T22" fmla="*/ 311 w 323"/>
              <a:gd name="T23" fmla="*/ 55 h 323"/>
              <a:gd name="T24" fmla="*/ 276 w 323"/>
              <a:gd name="T25" fmla="*/ 68 h 323"/>
              <a:gd name="T26" fmla="*/ 223 w 323"/>
              <a:gd name="T27" fmla="*/ 77 h 323"/>
              <a:gd name="T28" fmla="*/ 161 w 323"/>
              <a:gd name="T29" fmla="*/ 80 h 323"/>
              <a:gd name="T30" fmla="*/ 99 w 323"/>
              <a:gd name="T31" fmla="*/ 77 h 323"/>
              <a:gd name="T32" fmla="*/ 47 w 323"/>
              <a:gd name="T33" fmla="*/ 68 h 323"/>
              <a:gd name="T34" fmla="*/ 12 w 323"/>
              <a:gd name="T35" fmla="*/ 55 h 323"/>
              <a:gd name="T36" fmla="*/ 0 w 323"/>
              <a:gd name="T37" fmla="*/ 40 h 323"/>
              <a:gd name="T38" fmla="*/ 0 w 323"/>
              <a:gd name="T39" fmla="*/ 40 h 323"/>
              <a:gd name="T40" fmla="*/ 12 w 323"/>
              <a:gd name="T41" fmla="*/ 24 h 323"/>
              <a:gd name="T42" fmla="*/ 47 w 323"/>
              <a:gd name="T43" fmla="*/ 11 h 323"/>
              <a:gd name="T44" fmla="*/ 99 w 323"/>
              <a:gd name="T45" fmla="*/ 3 h 323"/>
              <a:gd name="T46" fmla="*/ 161 w 323"/>
              <a:gd name="T47" fmla="*/ 0 h 323"/>
              <a:gd name="T48" fmla="*/ 223 w 323"/>
              <a:gd name="T49" fmla="*/ 3 h 323"/>
              <a:gd name="T50" fmla="*/ 276 w 323"/>
              <a:gd name="T51" fmla="*/ 11 h 323"/>
              <a:gd name="T52" fmla="*/ 311 w 323"/>
              <a:gd name="T53" fmla="*/ 24 h 323"/>
              <a:gd name="T54" fmla="*/ 323 w 323"/>
              <a:gd name="T55" fmla="*/ 40 h 323"/>
              <a:gd name="T56" fmla="*/ 311 w 323"/>
              <a:gd name="T57" fmla="*/ 55 h 323"/>
              <a:gd name="T58" fmla="*/ 276 w 323"/>
              <a:gd name="T59" fmla="*/ 68 h 323"/>
              <a:gd name="T60" fmla="*/ 223 w 323"/>
              <a:gd name="T61" fmla="*/ 77 h 323"/>
              <a:gd name="T62" fmla="*/ 161 w 323"/>
              <a:gd name="T63" fmla="*/ 80 h 323"/>
              <a:gd name="T64" fmla="*/ 99 w 323"/>
              <a:gd name="T65" fmla="*/ 77 h 323"/>
              <a:gd name="T66" fmla="*/ 47 w 323"/>
              <a:gd name="T67" fmla="*/ 68 h 323"/>
              <a:gd name="T68" fmla="*/ 12 w 323"/>
              <a:gd name="T69" fmla="*/ 55 h 323"/>
              <a:gd name="T70" fmla="*/ 0 w 323"/>
              <a:gd name="T71" fmla="*/ 4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323">
                <a:moveTo>
                  <a:pt x="0" y="40"/>
                </a:moveTo>
                <a:lnTo>
                  <a:pt x="0" y="283"/>
                </a:lnTo>
                <a:cubicBezTo>
                  <a:pt x="0" y="283"/>
                  <a:pt x="0" y="291"/>
                  <a:pt x="12" y="299"/>
                </a:cubicBezTo>
                <a:cubicBezTo>
                  <a:pt x="12" y="299"/>
                  <a:pt x="24" y="306"/>
                  <a:pt x="47" y="312"/>
                </a:cubicBezTo>
                <a:cubicBezTo>
                  <a:pt x="47" y="312"/>
                  <a:pt x="70" y="317"/>
                  <a:pt x="99" y="320"/>
                </a:cubicBezTo>
                <a:cubicBezTo>
                  <a:pt x="99" y="320"/>
                  <a:pt x="129" y="323"/>
                  <a:pt x="161" y="323"/>
                </a:cubicBezTo>
                <a:cubicBezTo>
                  <a:pt x="161" y="323"/>
                  <a:pt x="194" y="323"/>
                  <a:pt x="223" y="320"/>
                </a:cubicBezTo>
                <a:cubicBezTo>
                  <a:pt x="223" y="320"/>
                  <a:pt x="253" y="317"/>
                  <a:pt x="276" y="312"/>
                </a:cubicBezTo>
                <a:cubicBezTo>
                  <a:pt x="276" y="312"/>
                  <a:pt x="299" y="306"/>
                  <a:pt x="311" y="299"/>
                </a:cubicBezTo>
                <a:cubicBezTo>
                  <a:pt x="311" y="299"/>
                  <a:pt x="323" y="291"/>
                  <a:pt x="323" y="283"/>
                </a:cubicBezTo>
                <a:lnTo>
                  <a:pt x="323" y="40"/>
                </a:lnTo>
                <a:cubicBezTo>
                  <a:pt x="323" y="40"/>
                  <a:pt x="323" y="48"/>
                  <a:pt x="311" y="55"/>
                </a:cubicBezTo>
                <a:cubicBezTo>
                  <a:pt x="311" y="55"/>
                  <a:pt x="299" y="62"/>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2"/>
                  <a:pt x="12" y="55"/>
                </a:cubicBezTo>
                <a:cubicBezTo>
                  <a:pt x="12" y="55"/>
                  <a:pt x="0" y="48"/>
                  <a:pt x="0" y="40"/>
                </a:cubicBezTo>
                <a:moveTo>
                  <a:pt x="0" y="40"/>
                </a:moveTo>
                <a:cubicBezTo>
                  <a:pt x="0" y="40"/>
                  <a:pt x="0" y="32"/>
                  <a:pt x="12" y="24"/>
                </a:cubicBezTo>
                <a:cubicBezTo>
                  <a:pt x="12" y="24"/>
                  <a:pt x="24" y="17"/>
                  <a:pt x="47" y="11"/>
                </a:cubicBezTo>
                <a:cubicBezTo>
                  <a:pt x="47" y="11"/>
                  <a:pt x="70" y="6"/>
                  <a:pt x="99" y="3"/>
                </a:cubicBezTo>
                <a:cubicBezTo>
                  <a:pt x="99" y="3"/>
                  <a:pt x="129" y="0"/>
                  <a:pt x="161" y="0"/>
                </a:cubicBezTo>
                <a:cubicBezTo>
                  <a:pt x="161" y="0"/>
                  <a:pt x="194" y="0"/>
                  <a:pt x="223" y="3"/>
                </a:cubicBezTo>
                <a:cubicBezTo>
                  <a:pt x="223" y="3"/>
                  <a:pt x="253" y="6"/>
                  <a:pt x="276" y="11"/>
                </a:cubicBezTo>
                <a:cubicBezTo>
                  <a:pt x="276" y="11"/>
                  <a:pt x="299" y="17"/>
                  <a:pt x="311" y="24"/>
                </a:cubicBezTo>
                <a:cubicBezTo>
                  <a:pt x="311" y="24"/>
                  <a:pt x="323" y="32"/>
                  <a:pt x="323" y="40"/>
                </a:cubicBezTo>
                <a:cubicBezTo>
                  <a:pt x="323" y="40"/>
                  <a:pt x="323" y="48"/>
                  <a:pt x="311" y="55"/>
                </a:cubicBezTo>
                <a:cubicBezTo>
                  <a:pt x="311" y="55"/>
                  <a:pt x="299" y="63"/>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3"/>
                  <a:pt x="12" y="55"/>
                </a:cubicBezTo>
                <a:cubicBezTo>
                  <a:pt x="12" y="55"/>
                  <a:pt x="0" y="48"/>
                  <a:pt x="0" y="40"/>
                </a:cubicBezTo>
              </a:path>
            </a:pathLst>
          </a:custGeom>
          <a:gradFill rotWithShape="1">
            <a:gsLst>
              <a:gs pos="0">
                <a:srgbClr val="FF7300">
                  <a:alpha val="99998"/>
                </a:srgbClr>
              </a:gs>
              <a:gs pos="50000">
                <a:srgbClr val="FFFFFF">
                  <a:alpha val="99998"/>
                </a:srgbClr>
              </a:gs>
              <a:gs pos="100000">
                <a:srgbClr val="FF7300">
                  <a:alpha val="99998"/>
                </a:srgbClr>
              </a:gs>
            </a:gsLst>
            <a:lin ang="0" scaled="1"/>
          </a:gradFill>
          <a:ln w="9525">
            <a:solidFill>
              <a:srgbClr val="A6A6A6"/>
            </a:solidFill>
            <a:round/>
            <a:headEnd/>
            <a:tailEnd/>
          </a:ln>
        </p:spPr>
        <p:txBody>
          <a:bodyPr lIns="82067" tIns="41034" rIns="82067" bIns="41034"/>
          <a:lstStyle/>
          <a:p>
            <a:endParaRPr lang="en-US"/>
          </a:p>
        </p:txBody>
      </p:sp>
      <p:grpSp>
        <p:nvGrpSpPr>
          <p:cNvPr id="262" name="Group 3"/>
          <p:cNvGrpSpPr>
            <a:grpSpLocks/>
          </p:cNvGrpSpPr>
          <p:nvPr/>
        </p:nvGrpSpPr>
        <p:grpSpPr bwMode="auto">
          <a:xfrm>
            <a:off x="6130502" y="4700822"/>
            <a:ext cx="2420744" cy="740355"/>
            <a:chOff x="0" y="0"/>
            <a:chExt cx="1758" cy="604"/>
          </a:xfrm>
        </p:grpSpPr>
        <p:grpSp>
          <p:nvGrpSpPr>
            <p:cNvPr id="263" name="Group 4"/>
            <p:cNvGrpSpPr>
              <a:grpSpLocks/>
            </p:cNvGrpSpPr>
            <p:nvPr/>
          </p:nvGrpSpPr>
          <p:grpSpPr bwMode="auto">
            <a:xfrm>
              <a:off x="0" y="0"/>
              <a:ext cx="856" cy="450"/>
              <a:chOff x="0" y="0"/>
              <a:chExt cx="857" cy="451"/>
            </a:xfrm>
          </p:grpSpPr>
          <p:sp>
            <p:nvSpPr>
              <p:cNvPr id="270" name="Freeform 5"/>
              <p:cNvSpPr>
                <a:spLocks noChangeArrowheads="1"/>
              </p:cNvSpPr>
              <p:nvPr/>
            </p:nvSpPr>
            <p:spPr bwMode="auto">
              <a:xfrm>
                <a:off x="0" y="0"/>
                <a:ext cx="752" cy="451"/>
              </a:xfrm>
              <a:custGeom>
                <a:avLst/>
                <a:gdLst>
                  <a:gd name="T0" fmla="*/ 65 w 750"/>
                  <a:gd name="T1" fmla="*/ 161 h 450"/>
                  <a:gd name="T2" fmla="*/ 89 w 750"/>
                  <a:gd name="T3" fmla="*/ 104 h 450"/>
                  <a:gd name="T4" fmla="*/ 136 w 750"/>
                  <a:gd name="T5" fmla="*/ 63 h 450"/>
                  <a:gd name="T6" fmla="*/ 197 w 750"/>
                  <a:gd name="T7" fmla="*/ 47 h 450"/>
                  <a:gd name="T8" fmla="*/ 259 w 750"/>
                  <a:gd name="T9" fmla="*/ 59 h 450"/>
                  <a:gd name="T10" fmla="*/ 327 w 750"/>
                  <a:gd name="T11" fmla="*/ 16 h 450"/>
                  <a:gd name="T12" fmla="*/ 407 w 750"/>
                  <a:gd name="T13" fmla="*/ 0 h 450"/>
                  <a:gd name="T14" fmla="*/ 487 w 750"/>
                  <a:gd name="T15" fmla="*/ 13 h 450"/>
                  <a:gd name="T16" fmla="*/ 557 w 750"/>
                  <a:gd name="T17" fmla="*/ 53 h 450"/>
                  <a:gd name="T18" fmla="*/ 593 w 750"/>
                  <a:gd name="T19" fmla="*/ 45 h 450"/>
                  <a:gd name="T20" fmla="*/ 628 w 750"/>
                  <a:gd name="T21" fmla="*/ 50 h 450"/>
                  <a:gd name="T22" fmla="*/ 660 w 750"/>
                  <a:gd name="T23" fmla="*/ 67 h 450"/>
                  <a:gd name="T24" fmla="*/ 684 w 750"/>
                  <a:gd name="T25" fmla="*/ 93 h 450"/>
                  <a:gd name="T26" fmla="*/ 697 w 750"/>
                  <a:gd name="T27" fmla="*/ 126 h 450"/>
                  <a:gd name="T28" fmla="*/ 697 w 750"/>
                  <a:gd name="T29" fmla="*/ 161 h 450"/>
                  <a:gd name="T30" fmla="*/ 723 w 750"/>
                  <a:gd name="T31" fmla="*/ 171 h 450"/>
                  <a:gd name="T32" fmla="*/ 742 w 750"/>
                  <a:gd name="T33" fmla="*/ 189 h 450"/>
                  <a:gd name="T34" fmla="*/ 751 w 750"/>
                  <a:gd name="T35" fmla="*/ 214 h 450"/>
                  <a:gd name="T36" fmla="*/ 749 w 750"/>
                  <a:gd name="T37" fmla="*/ 241 h 450"/>
                  <a:gd name="T38" fmla="*/ 735 w 750"/>
                  <a:gd name="T39" fmla="*/ 264 h 450"/>
                  <a:gd name="T40" fmla="*/ 713 w 750"/>
                  <a:gd name="T41" fmla="*/ 279 h 450"/>
                  <a:gd name="T42" fmla="*/ 713 w 750"/>
                  <a:gd name="T43" fmla="*/ 316 h 450"/>
                  <a:gd name="T44" fmla="*/ 700 w 750"/>
                  <a:gd name="T45" fmla="*/ 352 h 450"/>
                  <a:gd name="T46" fmla="*/ 676 w 750"/>
                  <a:gd name="T47" fmla="*/ 380 h 450"/>
                  <a:gd name="T48" fmla="*/ 643 w 750"/>
                  <a:gd name="T49" fmla="*/ 399 h 450"/>
                  <a:gd name="T50" fmla="*/ 605 w 750"/>
                  <a:gd name="T51" fmla="*/ 406 h 450"/>
                  <a:gd name="T52" fmla="*/ 567 w 750"/>
                  <a:gd name="T53" fmla="*/ 400 h 450"/>
                  <a:gd name="T54" fmla="*/ 485 w 750"/>
                  <a:gd name="T55" fmla="*/ 440 h 450"/>
                  <a:gd name="T56" fmla="*/ 395 w 750"/>
                  <a:gd name="T57" fmla="*/ 450 h 450"/>
                  <a:gd name="T58" fmla="*/ 306 w 750"/>
                  <a:gd name="T59" fmla="*/ 428 h 450"/>
                  <a:gd name="T60" fmla="*/ 230 w 750"/>
                  <a:gd name="T61" fmla="*/ 378 h 450"/>
                  <a:gd name="T62" fmla="*/ 193 w 750"/>
                  <a:gd name="T63" fmla="*/ 395 h 450"/>
                  <a:gd name="T64" fmla="*/ 152 w 750"/>
                  <a:gd name="T65" fmla="*/ 399 h 450"/>
                  <a:gd name="T66" fmla="*/ 112 w 750"/>
                  <a:gd name="T67" fmla="*/ 389 h 450"/>
                  <a:gd name="T68" fmla="*/ 78 w 750"/>
                  <a:gd name="T69" fmla="*/ 366 h 450"/>
                  <a:gd name="T70" fmla="*/ 54 w 750"/>
                  <a:gd name="T71" fmla="*/ 333 h 450"/>
                  <a:gd name="T72" fmla="*/ 43 w 750"/>
                  <a:gd name="T73" fmla="*/ 294 h 450"/>
                  <a:gd name="T74" fmla="*/ 18 w 750"/>
                  <a:gd name="T75" fmla="*/ 276 h 450"/>
                  <a:gd name="T76" fmla="*/ 4 w 750"/>
                  <a:gd name="T77" fmla="*/ 250 h 450"/>
                  <a:gd name="T78" fmla="*/ 2 w 750"/>
                  <a:gd name="T79" fmla="*/ 220 h 450"/>
                  <a:gd name="T80" fmla="*/ 13 w 750"/>
                  <a:gd name="T81" fmla="*/ 192 h 450"/>
                  <a:gd name="T82" fmla="*/ 36 w 750"/>
                  <a:gd name="T83" fmla="*/ 171 h 450"/>
                  <a:gd name="T84" fmla="*/ 65 w 750"/>
                  <a:gd name="T85" fmla="*/ 16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450">
                    <a:moveTo>
                      <a:pt x="65" y="161"/>
                    </a:moveTo>
                    <a:cubicBezTo>
                      <a:pt x="65" y="161"/>
                      <a:pt x="70" y="130"/>
                      <a:pt x="89" y="104"/>
                    </a:cubicBezTo>
                    <a:cubicBezTo>
                      <a:pt x="89" y="104"/>
                      <a:pt x="107" y="78"/>
                      <a:pt x="136" y="63"/>
                    </a:cubicBezTo>
                    <a:cubicBezTo>
                      <a:pt x="136" y="63"/>
                      <a:pt x="165" y="48"/>
                      <a:pt x="197" y="47"/>
                    </a:cubicBezTo>
                    <a:cubicBezTo>
                      <a:pt x="197" y="47"/>
                      <a:pt x="230" y="46"/>
                      <a:pt x="259" y="59"/>
                    </a:cubicBezTo>
                    <a:cubicBezTo>
                      <a:pt x="259" y="59"/>
                      <a:pt x="289" y="32"/>
                      <a:pt x="327" y="16"/>
                    </a:cubicBezTo>
                    <a:cubicBezTo>
                      <a:pt x="327" y="16"/>
                      <a:pt x="366" y="1"/>
                      <a:pt x="407" y="0"/>
                    </a:cubicBezTo>
                    <a:cubicBezTo>
                      <a:pt x="407" y="0"/>
                      <a:pt x="448" y="0"/>
                      <a:pt x="487" y="13"/>
                    </a:cubicBezTo>
                    <a:cubicBezTo>
                      <a:pt x="487" y="13"/>
                      <a:pt x="526" y="27"/>
                      <a:pt x="557" y="53"/>
                    </a:cubicBezTo>
                    <a:cubicBezTo>
                      <a:pt x="557" y="53"/>
                      <a:pt x="574" y="46"/>
                      <a:pt x="593" y="45"/>
                    </a:cubicBezTo>
                    <a:cubicBezTo>
                      <a:pt x="593" y="45"/>
                      <a:pt x="611" y="45"/>
                      <a:pt x="628" y="50"/>
                    </a:cubicBezTo>
                    <a:cubicBezTo>
                      <a:pt x="628" y="50"/>
                      <a:pt x="646" y="56"/>
                      <a:pt x="660" y="67"/>
                    </a:cubicBezTo>
                    <a:cubicBezTo>
                      <a:pt x="660" y="67"/>
                      <a:pt x="675" y="78"/>
                      <a:pt x="684" y="93"/>
                    </a:cubicBezTo>
                    <a:cubicBezTo>
                      <a:pt x="684" y="93"/>
                      <a:pt x="693" y="109"/>
                      <a:pt x="697" y="126"/>
                    </a:cubicBezTo>
                    <a:cubicBezTo>
                      <a:pt x="697" y="126"/>
                      <a:pt x="700" y="144"/>
                      <a:pt x="697" y="161"/>
                    </a:cubicBezTo>
                    <a:cubicBezTo>
                      <a:pt x="697" y="161"/>
                      <a:pt x="711" y="163"/>
                      <a:pt x="723" y="171"/>
                    </a:cubicBezTo>
                    <a:cubicBezTo>
                      <a:pt x="723" y="171"/>
                      <a:pt x="734" y="178"/>
                      <a:pt x="742" y="189"/>
                    </a:cubicBezTo>
                    <a:cubicBezTo>
                      <a:pt x="742" y="189"/>
                      <a:pt x="749" y="201"/>
                      <a:pt x="751" y="214"/>
                    </a:cubicBezTo>
                    <a:cubicBezTo>
                      <a:pt x="751" y="214"/>
                      <a:pt x="753" y="228"/>
                      <a:pt x="749" y="241"/>
                    </a:cubicBezTo>
                    <a:cubicBezTo>
                      <a:pt x="749" y="241"/>
                      <a:pt x="744" y="254"/>
                      <a:pt x="735" y="264"/>
                    </a:cubicBezTo>
                    <a:cubicBezTo>
                      <a:pt x="735" y="264"/>
                      <a:pt x="726" y="274"/>
                      <a:pt x="713" y="279"/>
                    </a:cubicBezTo>
                    <a:cubicBezTo>
                      <a:pt x="713" y="279"/>
                      <a:pt x="717" y="298"/>
                      <a:pt x="713" y="316"/>
                    </a:cubicBezTo>
                    <a:cubicBezTo>
                      <a:pt x="713" y="316"/>
                      <a:pt x="710" y="335"/>
                      <a:pt x="700" y="352"/>
                    </a:cubicBezTo>
                    <a:cubicBezTo>
                      <a:pt x="700" y="352"/>
                      <a:pt x="691" y="368"/>
                      <a:pt x="676" y="380"/>
                    </a:cubicBezTo>
                    <a:cubicBezTo>
                      <a:pt x="676" y="380"/>
                      <a:pt x="661" y="393"/>
                      <a:pt x="643" y="399"/>
                    </a:cubicBezTo>
                    <a:cubicBezTo>
                      <a:pt x="643" y="399"/>
                      <a:pt x="624" y="406"/>
                      <a:pt x="605" y="406"/>
                    </a:cubicBezTo>
                    <a:cubicBezTo>
                      <a:pt x="605" y="406"/>
                      <a:pt x="585" y="406"/>
                      <a:pt x="567" y="400"/>
                    </a:cubicBezTo>
                    <a:cubicBezTo>
                      <a:pt x="567" y="400"/>
                      <a:pt x="530" y="427"/>
                      <a:pt x="485" y="440"/>
                    </a:cubicBezTo>
                    <a:cubicBezTo>
                      <a:pt x="485" y="440"/>
                      <a:pt x="441" y="453"/>
                      <a:pt x="395" y="450"/>
                    </a:cubicBezTo>
                    <a:cubicBezTo>
                      <a:pt x="395" y="450"/>
                      <a:pt x="348" y="447"/>
                      <a:pt x="306" y="428"/>
                    </a:cubicBezTo>
                    <a:cubicBezTo>
                      <a:pt x="306" y="428"/>
                      <a:pt x="264" y="410"/>
                      <a:pt x="230" y="378"/>
                    </a:cubicBezTo>
                    <a:cubicBezTo>
                      <a:pt x="230" y="378"/>
                      <a:pt x="213" y="390"/>
                      <a:pt x="193" y="395"/>
                    </a:cubicBezTo>
                    <a:cubicBezTo>
                      <a:pt x="193" y="395"/>
                      <a:pt x="173" y="401"/>
                      <a:pt x="152" y="399"/>
                    </a:cubicBezTo>
                    <a:cubicBezTo>
                      <a:pt x="152" y="399"/>
                      <a:pt x="131" y="397"/>
                      <a:pt x="112" y="389"/>
                    </a:cubicBezTo>
                    <a:cubicBezTo>
                      <a:pt x="112" y="389"/>
                      <a:pt x="93" y="380"/>
                      <a:pt x="78" y="366"/>
                    </a:cubicBezTo>
                    <a:cubicBezTo>
                      <a:pt x="78" y="366"/>
                      <a:pt x="63" y="352"/>
                      <a:pt x="54" y="333"/>
                    </a:cubicBezTo>
                    <a:cubicBezTo>
                      <a:pt x="54" y="333"/>
                      <a:pt x="45" y="315"/>
                      <a:pt x="43" y="294"/>
                    </a:cubicBezTo>
                    <a:cubicBezTo>
                      <a:pt x="43" y="294"/>
                      <a:pt x="29" y="288"/>
                      <a:pt x="18" y="276"/>
                    </a:cubicBezTo>
                    <a:cubicBezTo>
                      <a:pt x="18" y="276"/>
                      <a:pt x="8" y="265"/>
                      <a:pt x="4" y="250"/>
                    </a:cubicBezTo>
                    <a:cubicBezTo>
                      <a:pt x="4" y="250"/>
                      <a:pt x="0" y="235"/>
                      <a:pt x="2" y="220"/>
                    </a:cubicBezTo>
                    <a:cubicBezTo>
                      <a:pt x="2" y="220"/>
                      <a:pt x="5" y="204"/>
                      <a:pt x="13" y="192"/>
                    </a:cubicBezTo>
                    <a:cubicBezTo>
                      <a:pt x="13" y="192"/>
                      <a:pt x="22" y="179"/>
                      <a:pt x="36" y="171"/>
                    </a:cubicBezTo>
                    <a:cubicBezTo>
                      <a:pt x="36" y="171"/>
                      <a:pt x="50" y="163"/>
                      <a:pt x="65" y="161"/>
                    </a:cubicBezTo>
                  </a:path>
                </a:pathLst>
              </a:custGeom>
              <a:solidFill>
                <a:srgbClr val="CFCFCF">
                  <a:alpha val="99998"/>
                </a:srgbClr>
              </a:solidFill>
              <a:ln w="9525">
                <a:solidFill>
                  <a:srgbClr val="A0A0A4"/>
                </a:solidFill>
                <a:round/>
                <a:headEnd/>
                <a:tailEnd/>
              </a:ln>
            </p:spPr>
            <p:txBody>
              <a:bodyPr/>
              <a:lstStyle/>
              <a:p>
                <a:endParaRPr lang="en-US"/>
              </a:p>
            </p:txBody>
          </p:sp>
          <p:sp>
            <p:nvSpPr>
              <p:cNvPr id="271" name="Text Box 6"/>
              <p:cNvSpPr txBox="1">
                <a:spLocks noChangeArrowheads="1"/>
              </p:cNvSpPr>
              <p:nvPr/>
            </p:nvSpPr>
            <p:spPr bwMode="auto">
              <a:xfrm>
                <a:off x="-48" y="427"/>
                <a:ext cx="855" cy="384"/>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b="1" dirty="0" smtClean="0">
                    <a:solidFill>
                      <a:srgbClr val="555555"/>
                    </a:solidFill>
                  </a:rPr>
                  <a:t>OBIB</a:t>
                </a:r>
                <a:endParaRPr lang="en-GB" sz="1200" dirty="0">
                  <a:solidFill>
                    <a:srgbClr val="555555"/>
                  </a:solidFill>
                </a:endParaRPr>
              </a:p>
              <a:p>
                <a:pPr algn="ctr">
                  <a:lnSpc>
                    <a:spcPts val="1122"/>
                  </a:lnSpc>
                </a:pPr>
                <a:r>
                  <a:rPr lang="en-GB" sz="1200" dirty="0">
                    <a:solidFill>
                      <a:srgbClr val="555555"/>
                    </a:solidFill>
                  </a:rPr>
                  <a:t>Ontology for </a:t>
                </a:r>
                <a:r>
                  <a:rPr lang="en-GB" sz="1200" dirty="0" err="1" smtClean="0">
                    <a:solidFill>
                      <a:srgbClr val="555555"/>
                    </a:solidFill>
                  </a:rPr>
                  <a:t>Biobanking</a:t>
                </a:r>
                <a:endParaRPr lang="en-GB" sz="1200" dirty="0">
                  <a:solidFill>
                    <a:srgbClr val="555555"/>
                  </a:solidFill>
                </a:endParaRPr>
              </a:p>
            </p:txBody>
          </p:sp>
        </p:grpSp>
        <p:grpSp>
          <p:nvGrpSpPr>
            <p:cNvPr id="264" name="Group 7"/>
            <p:cNvGrpSpPr>
              <a:grpSpLocks/>
            </p:cNvGrpSpPr>
            <p:nvPr/>
          </p:nvGrpSpPr>
          <p:grpSpPr bwMode="auto">
            <a:xfrm>
              <a:off x="516" y="128"/>
              <a:ext cx="790" cy="474"/>
              <a:chOff x="0" y="0"/>
              <a:chExt cx="791" cy="475"/>
            </a:xfrm>
          </p:grpSpPr>
          <p:sp>
            <p:nvSpPr>
              <p:cNvPr id="268" name="Freeform 8"/>
              <p:cNvSpPr>
                <a:spLocks noChangeArrowheads="1"/>
              </p:cNvSpPr>
              <p:nvPr/>
            </p:nvSpPr>
            <p:spPr bwMode="auto">
              <a:xfrm>
                <a:off x="0" y="0"/>
                <a:ext cx="791" cy="475"/>
              </a:xfrm>
              <a:custGeom>
                <a:avLst/>
                <a:gdLst>
                  <a:gd name="T0" fmla="*/ 69 w 790"/>
                  <a:gd name="T1" fmla="*/ 170 h 474"/>
                  <a:gd name="T2" fmla="*/ 94 w 790"/>
                  <a:gd name="T3" fmla="*/ 110 h 474"/>
                  <a:gd name="T4" fmla="*/ 143 w 790"/>
                  <a:gd name="T5" fmla="*/ 66 h 474"/>
                  <a:gd name="T6" fmla="*/ 208 w 790"/>
                  <a:gd name="T7" fmla="*/ 49 h 474"/>
                  <a:gd name="T8" fmla="*/ 273 w 790"/>
                  <a:gd name="T9" fmla="*/ 62 h 474"/>
                  <a:gd name="T10" fmla="*/ 345 w 790"/>
                  <a:gd name="T11" fmla="*/ 17 h 474"/>
                  <a:gd name="T12" fmla="*/ 429 w 790"/>
                  <a:gd name="T13" fmla="*/ 0 h 474"/>
                  <a:gd name="T14" fmla="*/ 513 w 790"/>
                  <a:gd name="T15" fmla="*/ 14 h 474"/>
                  <a:gd name="T16" fmla="*/ 587 w 790"/>
                  <a:gd name="T17" fmla="*/ 56 h 474"/>
                  <a:gd name="T18" fmla="*/ 624 w 790"/>
                  <a:gd name="T19" fmla="*/ 48 h 474"/>
                  <a:gd name="T20" fmla="*/ 662 w 790"/>
                  <a:gd name="T21" fmla="*/ 53 h 474"/>
                  <a:gd name="T22" fmla="*/ 695 w 790"/>
                  <a:gd name="T23" fmla="*/ 70 h 474"/>
                  <a:gd name="T24" fmla="*/ 721 w 790"/>
                  <a:gd name="T25" fmla="*/ 98 h 474"/>
                  <a:gd name="T26" fmla="*/ 734 w 790"/>
                  <a:gd name="T27" fmla="*/ 133 h 474"/>
                  <a:gd name="T28" fmla="*/ 734 w 790"/>
                  <a:gd name="T29" fmla="*/ 170 h 474"/>
                  <a:gd name="T30" fmla="*/ 761 w 790"/>
                  <a:gd name="T31" fmla="*/ 180 h 474"/>
                  <a:gd name="T32" fmla="*/ 781 w 790"/>
                  <a:gd name="T33" fmla="*/ 200 h 474"/>
                  <a:gd name="T34" fmla="*/ 791 w 790"/>
                  <a:gd name="T35" fmla="*/ 226 h 474"/>
                  <a:gd name="T36" fmla="*/ 788 w 790"/>
                  <a:gd name="T37" fmla="*/ 253 h 474"/>
                  <a:gd name="T38" fmla="*/ 774 w 790"/>
                  <a:gd name="T39" fmla="*/ 278 h 474"/>
                  <a:gd name="T40" fmla="*/ 751 w 790"/>
                  <a:gd name="T41" fmla="*/ 294 h 474"/>
                  <a:gd name="T42" fmla="*/ 751 w 790"/>
                  <a:gd name="T43" fmla="*/ 333 h 474"/>
                  <a:gd name="T44" fmla="*/ 738 w 790"/>
                  <a:gd name="T45" fmla="*/ 370 h 474"/>
                  <a:gd name="T46" fmla="*/ 712 w 790"/>
                  <a:gd name="T47" fmla="*/ 401 h 474"/>
                  <a:gd name="T48" fmla="*/ 677 w 790"/>
                  <a:gd name="T49" fmla="*/ 421 h 474"/>
                  <a:gd name="T50" fmla="*/ 637 w 790"/>
                  <a:gd name="T51" fmla="*/ 428 h 474"/>
                  <a:gd name="T52" fmla="*/ 597 w 790"/>
                  <a:gd name="T53" fmla="*/ 421 h 474"/>
                  <a:gd name="T54" fmla="*/ 511 w 790"/>
                  <a:gd name="T55" fmla="*/ 463 h 474"/>
                  <a:gd name="T56" fmla="*/ 416 w 790"/>
                  <a:gd name="T57" fmla="*/ 474 h 474"/>
                  <a:gd name="T58" fmla="*/ 322 w 790"/>
                  <a:gd name="T59" fmla="*/ 451 h 474"/>
                  <a:gd name="T60" fmla="*/ 243 w 790"/>
                  <a:gd name="T61" fmla="*/ 398 h 474"/>
                  <a:gd name="T62" fmla="*/ 204 w 790"/>
                  <a:gd name="T63" fmla="*/ 416 h 474"/>
                  <a:gd name="T64" fmla="*/ 160 w 790"/>
                  <a:gd name="T65" fmla="*/ 420 h 474"/>
                  <a:gd name="T66" fmla="*/ 118 w 790"/>
                  <a:gd name="T67" fmla="*/ 410 h 474"/>
                  <a:gd name="T68" fmla="*/ 82 w 790"/>
                  <a:gd name="T69" fmla="*/ 386 h 474"/>
                  <a:gd name="T70" fmla="*/ 57 w 790"/>
                  <a:gd name="T71" fmla="*/ 351 h 474"/>
                  <a:gd name="T72" fmla="*/ 46 w 790"/>
                  <a:gd name="T73" fmla="*/ 310 h 474"/>
                  <a:gd name="T74" fmla="*/ 19 w 790"/>
                  <a:gd name="T75" fmla="*/ 291 h 474"/>
                  <a:gd name="T76" fmla="*/ 4 w 790"/>
                  <a:gd name="T77" fmla="*/ 263 h 474"/>
                  <a:gd name="T78" fmla="*/ 2 w 790"/>
                  <a:gd name="T79" fmla="*/ 231 h 474"/>
                  <a:gd name="T80" fmla="*/ 14 w 790"/>
                  <a:gd name="T81" fmla="*/ 202 h 474"/>
                  <a:gd name="T82" fmla="*/ 38 w 790"/>
                  <a:gd name="T83" fmla="*/ 180 h 474"/>
                  <a:gd name="T84" fmla="*/ 69 w 790"/>
                  <a:gd name="T85" fmla="*/ 17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0" h="474">
                    <a:moveTo>
                      <a:pt x="69" y="170"/>
                    </a:moveTo>
                    <a:cubicBezTo>
                      <a:pt x="69" y="170"/>
                      <a:pt x="74" y="137"/>
                      <a:pt x="94" y="110"/>
                    </a:cubicBezTo>
                    <a:cubicBezTo>
                      <a:pt x="94" y="110"/>
                      <a:pt x="113" y="82"/>
                      <a:pt x="143" y="66"/>
                    </a:cubicBezTo>
                    <a:cubicBezTo>
                      <a:pt x="143" y="66"/>
                      <a:pt x="173" y="51"/>
                      <a:pt x="208" y="49"/>
                    </a:cubicBezTo>
                    <a:cubicBezTo>
                      <a:pt x="208" y="49"/>
                      <a:pt x="242" y="48"/>
                      <a:pt x="273" y="62"/>
                    </a:cubicBezTo>
                    <a:cubicBezTo>
                      <a:pt x="273" y="62"/>
                      <a:pt x="305" y="33"/>
                      <a:pt x="345" y="17"/>
                    </a:cubicBezTo>
                    <a:cubicBezTo>
                      <a:pt x="345" y="17"/>
                      <a:pt x="385" y="1"/>
                      <a:pt x="429" y="0"/>
                    </a:cubicBezTo>
                    <a:cubicBezTo>
                      <a:pt x="429" y="0"/>
                      <a:pt x="472" y="0"/>
                      <a:pt x="513" y="14"/>
                    </a:cubicBezTo>
                    <a:cubicBezTo>
                      <a:pt x="513" y="14"/>
                      <a:pt x="554" y="28"/>
                      <a:pt x="587" y="56"/>
                    </a:cubicBezTo>
                    <a:cubicBezTo>
                      <a:pt x="587" y="56"/>
                      <a:pt x="605" y="49"/>
                      <a:pt x="624" y="48"/>
                    </a:cubicBezTo>
                    <a:cubicBezTo>
                      <a:pt x="624" y="48"/>
                      <a:pt x="644" y="47"/>
                      <a:pt x="662" y="53"/>
                    </a:cubicBezTo>
                    <a:cubicBezTo>
                      <a:pt x="662" y="53"/>
                      <a:pt x="680" y="59"/>
                      <a:pt x="695" y="70"/>
                    </a:cubicBezTo>
                    <a:cubicBezTo>
                      <a:pt x="695" y="70"/>
                      <a:pt x="711" y="82"/>
                      <a:pt x="721" y="98"/>
                    </a:cubicBezTo>
                    <a:cubicBezTo>
                      <a:pt x="721" y="98"/>
                      <a:pt x="730" y="114"/>
                      <a:pt x="734" y="133"/>
                    </a:cubicBezTo>
                    <a:cubicBezTo>
                      <a:pt x="734" y="133"/>
                      <a:pt x="738" y="151"/>
                      <a:pt x="734" y="170"/>
                    </a:cubicBezTo>
                    <a:cubicBezTo>
                      <a:pt x="734" y="170"/>
                      <a:pt x="749" y="172"/>
                      <a:pt x="761" y="180"/>
                    </a:cubicBezTo>
                    <a:cubicBezTo>
                      <a:pt x="761" y="180"/>
                      <a:pt x="773" y="188"/>
                      <a:pt x="781" y="200"/>
                    </a:cubicBezTo>
                    <a:cubicBezTo>
                      <a:pt x="781" y="200"/>
                      <a:pt x="789" y="212"/>
                      <a:pt x="791" y="226"/>
                    </a:cubicBezTo>
                    <a:cubicBezTo>
                      <a:pt x="791" y="226"/>
                      <a:pt x="793" y="240"/>
                      <a:pt x="788" y="253"/>
                    </a:cubicBezTo>
                    <a:cubicBezTo>
                      <a:pt x="788" y="253"/>
                      <a:pt x="784" y="267"/>
                      <a:pt x="774" y="278"/>
                    </a:cubicBezTo>
                    <a:cubicBezTo>
                      <a:pt x="774" y="278"/>
                      <a:pt x="765" y="288"/>
                      <a:pt x="751" y="294"/>
                    </a:cubicBezTo>
                    <a:cubicBezTo>
                      <a:pt x="751" y="294"/>
                      <a:pt x="755" y="314"/>
                      <a:pt x="751" y="333"/>
                    </a:cubicBezTo>
                    <a:cubicBezTo>
                      <a:pt x="751" y="333"/>
                      <a:pt x="748" y="353"/>
                      <a:pt x="738" y="370"/>
                    </a:cubicBezTo>
                    <a:cubicBezTo>
                      <a:pt x="738" y="370"/>
                      <a:pt x="727" y="388"/>
                      <a:pt x="712" y="401"/>
                    </a:cubicBezTo>
                    <a:cubicBezTo>
                      <a:pt x="712" y="401"/>
                      <a:pt x="696" y="414"/>
                      <a:pt x="677" y="421"/>
                    </a:cubicBezTo>
                    <a:cubicBezTo>
                      <a:pt x="677" y="421"/>
                      <a:pt x="658" y="428"/>
                      <a:pt x="637" y="428"/>
                    </a:cubicBezTo>
                    <a:cubicBezTo>
                      <a:pt x="637" y="428"/>
                      <a:pt x="617" y="428"/>
                      <a:pt x="597" y="421"/>
                    </a:cubicBezTo>
                    <a:cubicBezTo>
                      <a:pt x="597" y="421"/>
                      <a:pt x="558" y="450"/>
                      <a:pt x="511" y="463"/>
                    </a:cubicBezTo>
                    <a:cubicBezTo>
                      <a:pt x="511" y="463"/>
                      <a:pt x="464" y="477"/>
                      <a:pt x="416" y="474"/>
                    </a:cubicBezTo>
                    <a:cubicBezTo>
                      <a:pt x="416" y="474"/>
                      <a:pt x="367" y="471"/>
                      <a:pt x="322" y="451"/>
                    </a:cubicBezTo>
                    <a:cubicBezTo>
                      <a:pt x="322" y="451"/>
                      <a:pt x="278" y="432"/>
                      <a:pt x="243" y="398"/>
                    </a:cubicBezTo>
                    <a:cubicBezTo>
                      <a:pt x="243" y="398"/>
                      <a:pt x="225" y="411"/>
                      <a:pt x="204" y="416"/>
                    </a:cubicBezTo>
                    <a:cubicBezTo>
                      <a:pt x="204" y="416"/>
                      <a:pt x="182" y="422"/>
                      <a:pt x="160" y="420"/>
                    </a:cubicBezTo>
                    <a:cubicBezTo>
                      <a:pt x="160" y="420"/>
                      <a:pt x="138" y="419"/>
                      <a:pt x="118" y="410"/>
                    </a:cubicBezTo>
                    <a:cubicBezTo>
                      <a:pt x="118" y="410"/>
                      <a:pt x="98" y="401"/>
                      <a:pt x="82" y="386"/>
                    </a:cubicBezTo>
                    <a:cubicBezTo>
                      <a:pt x="82" y="386"/>
                      <a:pt x="67" y="370"/>
                      <a:pt x="57" y="351"/>
                    </a:cubicBezTo>
                    <a:cubicBezTo>
                      <a:pt x="57" y="351"/>
                      <a:pt x="48" y="332"/>
                      <a:pt x="46" y="310"/>
                    </a:cubicBezTo>
                    <a:cubicBezTo>
                      <a:pt x="46" y="310"/>
                      <a:pt x="30" y="303"/>
                      <a:pt x="19" y="291"/>
                    </a:cubicBezTo>
                    <a:cubicBezTo>
                      <a:pt x="19" y="291"/>
                      <a:pt x="9" y="279"/>
                      <a:pt x="4" y="263"/>
                    </a:cubicBezTo>
                    <a:cubicBezTo>
                      <a:pt x="4" y="263"/>
                      <a:pt x="0" y="247"/>
                      <a:pt x="2" y="231"/>
                    </a:cubicBezTo>
                    <a:cubicBezTo>
                      <a:pt x="2" y="231"/>
                      <a:pt x="5" y="215"/>
                      <a:pt x="14" y="202"/>
                    </a:cubicBezTo>
                    <a:cubicBezTo>
                      <a:pt x="14" y="202"/>
                      <a:pt x="24" y="188"/>
                      <a:pt x="38" y="180"/>
                    </a:cubicBezTo>
                    <a:cubicBezTo>
                      <a:pt x="38" y="180"/>
                      <a:pt x="52" y="172"/>
                      <a:pt x="69" y="170"/>
                    </a:cubicBezTo>
                  </a:path>
                </a:pathLst>
              </a:custGeom>
              <a:solidFill>
                <a:srgbClr val="CFCFCF">
                  <a:alpha val="99998"/>
                </a:srgbClr>
              </a:solidFill>
              <a:ln w="9525">
                <a:solidFill>
                  <a:srgbClr val="A0A0A4"/>
                </a:solidFill>
                <a:round/>
                <a:headEnd/>
                <a:tailEnd/>
              </a:ln>
            </p:spPr>
            <p:txBody>
              <a:bodyPr/>
              <a:lstStyle/>
              <a:p>
                <a:endParaRPr lang="en-US"/>
              </a:p>
            </p:txBody>
          </p:sp>
          <p:sp>
            <p:nvSpPr>
              <p:cNvPr id="269" name="Text Box 9"/>
              <p:cNvSpPr txBox="1">
                <a:spLocks noChangeArrowheads="1"/>
              </p:cNvSpPr>
              <p:nvPr/>
            </p:nvSpPr>
            <p:spPr bwMode="auto">
              <a:xfrm>
                <a:off x="129" y="451"/>
                <a:ext cx="541" cy="294"/>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b="1" dirty="0">
                    <a:solidFill>
                      <a:srgbClr val="555555"/>
                    </a:solidFill>
                  </a:rPr>
                  <a:t>DRON</a:t>
                </a:r>
                <a:endParaRPr lang="en-GB" sz="1200" dirty="0">
                  <a:solidFill>
                    <a:srgbClr val="555555"/>
                  </a:solidFill>
                </a:endParaRPr>
              </a:p>
              <a:p>
                <a:pPr algn="ctr">
                  <a:lnSpc>
                    <a:spcPts val="1122"/>
                  </a:lnSpc>
                </a:pPr>
                <a:r>
                  <a:rPr lang="en-GB" sz="1200" dirty="0">
                    <a:solidFill>
                      <a:srgbClr val="555555"/>
                    </a:solidFill>
                  </a:rPr>
                  <a:t>Drug Ontology</a:t>
                </a:r>
              </a:p>
            </p:txBody>
          </p:sp>
        </p:grpSp>
        <p:grpSp>
          <p:nvGrpSpPr>
            <p:cNvPr id="265" name="Group 10"/>
            <p:cNvGrpSpPr>
              <a:grpSpLocks/>
            </p:cNvGrpSpPr>
            <p:nvPr/>
          </p:nvGrpSpPr>
          <p:grpSpPr bwMode="auto">
            <a:xfrm>
              <a:off x="934" y="0"/>
              <a:ext cx="822" cy="493"/>
              <a:chOff x="0" y="0"/>
              <a:chExt cx="823" cy="494"/>
            </a:xfrm>
          </p:grpSpPr>
          <p:sp>
            <p:nvSpPr>
              <p:cNvPr id="266" name="Freeform 11"/>
              <p:cNvSpPr>
                <a:spLocks noChangeArrowheads="1"/>
              </p:cNvSpPr>
              <p:nvPr/>
            </p:nvSpPr>
            <p:spPr bwMode="auto">
              <a:xfrm>
                <a:off x="0" y="0"/>
                <a:ext cx="823" cy="494"/>
              </a:xfrm>
              <a:custGeom>
                <a:avLst/>
                <a:gdLst>
                  <a:gd name="T0" fmla="*/ 72 w 822"/>
                  <a:gd name="T1" fmla="*/ 177 h 493"/>
                  <a:gd name="T2" fmla="*/ 97 w 822"/>
                  <a:gd name="T3" fmla="*/ 114 h 493"/>
                  <a:gd name="T4" fmla="*/ 149 w 822"/>
                  <a:gd name="T5" fmla="*/ 69 h 493"/>
                  <a:gd name="T6" fmla="*/ 216 w 822"/>
                  <a:gd name="T7" fmla="*/ 51 h 493"/>
                  <a:gd name="T8" fmla="*/ 284 w 822"/>
                  <a:gd name="T9" fmla="*/ 65 h 493"/>
                  <a:gd name="T10" fmla="*/ 359 w 822"/>
                  <a:gd name="T11" fmla="*/ 18 h 493"/>
                  <a:gd name="T12" fmla="*/ 446 w 822"/>
                  <a:gd name="T13" fmla="*/ 0 h 493"/>
                  <a:gd name="T14" fmla="*/ 534 w 822"/>
                  <a:gd name="T15" fmla="*/ 14 h 493"/>
                  <a:gd name="T16" fmla="*/ 611 w 822"/>
                  <a:gd name="T17" fmla="*/ 58 h 493"/>
                  <a:gd name="T18" fmla="*/ 649 w 822"/>
                  <a:gd name="T19" fmla="*/ 50 h 493"/>
                  <a:gd name="T20" fmla="*/ 689 w 822"/>
                  <a:gd name="T21" fmla="*/ 55 h 493"/>
                  <a:gd name="T22" fmla="*/ 723 w 822"/>
                  <a:gd name="T23" fmla="*/ 73 h 493"/>
                  <a:gd name="T24" fmla="*/ 749 w 822"/>
                  <a:gd name="T25" fmla="*/ 102 h 493"/>
                  <a:gd name="T26" fmla="*/ 764 w 822"/>
                  <a:gd name="T27" fmla="*/ 138 h 493"/>
                  <a:gd name="T28" fmla="*/ 764 w 822"/>
                  <a:gd name="T29" fmla="*/ 177 h 493"/>
                  <a:gd name="T30" fmla="*/ 792 w 822"/>
                  <a:gd name="T31" fmla="*/ 187 h 493"/>
                  <a:gd name="T32" fmla="*/ 813 w 822"/>
                  <a:gd name="T33" fmla="*/ 208 h 493"/>
                  <a:gd name="T34" fmla="*/ 823 w 822"/>
                  <a:gd name="T35" fmla="*/ 235 h 493"/>
                  <a:gd name="T36" fmla="*/ 820 w 822"/>
                  <a:gd name="T37" fmla="*/ 264 h 493"/>
                  <a:gd name="T38" fmla="*/ 805 w 822"/>
                  <a:gd name="T39" fmla="*/ 289 h 493"/>
                  <a:gd name="T40" fmla="*/ 781 w 822"/>
                  <a:gd name="T41" fmla="*/ 306 h 493"/>
                  <a:gd name="T42" fmla="*/ 781 w 822"/>
                  <a:gd name="T43" fmla="*/ 347 h 493"/>
                  <a:gd name="T44" fmla="*/ 767 w 822"/>
                  <a:gd name="T45" fmla="*/ 385 h 493"/>
                  <a:gd name="T46" fmla="*/ 740 w 822"/>
                  <a:gd name="T47" fmla="*/ 417 h 493"/>
                  <a:gd name="T48" fmla="*/ 704 w 822"/>
                  <a:gd name="T49" fmla="*/ 438 h 493"/>
                  <a:gd name="T50" fmla="*/ 663 w 822"/>
                  <a:gd name="T51" fmla="*/ 445 h 493"/>
                  <a:gd name="T52" fmla="*/ 621 w 822"/>
                  <a:gd name="T53" fmla="*/ 438 h 493"/>
                  <a:gd name="T54" fmla="*/ 532 w 822"/>
                  <a:gd name="T55" fmla="*/ 482 h 493"/>
                  <a:gd name="T56" fmla="*/ 432 w 822"/>
                  <a:gd name="T57" fmla="*/ 493 h 493"/>
                  <a:gd name="T58" fmla="*/ 335 w 822"/>
                  <a:gd name="T59" fmla="*/ 469 h 493"/>
                  <a:gd name="T60" fmla="*/ 253 w 822"/>
                  <a:gd name="T61" fmla="*/ 414 h 493"/>
                  <a:gd name="T62" fmla="*/ 212 w 822"/>
                  <a:gd name="T63" fmla="*/ 433 h 493"/>
                  <a:gd name="T64" fmla="*/ 167 w 822"/>
                  <a:gd name="T65" fmla="*/ 437 h 493"/>
                  <a:gd name="T66" fmla="*/ 123 w 822"/>
                  <a:gd name="T67" fmla="*/ 426 h 493"/>
                  <a:gd name="T68" fmla="*/ 86 w 822"/>
                  <a:gd name="T69" fmla="*/ 401 h 493"/>
                  <a:gd name="T70" fmla="*/ 59 w 822"/>
                  <a:gd name="T71" fmla="*/ 365 h 493"/>
                  <a:gd name="T72" fmla="*/ 47 w 822"/>
                  <a:gd name="T73" fmla="*/ 323 h 493"/>
                  <a:gd name="T74" fmla="*/ 20 w 822"/>
                  <a:gd name="T75" fmla="*/ 303 h 493"/>
                  <a:gd name="T76" fmla="*/ 4 w 822"/>
                  <a:gd name="T77" fmla="*/ 274 h 493"/>
                  <a:gd name="T78" fmla="*/ 2 w 822"/>
                  <a:gd name="T79" fmla="*/ 241 h 493"/>
                  <a:gd name="T80" fmla="*/ 15 w 822"/>
                  <a:gd name="T81" fmla="*/ 210 h 493"/>
                  <a:gd name="T82" fmla="*/ 39 w 822"/>
                  <a:gd name="T83" fmla="*/ 187 h 493"/>
                  <a:gd name="T84" fmla="*/ 72 w 822"/>
                  <a:gd name="T85" fmla="*/ 17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2" h="493">
                    <a:moveTo>
                      <a:pt x="72" y="177"/>
                    </a:moveTo>
                    <a:cubicBezTo>
                      <a:pt x="72" y="177"/>
                      <a:pt x="77" y="142"/>
                      <a:pt x="97" y="114"/>
                    </a:cubicBezTo>
                    <a:cubicBezTo>
                      <a:pt x="97" y="114"/>
                      <a:pt x="118" y="86"/>
                      <a:pt x="149" y="69"/>
                    </a:cubicBezTo>
                    <a:cubicBezTo>
                      <a:pt x="149" y="69"/>
                      <a:pt x="180" y="53"/>
                      <a:pt x="216" y="51"/>
                    </a:cubicBezTo>
                    <a:cubicBezTo>
                      <a:pt x="216" y="51"/>
                      <a:pt x="252" y="50"/>
                      <a:pt x="284" y="65"/>
                    </a:cubicBezTo>
                    <a:cubicBezTo>
                      <a:pt x="284" y="65"/>
                      <a:pt x="317" y="35"/>
                      <a:pt x="359" y="18"/>
                    </a:cubicBezTo>
                    <a:cubicBezTo>
                      <a:pt x="359" y="18"/>
                      <a:pt x="401" y="1"/>
                      <a:pt x="446" y="0"/>
                    </a:cubicBezTo>
                    <a:cubicBezTo>
                      <a:pt x="446" y="0"/>
                      <a:pt x="491" y="0"/>
                      <a:pt x="534" y="14"/>
                    </a:cubicBezTo>
                    <a:cubicBezTo>
                      <a:pt x="534" y="14"/>
                      <a:pt x="576" y="29"/>
                      <a:pt x="611" y="58"/>
                    </a:cubicBezTo>
                    <a:cubicBezTo>
                      <a:pt x="611" y="58"/>
                      <a:pt x="629" y="51"/>
                      <a:pt x="649" y="50"/>
                    </a:cubicBezTo>
                    <a:cubicBezTo>
                      <a:pt x="649" y="50"/>
                      <a:pt x="669" y="49"/>
                      <a:pt x="689" y="55"/>
                    </a:cubicBezTo>
                    <a:cubicBezTo>
                      <a:pt x="689" y="55"/>
                      <a:pt x="708" y="61"/>
                      <a:pt x="723" y="73"/>
                    </a:cubicBezTo>
                    <a:cubicBezTo>
                      <a:pt x="723" y="73"/>
                      <a:pt x="739" y="85"/>
                      <a:pt x="749" y="102"/>
                    </a:cubicBezTo>
                    <a:cubicBezTo>
                      <a:pt x="749" y="102"/>
                      <a:pt x="760" y="119"/>
                      <a:pt x="764" y="138"/>
                    </a:cubicBezTo>
                    <a:cubicBezTo>
                      <a:pt x="764" y="138"/>
                      <a:pt x="767" y="157"/>
                      <a:pt x="764" y="177"/>
                    </a:cubicBezTo>
                    <a:cubicBezTo>
                      <a:pt x="764" y="177"/>
                      <a:pt x="779" y="179"/>
                      <a:pt x="792" y="187"/>
                    </a:cubicBezTo>
                    <a:cubicBezTo>
                      <a:pt x="792" y="187"/>
                      <a:pt x="804" y="195"/>
                      <a:pt x="813" y="208"/>
                    </a:cubicBezTo>
                    <a:cubicBezTo>
                      <a:pt x="813" y="208"/>
                      <a:pt x="821" y="220"/>
                      <a:pt x="823" y="235"/>
                    </a:cubicBezTo>
                    <a:cubicBezTo>
                      <a:pt x="823" y="235"/>
                      <a:pt x="825" y="249"/>
                      <a:pt x="820" y="264"/>
                    </a:cubicBezTo>
                    <a:cubicBezTo>
                      <a:pt x="820" y="264"/>
                      <a:pt x="816" y="278"/>
                      <a:pt x="805" y="289"/>
                    </a:cubicBezTo>
                    <a:cubicBezTo>
                      <a:pt x="805" y="289"/>
                      <a:pt x="795" y="300"/>
                      <a:pt x="781" y="306"/>
                    </a:cubicBezTo>
                    <a:cubicBezTo>
                      <a:pt x="781" y="306"/>
                      <a:pt x="785" y="326"/>
                      <a:pt x="781" y="347"/>
                    </a:cubicBezTo>
                    <a:cubicBezTo>
                      <a:pt x="781" y="347"/>
                      <a:pt x="778" y="367"/>
                      <a:pt x="767" y="385"/>
                    </a:cubicBezTo>
                    <a:cubicBezTo>
                      <a:pt x="767" y="385"/>
                      <a:pt x="757" y="403"/>
                      <a:pt x="740" y="417"/>
                    </a:cubicBezTo>
                    <a:cubicBezTo>
                      <a:pt x="740" y="417"/>
                      <a:pt x="724" y="430"/>
                      <a:pt x="704" y="438"/>
                    </a:cubicBezTo>
                    <a:cubicBezTo>
                      <a:pt x="704" y="438"/>
                      <a:pt x="684" y="445"/>
                      <a:pt x="663" y="445"/>
                    </a:cubicBezTo>
                    <a:cubicBezTo>
                      <a:pt x="663" y="445"/>
                      <a:pt x="641" y="445"/>
                      <a:pt x="621" y="438"/>
                    </a:cubicBezTo>
                    <a:cubicBezTo>
                      <a:pt x="621" y="438"/>
                      <a:pt x="581" y="468"/>
                      <a:pt x="532" y="482"/>
                    </a:cubicBezTo>
                    <a:cubicBezTo>
                      <a:pt x="532" y="482"/>
                      <a:pt x="483" y="496"/>
                      <a:pt x="432" y="493"/>
                    </a:cubicBezTo>
                    <a:cubicBezTo>
                      <a:pt x="432" y="493"/>
                      <a:pt x="382" y="490"/>
                      <a:pt x="335" y="469"/>
                    </a:cubicBezTo>
                    <a:cubicBezTo>
                      <a:pt x="335" y="469"/>
                      <a:pt x="289" y="449"/>
                      <a:pt x="253" y="414"/>
                    </a:cubicBezTo>
                    <a:cubicBezTo>
                      <a:pt x="253" y="414"/>
                      <a:pt x="234" y="427"/>
                      <a:pt x="212" y="433"/>
                    </a:cubicBezTo>
                    <a:cubicBezTo>
                      <a:pt x="212" y="433"/>
                      <a:pt x="190" y="439"/>
                      <a:pt x="167" y="437"/>
                    </a:cubicBezTo>
                    <a:cubicBezTo>
                      <a:pt x="167" y="437"/>
                      <a:pt x="144" y="435"/>
                      <a:pt x="123" y="426"/>
                    </a:cubicBezTo>
                    <a:cubicBezTo>
                      <a:pt x="123" y="426"/>
                      <a:pt x="102" y="417"/>
                      <a:pt x="86" y="401"/>
                    </a:cubicBezTo>
                    <a:cubicBezTo>
                      <a:pt x="86" y="401"/>
                      <a:pt x="69" y="385"/>
                      <a:pt x="59" y="365"/>
                    </a:cubicBezTo>
                    <a:cubicBezTo>
                      <a:pt x="59" y="365"/>
                      <a:pt x="50" y="345"/>
                      <a:pt x="47" y="323"/>
                    </a:cubicBezTo>
                    <a:cubicBezTo>
                      <a:pt x="47" y="323"/>
                      <a:pt x="32" y="316"/>
                      <a:pt x="20" y="303"/>
                    </a:cubicBezTo>
                    <a:cubicBezTo>
                      <a:pt x="20" y="303"/>
                      <a:pt x="9" y="290"/>
                      <a:pt x="4" y="274"/>
                    </a:cubicBezTo>
                    <a:cubicBezTo>
                      <a:pt x="4" y="274"/>
                      <a:pt x="0" y="257"/>
                      <a:pt x="2" y="241"/>
                    </a:cubicBezTo>
                    <a:cubicBezTo>
                      <a:pt x="2" y="241"/>
                      <a:pt x="5" y="224"/>
                      <a:pt x="15" y="210"/>
                    </a:cubicBezTo>
                    <a:cubicBezTo>
                      <a:pt x="15" y="210"/>
                      <a:pt x="25" y="196"/>
                      <a:pt x="39" y="187"/>
                    </a:cubicBezTo>
                    <a:cubicBezTo>
                      <a:pt x="39" y="187"/>
                      <a:pt x="54" y="179"/>
                      <a:pt x="72" y="177"/>
                    </a:cubicBezTo>
                  </a:path>
                </a:pathLst>
              </a:custGeom>
              <a:solidFill>
                <a:srgbClr val="CFCFCF">
                  <a:alpha val="99998"/>
                </a:srgbClr>
              </a:solidFill>
              <a:ln w="9525">
                <a:solidFill>
                  <a:srgbClr val="A0A0A4"/>
                </a:solidFill>
                <a:round/>
                <a:headEnd/>
                <a:tailEnd/>
              </a:ln>
            </p:spPr>
            <p:txBody>
              <a:bodyPr/>
              <a:lstStyle/>
              <a:p>
                <a:endParaRPr lang="en-US"/>
              </a:p>
            </p:txBody>
          </p:sp>
          <p:sp>
            <p:nvSpPr>
              <p:cNvPr id="267" name="Text Box 12"/>
              <p:cNvSpPr txBox="1">
                <a:spLocks noChangeArrowheads="1"/>
              </p:cNvSpPr>
              <p:nvPr/>
            </p:nvSpPr>
            <p:spPr bwMode="auto">
              <a:xfrm>
                <a:off x="99" y="470"/>
                <a:ext cx="633" cy="293"/>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b="1" dirty="0">
                    <a:solidFill>
                      <a:srgbClr val="555555"/>
                    </a:solidFill>
                  </a:rPr>
                  <a:t>DOID</a:t>
                </a:r>
                <a:endParaRPr lang="en-GB" sz="1200" dirty="0">
                  <a:solidFill>
                    <a:srgbClr val="555555"/>
                  </a:solidFill>
                </a:endParaRPr>
              </a:p>
              <a:p>
                <a:pPr algn="ctr">
                  <a:lnSpc>
                    <a:spcPts val="1122"/>
                  </a:lnSpc>
                </a:pPr>
                <a:r>
                  <a:rPr lang="en-GB" sz="1200" dirty="0">
                    <a:solidFill>
                      <a:srgbClr val="555555"/>
                    </a:solidFill>
                  </a:rPr>
                  <a:t>Disease Ontology</a:t>
                </a:r>
              </a:p>
            </p:txBody>
          </p:sp>
        </p:grpSp>
      </p:grpSp>
      <p:sp>
        <p:nvSpPr>
          <p:cNvPr id="272" name="Freeform 13"/>
          <p:cNvSpPr>
            <a:spLocks noChangeArrowheads="1"/>
          </p:cNvSpPr>
          <p:nvPr/>
        </p:nvSpPr>
        <p:spPr bwMode="auto">
          <a:xfrm>
            <a:off x="507814" y="4148318"/>
            <a:ext cx="446398" cy="396575"/>
          </a:xfrm>
          <a:custGeom>
            <a:avLst/>
            <a:gdLst>
              <a:gd name="T0" fmla="*/ 0 w 323"/>
              <a:gd name="T1" fmla="*/ 40 h 323"/>
              <a:gd name="T2" fmla="*/ 0 w 323"/>
              <a:gd name="T3" fmla="*/ 283 h 323"/>
              <a:gd name="T4" fmla="*/ 12 w 323"/>
              <a:gd name="T5" fmla="*/ 299 h 323"/>
              <a:gd name="T6" fmla="*/ 47 w 323"/>
              <a:gd name="T7" fmla="*/ 312 h 323"/>
              <a:gd name="T8" fmla="*/ 99 w 323"/>
              <a:gd name="T9" fmla="*/ 320 h 323"/>
              <a:gd name="T10" fmla="*/ 161 w 323"/>
              <a:gd name="T11" fmla="*/ 323 h 323"/>
              <a:gd name="T12" fmla="*/ 223 w 323"/>
              <a:gd name="T13" fmla="*/ 320 h 323"/>
              <a:gd name="T14" fmla="*/ 276 w 323"/>
              <a:gd name="T15" fmla="*/ 312 h 323"/>
              <a:gd name="T16" fmla="*/ 311 w 323"/>
              <a:gd name="T17" fmla="*/ 299 h 323"/>
              <a:gd name="T18" fmla="*/ 323 w 323"/>
              <a:gd name="T19" fmla="*/ 283 h 323"/>
              <a:gd name="T20" fmla="*/ 323 w 323"/>
              <a:gd name="T21" fmla="*/ 40 h 323"/>
              <a:gd name="T22" fmla="*/ 311 w 323"/>
              <a:gd name="T23" fmla="*/ 55 h 323"/>
              <a:gd name="T24" fmla="*/ 276 w 323"/>
              <a:gd name="T25" fmla="*/ 68 h 323"/>
              <a:gd name="T26" fmla="*/ 223 w 323"/>
              <a:gd name="T27" fmla="*/ 77 h 323"/>
              <a:gd name="T28" fmla="*/ 161 w 323"/>
              <a:gd name="T29" fmla="*/ 80 h 323"/>
              <a:gd name="T30" fmla="*/ 99 w 323"/>
              <a:gd name="T31" fmla="*/ 77 h 323"/>
              <a:gd name="T32" fmla="*/ 47 w 323"/>
              <a:gd name="T33" fmla="*/ 68 h 323"/>
              <a:gd name="T34" fmla="*/ 12 w 323"/>
              <a:gd name="T35" fmla="*/ 55 h 323"/>
              <a:gd name="T36" fmla="*/ 0 w 323"/>
              <a:gd name="T37" fmla="*/ 40 h 323"/>
              <a:gd name="T38" fmla="*/ 0 w 323"/>
              <a:gd name="T39" fmla="*/ 40 h 323"/>
              <a:gd name="T40" fmla="*/ 12 w 323"/>
              <a:gd name="T41" fmla="*/ 24 h 323"/>
              <a:gd name="T42" fmla="*/ 47 w 323"/>
              <a:gd name="T43" fmla="*/ 11 h 323"/>
              <a:gd name="T44" fmla="*/ 99 w 323"/>
              <a:gd name="T45" fmla="*/ 3 h 323"/>
              <a:gd name="T46" fmla="*/ 161 w 323"/>
              <a:gd name="T47" fmla="*/ 0 h 323"/>
              <a:gd name="T48" fmla="*/ 223 w 323"/>
              <a:gd name="T49" fmla="*/ 3 h 323"/>
              <a:gd name="T50" fmla="*/ 276 w 323"/>
              <a:gd name="T51" fmla="*/ 11 h 323"/>
              <a:gd name="T52" fmla="*/ 311 w 323"/>
              <a:gd name="T53" fmla="*/ 24 h 323"/>
              <a:gd name="T54" fmla="*/ 323 w 323"/>
              <a:gd name="T55" fmla="*/ 40 h 323"/>
              <a:gd name="T56" fmla="*/ 311 w 323"/>
              <a:gd name="T57" fmla="*/ 55 h 323"/>
              <a:gd name="T58" fmla="*/ 276 w 323"/>
              <a:gd name="T59" fmla="*/ 68 h 323"/>
              <a:gd name="T60" fmla="*/ 223 w 323"/>
              <a:gd name="T61" fmla="*/ 77 h 323"/>
              <a:gd name="T62" fmla="*/ 161 w 323"/>
              <a:gd name="T63" fmla="*/ 80 h 323"/>
              <a:gd name="T64" fmla="*/ 99 w 323"/>
              <a:gd name="T65" fmla="*/ 77 h 323"/>
              <a:gd name="T66" fmla="*/ 47 w 323"/>
              <a:gd name="T67" fmla="*/ 68 h 323"/>
              <a:gd name="T68" fmla="*/ 12 w 323"/>
              <a:gd name="T69" fmla="*/ 55 h 323"/>
              <a:gd name="T70" fmla="*/ 0 w 323"/>
              <a:gd name="T71" fmla="*/ 4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323">
                <a:moveTo>
                  <a:pt x="0" y="40"/>
                </a:moveTo>
                <a:lnTo>
                  <a:pt x="0" y="283"/>
                </a:lnTo>
                <a:cubicBezTo>
                  <a:pt x="0" y="283"/>
                  <a:pt x="0" y="291"/>
                  <a:pt x="12" y="299"/>
                </a:cubicBezTo>
                <a:cubicBezTo>
                  <a:pt x="12" y="299"/>
                  <a:pt x="24" y="306"/>
                  <a:pt x="47" y="312"/>
                </a:cubicBezTo>
                <a:cubicBezTo>
                  <a:pt x="47" y="312"/>
                  <a:pt x="70" y="317"/>
                  <a:pt x="99" y="320"/>
                </a:cubicBezTo>
                <a:cubicBezTo>
                  <a:pt x="99" y="320"/>
                  <a:pt x="129" y="323"/>
                  <a:pt x="161" y="323"/>
                </a:cubicBezTo>
                <a:cubicBezTo>
                  <a:pt x="161" y="323"/>
                  <a:pt x="194" y="323"/>
                  <a:pt x="223" y="320"/>
                </a:cubicBezTo>
                <a:cubicBezTo>
                  <a:pt x="223" y="320"/>
                  <a:pt x="253" y="317"/>
                  <a:pt x="276" y="312"/>
                </a:cubicBezTo>
                <a:cubicBezTo>
                  <a:pt x="276" y="312"/>
                  <a:pt x="299" y="306"/>
                  <a:pt x="311" y="299"/>
                </a:cubicBezTo>
                <a:cubicBezTo>
                  <a:pt x="311" y="299"/>
                  <a:pt x="323" y="291"/>
                  <a:pt x="323" y="283"/>
                </a:cubicBezTo>
                <a:lnTo>
                  <a:pt x="323" y="40"/>
                </a:lnTo>
                <a:cubicBezTo>
                  <a:pt x="323" y="40"/>
                  <a:pt x="323" y="48"/>
                  <a:pt x="311" y="55"/>
                </a:cubicBezTo>
                <a:cubicBezTo>
                  <a:pt x="311" y="55"/>
                  <a:pt x="299" y="62"/>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2"/>
                  <a:pt x="12" y="55"/>
                </a:cubicBezTo>
                <a:cubicBezTo>
                  <a:pt x="12" y="55"/>
                  <a:pt x="0" y="48"/>
                  <a:pt x="0" y="40"/>
                </a:cubicBezTo>
                <a:moveTo>
                  <a:pt x="0" y="40"/>
                </a:moveTo>
                <a:cubicBezTo>
                  <a:pt x="0" y="40"/>
                  <a:pt x="0" y="32"/>
                  <a:pt x="12" y="24"/>
                </a:cubicBezTo>
                <a:cubicBezTo>
                  <a:pt x="12" y="24"/>
                  <a:pt x="24" y="17"/>
                  <a:pt x="47" y="11"/>
                </a:cubicBezTo>
                <a:cubicBezTo>
                  <a:pt x="47" y="11"/>
                  <a:pt x="70" y="6"/>
                  <a:pt x="99" y="3"/>
                </a:cubicBezTo>
                <a:cubicBezTo>
                  <a:pt x="99" y="3"/>
                  <a:pt x="129" y="0"/>
                  <a:pt x="161" y="0"/>
                </a:cubicBezTo>
                <a:cubicBezTo>
                  <a:pt x="161" y="0"/>
                  <a:pt x="194" y="0"/>
                  <a:pt x="223" y="3"/>
                </a:cubicBezTo>
                <a:cubicBezTo>
                  <a:pt x="223" y="3"/>
                  <a:pt x="253" y="6"/>
                  <a:pt x="276" y="11"/>
                </a:cubicBezTo>
                <a:cubicBezTo>
                  <a:pt x="276" y="11"/>
                  <a:pt x="299" y="17"/>
                  <a:pt x="311" y="24"/>
                </a:cubicBezTo>
                <a:cubicBezTo>
                  <a:pt x="311" y="24"/>
                  <a:pt x="323" y="32"/>
                  <a:pt x="323" y="40"/>
                </a:cubicBezTo>
                <a:cubicBezTo>
                  <a:pt x="323" y="40"/>
                  <a:pt x="323" y="48"/>
                  <a:pt x="311" y="55"/>
                </a:cubicBezTo>
                <a:cubicBezTo>
                  <a:pt x="311" y="55"/>
                  <a:pt x="299" y="63"/>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3"/>
                  <a:pt x="12" y="55"/>
                </a:cubicBezTo>
                <a:cubicBezTo>
                  <a:pt x="12" y="55"/>
                  <a:pt x="0" y="48"/>
                  <a:pt x="0" y="40"/>
                </a:cubicBezTo>
              </a:path>
            </a:pathLst>
          </a:custGeom>
          <a:gradFill rotWithShape="1">
            <a:gsLst>
              <a:gs pos="0">
                <a:srgbClr val="9C46D0">
                  <a:alpha val="99998"/>
                </a:srgbClr>
              </a:gs>
              <a:gs pos="50000">
                <a:srgbClr val="FFFFFF">
                  <a:alpha val="99998"/>
                </a:srgbClr>
              </a:gs>
              <a:gs pos="100000">
                <a:srgbClr val="9C46D0">
                  <a:alpha val="99998"/>
                </a:srgbClr>
              </a:gs>
            </a:gsLst>
            <a:lin ang="0" scaled="1"/>
          </a:gradFill>
          <a:ln w="9525">
            <a:solidFill>
              <a:srgbClr val="A6A6A6"/>
            </a:solidFill>
            <a:round/>
            <a:headEnd/>
            <a:tailEnd/>
          </a:ln>
        </p:spPr>
        <p:txBody>
          <a:bodyPr lIns="82067" tIns="41034" rIns="82067" bIns="41034"/>
          <a:lstStyle/>
          <a:p>
            <a:endParaRPr lang="en-US"/>
          </a:p>
        </p:txBody>
      </p:sp>
      <p:sp>
        <p:nvSpPr>
          <p:cNvPr id="273" name="Freeform 14"/>
          <p:cNvSpPr>
            <a:spLocks noChangeArrowheads="1"/>
          </p:cNvSpPr>
          <p:nvPr/>
        </p:nvSpPr>
        <p:spPr bwMode="auto">
          <a:xfrm>
            <a:off x="1293145" y="3312194"/>
            <a:ext cx="4100249" cy="893830"/>
          </a:xfrm>
          <a:custGeom>
            <a:avLst/>
            <a:gdLst>
              <a:gd name="T0" fmla="*/ 57 w 2976"/>
              <a:gd name="T1" fmla="*/ 728 h 728"/>
              <a:gd name="T2" fmla="*/ 35 w 2976"/>
              <a:gd name="T3" fmla="*/ 723 h 728"/>
              <a:gd name="T4" fmla="*/ 16 w 2976"/>
              <a:gd name="T5" fmla="*/ 711 h 728"/>
              <a:gd name="T6" fmla="*/ 4 w 2976"/>
              <a:gd name="T7" fmla="*/ 692 h 728"/>
              <a:gd name="T8" fmla="*/ 0 w 2976"/>
              <a:gd name="T9" fmla="*/ 670 h 728"/>
              <a:gd name="T10" fmla="*/ 0 w 2976"/>
              <a:gd name="T11" fmla="*/ 57 h 728"/>
              <a:gd name="T12" fmla="*/ 4 w 2976"/>
              <a:gd name="T13" fmla="*/ 35 h 728"/>
              <a:gd name="T14" fmla="*/ 16 w 2976"/>
              <a:gd name="T15" fmla="*/ 16 h 728"/>
              <a:gd name="T16" fmla="*/ 35 w 2976"/>
              <a:gd name="T17" fmla="*/ 4 h 728"/>
              <a:gd name="T18" fmla="*/ 57 w 2976"/>
              <a:gd name="T19" fmla="*/ 0 h 728"/>
              <a:gd name="T20" fmla="*/ 2919 w 2976"/>
              <a:gd name="T21" fmla="*/ 0 h 728"/>
              <a:gd name="T22" fmla="*/ 2941 w 2976"/>
              <a:gd name="T23" fmla="*/ 4 h 728"/>
              <a:gd name="T24" fmla="*/ 2960 w 2976"/>
              <a:gd name="T25" fmla="*/ 16 h 728"/>
              <a:gd name="T26" fmla="*/ 2972 w 2976"/>
              <a:gd name="T27" fmla="*/ 35 h 728"/>
              <a:gd name="T28" fmla="*/ 2976 w 2976"/>
              <a:gd name="T29" fmla="*/ 57 h 728"/>
              <a:gd name="T30" fmla="*/ 2976 w 2976"/>
              <a:gd name="T31" fmla="*/ 670 h 728"/>
              <a:gd name="T32" fmla="*/ 2972 w 2976"/>
              <a:gd name="T33" fmla="*/ 692 h 728"/>
              <a:gd name="T34" fmla="*/ 2960 w 2976"/>
              <a:gd name="T35" fmla="*/ 711 h 728"/>
              <a:gd name="T36" fmla="*/ 2941 w 2976"/>
              <a:gd name="T37" fmla="*/ 723 h 728"/>
              <a:gd name="T38" fmla="*/ 2919 w 2976"/>
              <a:gd name="T39" fmla="*/ 728 h 728"/>
              <a:gd name="T40" fmla="*/ 57 w 2976"/>
              <a:gd name="T41"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6" h="728">
                <a:moveTo>
                  <a:pt x="57" y="728"/>
                </a:moveTo>
                <a:cubicBezTo>
                  <a:pt x="57" y="728"/>
                  <a:pt x="46" y="727"/>
                  <a:pt x="35" y="723"/>
                </a:cubicBezTo>
                <a:cubicBezTo>
                  <a:pt x="35" y="723"/>
                  <a:pt x="24" y="719"/>
                  <a:pt x="16" y="711"/>
                </a:cubicBezTo>
                <a:cubicBezTo>
                  <a:pt x="16" y="711"/>
                  <a:pt x="8" y="703"/>
                  <a:pt x="4" y="692"/>
                </a:cubicBezTo>
                <a:cubicBezTo>
                  <a:pt x="4" y="692"/>
                  <a:pt x="0" y="681"/>
                  <a:pt x="0" y="670"/>
                </a:cubicBezTo>
                <a:lnTo>
                  <a:pt x="0" y="57"/>
                </a:lnTo>
                <a:cubicBezTo>
                  <a:pt x="0" y="57"/>
                  <a:pt x="0" y="46"/>
                  <a:pt x="4" y="35"/>
                </a:cubicBezTo>
                <a:cubicBezTo>
                  <a:pt x="4" y="35"/>
                  <a:pt x="8" y="24"/>
                  <a:pt x="16" y="16"/>
                </a:cubicBezTo>
                <a:cubicBezTo>
                  <a:pt x="16" y="16"/>
                  <a:pt x="24" y="8"/>
                  <a:pt x="35" y="4"/>
                </a:cubicBezTo>
                <a:cubicBezTo>
                  <a:pt x="35" y="4"/>
                  <a:pt x="46" y="0"/>
                  <a:pt x="57" y="0"/>
                </a:cubicBezTo>
                <a:lnTo>
                  <a:pt x="2919" y="0"/>
                </a:lnTo>
                <a:cubicBezTo>
                  <a:pt x="2919" y="0"/>
                  <a:pt x="2930" y="0"/>
                  <a:pt x="2941" y="4"/>
                </a:cubicBezTo>
                <a:cubicBezTo>
                  <a:pt x="2941" y="4"/>
                  <a:pt x="2951" y="8"/>
                  <a:pt x="2960" y="16"/>
                </a:cubicBezTo>
                <a:cubicBezTo>
                  <a:pt x="2960" y="16"/>
                  <a:pt x="2968" y="24"/>
                  <a:pt x="2972" y="35"/>
                </a:cubicBezTo>
                <a:cubicBezTo>
                  <a:pt x="2972" y="35"/>
                  <a:pt x="2976" y="46"/>
                  <a:pt x="2976" y="57"/>
                </a:cubicBezTo>
                <a:lnTo>
                  <a:pt x="2976" y="670"/>
                </a:lnTo>
                <a:cubicBezTo>
                  <a:pt x="2976" y="670"/>
                  <a:pt x="2976" y="681"/>
                  <a:pt x="2972" y="692"/>
                </a:cubicBezTo>
                <a:cubicBezTo>
                  <a:pt x="2972" y="692"/>
                  <a:pt x="2968" y="703"/>
                  <a:pt x="2960" y="711"/>
                </a:cubicBezTo>
                <a:cubicBezTo>
                  <a:pt x="2960" y="711"/>
                  <a:pt x="2951" y="719"/>
                  <a:pt x="2941" y="723"/>
                </a:cubicBezTo>
                <a:cubicBezTo>
                  <a:pt x="2941" y="723"/>
                  <a:pt x="2930" y="727"/>
                  <a:pt x="2919" y="728"/>
                </a:cubicBezTo>
                <a:lnTo>
                  <a:pt x="57" y="728"/>
                </a:lnTo>
              </a:path>
            </a:pathLst>
          </a:custGeom>
          <a:solidFill>
            <a:srgbClr val="F3F3F3">
              <a:alpha val="99998"/>
            </a:srgbClr>
          </a:solidFill>
          <a:ln w="9525">
            <a:solidFill>
              <a:srgbClr val="7D7D7D"/>
            </a:solidFill>
            <a:round/>
            <a:headEnd/>
            <a:tailEnd/>
          </a:ln>
        </p:spPr>
        <p:txBody>
          <a:bodyPr lIns="82067" tIns="41034" rIns="82067" bIns="41034"/>
          <a:lstStyle/>
          <a:p>
            <a:endParaRPr lang="en-US"/>
          </a:p>
        </p:txBody>
      </p:sp>
      <p:grpSp>
        <p:nvGrpSpPr>
          <p:cNvPr id="274" name="Group 15"/>
          <p:cNvGrpSpPr>
            <a:grpSpLocks/>
          </p:cNvGrpSpPr>
          <p:nvPr/>
        </p:nvGrpSpPr>
        <p:grpSpPr bwMode="auto">
          <a:xfrm>
            <a:off x="2753584" y="3524602"/>
            <a:ext cx="360976" cy="403942"/>
            <a:chOff x="0" y="0"/>
            <a:chExt cx="263" cy="330"/>
          </a:xfrm>
        </p:grpSpPr>
        <p:sp>
          <p:nvSpPr>
            <p:cNvPr id="275" name="Freeform 16"/>
            <p:cNvSpPr>
              <a:spLocks noChangeArrowheads="1"/>
            </p:cNvSpPr>
            <p:nvPr/>
          </p:nvSpPr>
          <p:spPr bwMode="auto">
            <a:xfrm>
              <a:off x="0" y="0"/>
              <a:ext cx="262" cy="328"/>
            </a:xfrm>
            <a:custGeom>
              <a:avLst/>
              <a:gdLst>
                <a:gd name="T0" fmla="*/ 0 w 262"/>
                <a:gd name="T1" fmla="*/ 0 h 328"/>
                <a:gd name="T2" fmla="*/ 0 w 262"/>
                <a:gd name="T3" fmla="*/ 328 h 328"/>
                <a:gd name="T4" fmla="*/ 262 w 262"/>
                <a:gd name="T5" fmla="*/ 328 h 328"/>
                <a:gd name="T6" fmla="*/ 262 w 262"/>
                <a:gd name="T7" fmla="*/ 65 h 328"/>
                <a:gd name="T8" fmla="*/ 257 w 262"/>
                <a:gd name="T9" fmla="*/ 42 h 328"/>
                <a:gd name="T10" fmla="*/ 245 w 262"/>
                <a:gd name="T11" fmla="*/ 22 h 328"/>
                <a:gd name="T12" fmla="*/ 226 w 262"/>
                <a:gd name="T13" fmla="*/ 7 h 328"/>
                <a:gd name="T14" fmla="*/ 203 w 262"/>
                <a:gd name="T15" fmla="*/ 0 h 328"/>
                <a:gd name="T16" fmla="*/ 0 w 262"/>
                <a:gd name="T1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28">
                  <a:moveTo>
                    <a:pt x="0" y="0"/>
                  </a:moveTo>
                  <a:lnTo>
                    <a:pt x="0" y="328"/>
                  </a:lnTo>
                  <a:lnTo>
                    <a:pt x="262" y="328"/>
                  </a:lnTo>
                  <a:lnTo>
                    <a:pt x="262" y="65"/>
                  </a:lnTo>
                  <a:cubicBezTo>
                    <a:pt x="262" y="65"/>
                    <a:pt x="262" y="53"/>
                    <a:pt x="257" y="42"/>
                  </a:cubicBezTo>
                  <a:cubicBezTo>
                    <a:pt x="257" y="42"/>
                    <a:pt x="253" y="31"/>
                    <a:pt x="245" y="22"/>
                  </a:cubicBezTo>
                  <a:cubicBezTo>
                    <a:pt x="245" y="22"/>
                    <a:pt x="237" y="13"/>
                    <a:pt x="226" y="7"/>
                  </a:cubicBezTo>
                  <a:cubicBezTo>
                    <a:pt x="226" y="7"/>
                    <a:pt x="215" y="1"/>
                    <a:pt x="203"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276" name="Freeform 17"/>
            <p:cNvSpPr>
              <a:spLocks noChangeArrowheads="1"/>
            </p:cNvSpPr>
            <p:nvPr/>
          </p:nvSpPr>
          <p:spPr bwMode="auto">
            <a:xfrm>
              <a:off x="121" y="0"/>
              <a:ext cx="141" cy="141"/>
            </a:xfrm>
            <a:custGeom>
              <a:avLst/>
              <a:gdLst>
                <a:gd name="T0" fmla="*/ 0 w 141"/>
                <a:gd name="T1" fmla="*/ 0 h 141"/>
                <a:gd name="T2" fmla="*/ 141 w 141"/>
                <a:gd name="T3" fmla="*/ 141 h 141"/>
                <a:gd name="T4" fmla="*/ 141 w 141"/>
                <a:gd name="T5" fmla="*/ 65 h 141"/>
                <a:gd name="T6" fmla="*/ 136 w 141"/>
                <a:gd name="T7" fmla="*/ 42 h 141"/>
                <a:gd name="T8" fmla="*/ 123 w 141"/>
                <a:gd name="T9" fmla="*/ 21 h 141"/>
                <a:gd name="T10" fmla="*/ 104 w 141"/>
                <a:gd name="T11" fmla="*/ 7 h 141"/>
                <a:gd name="T12" fmla="*/ 82 w 141"/>
                <a:gd name="T13" fmla="*/ 0 h 141"/>
                <a:gd name="T14" fmla="*/ 0 w 141"/>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1">
                  <a:moveTo>
                    <a:pt x="0" y="0"/>
                  </a:moveTo>
                  <a:lnTo>
                    <a:pt x="141" y="141"/>
                  </a:lnTo>
                  <a:lnTo>
                    <a:pt x="141" y="65"/>
                  </a:lnTo>
                  <a:cubicBezTo>
                    <a:pt x="141" y="65"/>
                    <a:pt x="140" y="53"/>
                    <a:pt x="136" y="42"/>
                  </a:cubicBezTo>
                  <a:cubicBezTo>
                    <a:pt x="136" y="42"/>
                    <a:pt x="131" y="30"/>
                    <a:pt x="123" y="21"/>
                  </a:cubicBezTo>
                  <a:cubicBezTo>
                    <a:pt x="123" y="21"/>
                    <a:pt x="115" y="12"/>
                    <a:pt x="104" y="7"/>
                  </a:cubicBezTo>
                  <a:cubicBezTo>
                    <a:pt x="104" y="7"/>
                    <a:pt x="94" y="1"/>
                    <a:pt x="82" y="0"/>
                  </a:cubicBezTo>
                  <a:lnTo>
                    <a:pt x="0" y="0"/>
                  </a:lnTo>
                </a:path>
              </a:pathLst>
            </a:custGeom>
            <a:blipFill dpi="0" rotWithShape="1">
              <a:blip r:embed="rId3"/>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277" name="Freeform 18"/>
            <p:cNvSpPr>
              <a:spLocks noChangeArrowheads="1"/>
            </p:cNvSpPr>
            <p:nvPr/>
          </p:nvSpPr>
          <p:spPr bwMode="auto">
            <a:xfrm>
              <a:off x="167" y="0"/>
              <a:ext cx="95" cy="101"/>
            </a:xfrm>
            <a:custGeom>
              <a:avLst/>
              <a:gdLst>
                <a:gd name="T0" fmla="*/ 0 w 95"/>
                <a:gd name="T1" fmla="*/ 0 h 101"/>
                <a:gd name="T2" fmla="*/ 95 w 95"/>
                <a:gd name="T3" fmla="*/ 101 h 101"/>
                <a:gd name="T4" fmla="*/ 95 w 95"/>
                <a:gd name="T5" fmla="*/ 65 h 101"/>
                <a:gd name="T6" fmla="*/ 90 w 95"/>
                <a:gd name="T7" fmla="*/ 42 h 101"/>
                <a:gd name="T8" fmla="*/ 77 w 95"/>
                <a:gd name="T9" fmla="*/ 21 h 101"/>
                <a:gd name="T10" fmla="*/ 58 w 95"/>
                <a:gd name="T11" fmla="*/ 7 h 101"/>
                <a:gd name="T12" fmla="*/ 36 w 95"/>
                <a:gd name="T13" fmla="*/ 0 h 101"/>
                <a:gd name="T14" fmla="*/ 0 w 95"/>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01">
                  <a:moveTo>
                    <a:pt x="0" y="0"/>
                  </a:moveTo>
                  <a:lnTo>
                    <a:pt x="95" y="101"/>
                  </a:lnTo>
                  <a:lnTo>
                    <a:pt x="95" y="65"/>
                  </a:lnTo>
                  <a:cubicBezTo>
                    <a:pt x="95" y="65"/>
                    <a:pt x="94" y="53"/>
                    <a:pt x="90" y="42"/>
                  </a:cubicBezTo>
                  <a:cubicBezTo>
                    <a:pt x="90" y="42"/>
                    <a:pt x="85" y="30"/>
                    <a:pt x="77" y="21"/>
                  </a:cubicBezTo>
                  <a:cubicBezTo>
                    <a:pt x="77" y="21"/>
                    <a:pt x="69" y="12"/>
                    <a:pt x="58" y="7"/>
                  </a:cubicBezTo>
                  <a:cubicBezTo>
                    <a:pt x="58" y="7"/>
                    <a:pt x="48" y="1"/>
                    <a:pt x="36" y="0"/>
                  </a:cubicBezTo>
                  <a:lnTo>
                    <a:pt x="0" y="0"/>
                  </a:lnTo>
                </a:path>
              </a:pathLst>
            </a:custGeom>
            <a:blipFill dpi="0" rotWithShape="1">
              <a:blip r:embed="rId4"/>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278" name="Freeform 19"/>
            <p:cNvSpPr>
              <a:spLocks noChangeArrowheads="1"/>
            </p:cNvSpPr>
            <p:nvPr/>
          </p:nvSpPr>
          <p:spPr bwMode="auto">
            <a:xfrm>
              <a:off x="203" y="0"/>
              <a:ext cx="59" cy="65"/>
            </a:xfrm>
            <a:custGeom>
              <a:avLst/>
              <a:gdLst>
                <a:gd name="T0" fmla="*/ 0 w 59"/>
                <a:gd name="T1" fmla="*/ 0 h 65"/>
                <a:gd name="T2" fmla="*/ 10 w 59"/>
                <a:gd name="T3" fmla="*/ 6 h 65"/>
                <a:gd name="T4" fmla="*/ 18 w 59"/>
                <a:gd name="T5" fmla="*/ 15 h 65"/>
                <a:gd name="T6" fmla="*/ 21 w 59"/>
                <a:gd name="T7" fmla="*/ 27 h 65"/>
                <a:gd name="T8" fmla="*/ 19 w 59"/>
                <a:gd name="T9" fmla="*/ 39 h 65"/>
                <a:gd name="T10" fmla="*/ 42 w 59"/>
                <a:gd name="T11" fmla="*/ 47 h 65"/>
                <a:gd name="T12" fmla="*/ 59 w 59"/>
                <a:gd name="T13" fmla="*/ 65 h 65"/>
                <a:gd name="T14" fmla="*/ 54 w 59"/>
                <a:gd name="T15" fmla="*/ 42 h 65"/>
                <a:gd name="T16" fmla="*/ 42 w 59"/>
                <a:gd name="T17" fmla="*/ 21 h 65"/>
                <a:gd name="T18" fmla="*/ 23 w 59"/>
                <a:gd name="T19" fmla="*/ 6 h 65"/>
                <a:gd name="T20" fmla="*/ 0 w 59"/>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5">
                  <a:moveTo>
                    <a:pt x="0" y="0"/>
                  </a:moveTo>
                  <a:cubicBezTo>
                    <a:pt x="0" y="0"/>
                    <a:pt x="5" y="1"/>
                    <a:pt x="10" y="6"/>
                  </a:cubicBezTo>
                  <a:cubicBezTo>
                    <a:pt x="10" y="6"/>
                    <a:pt x="15" y="10"/>
                    <a:pt x="18" y="15"/>
                  </a:cubicBezTo>
                  <a:cubicBezTo>
                    <a:pt x="18" y="15"/>
                    <a:pt x="20" y="21"/>
                    <a:pt x="21" y="27"/>
                  </a:cubicBezTo>
                  <a:cubicBezTo>
                    <a:pt x="21" y="27"/>
                    <a:pt x="21" y="33"/>
                    <a:pt x="19" y="39"/>
                  </a:cubicBezTo>
                  <a:cubicBezTo>
                    <a:pt x="19" y="39"/>
                    <a:pt x="32" y="40"/>
                    <a:pt x="42" y="47"/>
                  </a:cubicBezTo>
                  <a:cubicBezTo>
                    <a:pt x="42" y="47"/>
                    <a:pt x="52" y="54"/>
                    <a:pt x="59" y="65"/>
                  </a:cubicBezTo>
                  <a:cubicBezTo>
                    <a:pt x="59" y="65"/>
                    <a:pt x="59" y="53"/>
                    <a:pt x="54" y="42"/>
                  </a:cubicBezTo>
                  <a:cubicBezTo>
                    <a:pt x="54" y="42"/>
                    <a:pt x="50" y="30"/>
                    <a:pt x="42" y="21"/>
                  </a:cubicBezTo>
                  <a:cubicBezTo>
                    <a:pt x="42" y="21"/>
                    <a:pt x="33" y="12"/>
                    <a:pt x="23" y="6"/>
                  </a:cubicBezTo>
                  <a:cubicBezTo>
                    <a:pt x="23" y="6"/>
                    <a:pt x="12" y="1"/>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279" name="Freeform 20"/>
            <p:cNvSpPr>
              <a:spLocks noChangeArrowheads="1"/>
            </p:cNvSpPr>
            <p:nvPr/>
          </p:nvSpPr>
          <p:spPr bwMode="auto">
            <a:xfrm>
              <a:off x="0" y="78"/>
              <a:ext cx="236" cy="250"/>
            </a:xfrm>
            <a:custGeom>
              <a:avLst/>
              <a:gdLst>
                <a:gd name="T0" fmla="*/ 0 w 236"/>
                <a:gd name="T1" fmla="*/ 0 h 249"/>
                <a:gd name="T2" fmla="*/ 0 w 236"/>
                <a:gd name="T3" fmla="*/ 249 h 249"/>
                <a:gd name="T4" fmla="*/ 236 w 236"/>
                <a:gd name="T5" fmla="*/ 249 h 249"/>
                <a:gd name="T6" fmla="*/ 148 w 236"/>
                <a:gd name="T7" fmla="*/ 221 h 249"/>
                <a:gd name="T8" fmla="*/ 74 w 236"/>
                <a:gd name="T9" fmla="*/ 166 h 249"/>
                <a:gd name="T10" fmla="*/ 22 w 236"/>
                <a:gd name="T11" fmla="*/ 89 h 249"/>
                <a:gd name="T12" fmla="*/ 0 w 23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236" h="249">
                  <a:moveTo>
                    <a:pt x="0" y="0"/>
                  </a:moveTo>
                  <a:lnTo>
                    <a:pt x="0" y="249"/>
                  </a:lnTo>
                  <a:lnTo>
                    <a:pt x="236" y="249"/>
                  </a:lnTo>
                  <a:cubicBezTo>
                    <a:pt x="236" y="249"/>
                    <a:pt x="189" y="243"/>
                    <a:pt x="148" y="221"/>
                  </a:cubicBezTo>
                  <a:cubicBezTo>
                    <a:pt x="148" y="221"/>
                    <a:pt x="106" y="200"/>
                    <a:pt x="74" y="166"/>
                  </a:cubicBezTo>
                  <a:cubicBezTo>
                    <a:pt x="74" y="166"/>
                    <a:pt x="41" y="132"/>
                    <a:pt x="22" y="89"/>
                  </a:cubicBezTo>
                  <a:cubicBezTo>
                    <a:pt x="22" y="89"/>
                    <a:pt x="3" y="46"/>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280" name="Freeform 21"/>
            <p:cNvSpPr>
              <a:spLocks noChangeArrowheads="1"/>
            </p:cNvSpPr>
            <p:nvPr/>
          </p:nvSpPr>
          <p:spPr bwMode="auto">
            <a:xfrm>
              <a:off x="0" y="0"/>
              <a:ext cx="262" cy="328"/>
            </a:xfrm>
            <a:custGeom>
              <a:avLst/>
              <a:gdLst>
                <a:gd name="T0" fmla="*/ 0 w 262"/>
                <a:gd name="T1" fmla="*/ 0 h 328"/>
                <a:gd name="T2" fmla="*/ 0 w 262"/>
                <a:gd name="T3" fmla="*/ 328 h 328"/>
                <a:gd name="T4" fmla="*/ 262 w 262"/>
                <a:gd name="T5" fmla="*/ 328 h 328"/>
                <a:gd name="T6" fmla="*/ 262 w 262"/>
                <a:gd name="T7" fmla="*/ 65 h 328"/>
                <a:gd name="T8" fmla="*/ 257 w 262"/>
                <a:gd name="T9" fmla="*/ 42 h 328"/>
                <a:gd name="T10" fmla="*/ 245 w 262"/>
                <a:gd name="T11" fmla="*/ 22 h 328"/>
                <a:gd name="T12" fmla="*/ 226 w 262"/>
                <a:gd name="T13" fmla="*/ 7 h 328"/>
                <a:gd name="T14" fmla="*/ 203 w 262"/>
                <a:gd name="T15" fmla="*/ 0 h 328"/>
                <a:gd name="T16" fmla="*/ 0 w 262"/>
                <a:gd name="T1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28">
                  <a:moveTo>
                    <a:pt x="0" y="0"/>
                  </a:moveTo>
                  <a:lnTo>
                    <a:pt x="0" y="328"/>
                  </a:lnTo>
                  <a:lnTo>
                    <a:pt x="262" y="328"/>
                  </a:lnTo>
                  <a:lnTo>
                    <a:pt x="262" y="65"/>
                  </a:lnTo>
                  <a:cubicBezTo>
                    <a:pt x="262" y="65"/>
                    <a:pt x="262" y="53"/>
                    <a:pt x="257" y="42"/>
                  </a:cubicBezTo>
                  <a:cubicBezTo>
                    <a:pt x="257" y="42"/>
                    <a:pt x="253" y="31"/>
                    <a:pt x="245" y="22"/>
                  </a:cubicBezTo>
                  <a:cubicBezTo>
                    <a:pt x="245" y="22"/>
                    <a:pt x="237" y="13"/>
                    <a:pt x="226" y="7"/>
                  </a:cubicBezTo>
                  <a:cubicBezTo>
                    <a:pt x="226" y="7"/>
                    <a:pt x="215" y="1"/>
                    <a:pt x="203" y="0"/>
                  </a:cubicBezTo>
                  <a:lnTo>
                    <a:pt x="0" y="0"/>
                  </a:lnTo>
                </a:path>
              </a:pathLst>
            </a:custGeom>
            <a:noFill/>
            <a:ln w="9525">
              <a:solidFill>
                <a:srgbClr val="5673B9"/>
              </a:solidFill>
              <a:round/>
              <a:headEnd/>
              <a:tailEnd/>
            </a:ln>
            <a:extLst>
              <a:ext uri="{909E8E84-426E-40DD-AFC4-6F175D3DCCD1}">
                <a14:hiddenFill xmlns:a14="http://schemas.microsoft.com/office/drawing/2010/main">
                  <a:solidFill>
                    <a:srgbClr val="B5CAEF">
                      <a:alpha val="99998"/>
                    </a:srgbClr>
                  </a:solidFill>
                </a14:hiddenFill>
              </a:ext>
            </a:extLst>
          </p:spPr>
          <p:txBody>
            <a:bodyPr/>
            <a:lstStyle/>
            <a:p>
              <a:endParaRPr lang="en-US"/>
            </a:p>
          </p:txBody>
        </p:sp>
      </p:grpSp>
      <p:sp>
        <p:nvSpPr>
          <p:cNvPr id="281" name="Freeform 22"/>
          <p:cNvSpPr>
            <a:spLocks noChangeArrowheads="1"/>
          </p:cNvSpPr>
          <p:nvPr/>
        </p:nvSpPr>
        <p:spPr bwMode="auto">
          <a:xfrm>
            <a:off x="3114560" y="3727187"/>
            <a:ext cx="465686" cy="0"/>
          </a:xfrm>
          <a:custGeom>
            <a:avLst/>
            <a:gdLst>
              <a:gd name="T0" fmla="*/ 338 w 338"/>
              <a:gd name="T1" fmla="*/ 278 w 338"/>
              <a:gd name="T2" fmla="*/ 0 w 338"/>
              <a:gd name="T3" fmla="*/ 0 w 338"/>
            </a:gdLst>
            <a:ahLst/>
            <a:cxnLst>
              <a:cxn ang="0">
                <a:pos x="T0" y="0"/>
              </a:cxn>
              <a:cxn ang="0">
                <a:pos x="T1" y="0"/>
              </a:cxn>
              <a:cxn ang="0">
                <a:pos x="T2" y="0"/>
              </a:cxn>
              <a:cxn ang="0">
                <a:pos x="T3" y="0"/>
              </a:cxn>
            </a:cxnLst>
            <a:rect l="0" t="0" r="r" b="b"/>
            <a:pathLst>
              <a:path w="338">
                <a:moveTo>
                  <a:pt x="338" y="0"/>
                </a:moveTo>
                <a:lnTo>
                  <a:pt x="278" y="0"/>
                </a:lnTo>
                <a:lnTo>
                  <a:pt x="0" y="0"/>
                </a:lnTo>
                <a:lnTo>
                  <a:pt x="0" y="0"/>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FFFFF">
                    <a:alpha val="99998"/>
                  </a:srgbClr>
                </a:solidFill>
              </a14:hiddenFill>
            </a:ext>
          </a:extLst>
        </p:spPr>
        <p:txBody>
          <a:bodyPr lIns="82067" tIns="41034" rIns="82067" bIns="41034"/>
          <a:lstStyle/>
          <a:p>
            <a:endParaRPr lang="en-US"/>
          </a:p>
        </p:txBody>
      </p:sp>
      <p:grpSp>
        <p:nvGrpSpPr>
          <p:cNvPr id="282" name="Group 23"/>
          <p:cNvGrpSpPr>
            <a:grpSpLocks/>
          </p:cNvGrpSpPr>
          <p:nvPr/>
        </p:nvGrpSpPr>
        <p:grpSpPr bwMode="auto">
          <a:xfrm>
            <a:off x="4427576" y="3541791"/>
            <a:ext cx="662708" cy="353603"/>
            <a:chOff x="0" y="0"/>
            <a:chExt cx="482" cy="289"/>
          </a:xfrm>
        </p:grpSpPr>
        <p:sp>
          <p:nvSpPr>
            <p:cNvPr id="283" name="Freeform 24"/>
            <p:cNvSpPr>
              <a:spLocks noChangeArrowheads="1"/>
            </p:cNvSpPr>
            <p:nvPr/>
          </p:nvSpPr>
          <p:spPr bwMode="auto">
            <a:xfrm>
              <a:off x="0" y="0"/>
              <a:ext cx="482" cy="289"/>
            </a:xfrm>
            <a:custGeom>
              <a:avLst/>
              <a:gdLst>
                <a:gd name="T0" fmla="*/ 42 w 480"/>
                <a:gd name="T1" fmla="*/ 103 h 288"/>
                <a:gd name="T2" fmla="*/ 57 w 480"/>
                <a:gd name="T3" fmla="*/ 66 h 288"/>
                <a:gd name="T4" fmla="*/ 87 w 480"/>
                <a:gd name="T5" fmla="*/ 40 h 288"/>
                <a:gd name="T6" fmla="*/ 126 w 480"/>
                <a:gd name="T7" fmla="*/ 30 h 288"/>
                <a:gd name="T8" fmla="*/ 166 w 480"/>
                <a:gd name="T9" fmla="*/ 38 h 288"/>
                <a:gd name="T10" fmla="*/ 210 w 480"/>
                <a:gd name="T11" fmla="*/ 10 h 288"/>
                <a:gd name="T12" fmla="*/ 261 w 480"/>
                <a:gd name="T13" fmla="*/ 0 h 288"/>
                <a:gd name="T14" fmla="*/ 312 w 480"/>
                <a:gd name="T15" fmla="*/ 8 h 288"/>
                <a:gd name="T16" fmla="*/ 357 w 480"/>
                <a:gd name="T17" fmla="*/ 34 h 288"/>
                <a:gd name="T18" fmla="*/ 380 w 480"/>
                <a:gd name="T19" fmla="*/ 29 h 288"/>
                <a:gd name="T20" fmla="*/ 403 w 480"/>
                <a:gd name="T21" fmla="*/ 32 h 288"/>
                <a:gd name="T22" fmla="*/ 423 w 480"/>
                <a:gd name="T23" fmla="*/ 43 h 288"/>
                <a:gd name="T24" fmla="*/ 438 w 480"/>
                <a:gd name="T25" fmla="*/ 60 h 288"/>
                <a:gd name="T26" fmla="*/ 446 w 480"/>
                <a:gd name="T27" fmla="*/ 81 h 288"/>
                <a:gd name="T28" fmla="*/ 447 w 480"/>
                <a:gd name="T29" fmla="*/ 103 h 288"/>
                <a:gd name="T30" fmla="*/ 463 w 480"/>
                <a:gd name="T31" fmla="*/ 109 h 288"/>
                <a:gd name="T32" fmla="*/ 475 w 480"/>
                <a:gd name="T33" fmla="*/ 121 h 288"/>
                <a:gd name="T34" fmla="*/ 481 w 480"/>
                <a:gd name="T35" fmla="*/ 137 h 288"/>
                <a:gd name="T36" fmla="*/ 480 w 480"/>
                <a:gd name="T37" fmla="*/ 154 h 288"/>
                <a:gd name="T38" fmla="*/ 471 w 480"/>
                <a:gd name="T39" fmla="*/ 169 h 288"/>
                <a:gd name="T40" fmla="*/ 457 w 480"/>
                <a:gd name="T41" fmla="*/ 179 h 288"/>
                <a:gd name="T42" fmla="*/ 457 w 480"/>
                <a:gd name="T43" fmla="*/ 203 h 288"/>
                <a:gd name="T44" fmla="*/ 449 w 480"/>
                <a:gd name="T45" fmla="*/ 225 h 288"/>
                <a:gd name="T46" fmla="*/ 433 w 480"/>
                <a:gd name="T47" fmla="*/ 244 h 288"/>
                <a:gd name="T48" fmla="*/ 412 w 480"/>
                <a:gd name="T49" fmla="*/ 256 h 288"/>
                <a:gd name="T50" fmla="*/ 387 w 480"/>
                <a:gd name="T51" fmla="*/ 260 h 288"/>
                <a:gd name="T52" fmla="*/ 363 w 480"/>
                <a:gd name="T53" fmla="*/ 256 h 288"/>
                <a:gd name="T54" fmla="*/ 311 w 480"/>
                <a:gd name="T55" fmla="*/ 282 h 288"/>
                <a:gd name="T56" fmla="*/ 253 w 480"/>
                <a:gd name="T57" fmla="*/ 288 h 288"/>
                <a:gd name="T58" fmla="*/ 196 w 480"/>
                <a:gd name="T59" fmla="*/ 274 h 288"/>
                <a:gd name="T60" fmla="*/ 148 w 480"/>
                <a:gd name="T61" fmla="*/ 242 h 288"/>
                <a:gd name="T62" fmla="*/ 124 w 480"/>
                <a:gd name="T63" fmla="*/ 253 h 288"/>
                <a:gd name="T64" fmla="*/ 97 w 480"/>
                <a:gd name="T65" fmla="*/ 256 h 288"/>
                <a:gd name="T66" fmla="*/ 72 w 480"/>
                <a:gd name="T67" fmla="*/ 249 h 288"/>
                <a:gd name="T68" fmla="*/ 50 w 480"/>
                <a:gd name="T69" fmla="*/ 234 h 288"/>
                <a:gd name="T70" fmla="*/ 35 w 480"/>
                <a:gd name="T71" fmla="*/ 213 h 288"/>
                <a:gd name="T72" fmla="*/ 27 w 480"/>
                <a:gd name="T73" fmla="*/ 189 h 288"/>
                <a:gd name="T74" fmla="*/ 12 w 480"/>
                <a:gd name="T75" fmla="*/ 177 h 288"/>
                <a:gd name="T76" fmla="*/ 2 w 480"/>
                <a:gd name="T77" fmla="*/ 160 h 288"/>
                <a:gd name="T78" fmla="*/ 1 w 480"/>
                <a:gd name="T79" fmla="*/ 141 h 288"/>
                <a:gd name="T80" fmla="*/ 8 w 480"/>
                <a:gd name="T81" fmla="*/ 123 h 288"/>
                <a:gd name="T82" fmla="*/ 23 w 480"/>
                <a:gd name="T83" fmla="*/ 109 h 288"/>
                <a:gd name="T84" fmla="*/ 42 w 480"/>
                <a:gd name="T8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288">
                  <a:moveTo>
                    <a:pt x="42" y="103"/>
                  </a:moveTo>
                  <a:cubicBezTo>
                    <a:pt x="42" y="103"/>
                    <a:pt x="45" y="83"/>
                    <a:pt x="57" y="66"/>
                  </a:cubicBezTo>
                  <a:cubicBezTo>
                    <a:pt x="57" y="66"/>
                    <a:pt x="69" y="50"/>
                    <a:pt x="87" y="40"/>
                  </a:cubicBezTo>
                  <a:cubicBezTo>
                    <a:pt x="87" y="40"/>
                    <a:pt x="105" y="31"/>
                    <a:pt x="126" y="30"/>
                  </a:cubicBezTo>
                  <a:cubicBezTo>
                    <a:pt x="126" y="30"/>
                    <a:pt x="147" y="29"/>
                    <a:pt x="166" y="38"/>
                  </a:cubicBezTo>
                  <a:cubicBezTo>
                    <a:pt x="166" y="38"/>
                    <a:pt x="185" y="20"/>
                    <a:pt x="210" y="10"/>
                  </a:cubicBezTo>
                  <a:cubicBezTo>
                    <a:pt x="210" y="10"/>
                    <a:pt x="234" y="1"/>
                    <a:pt x="261" y="0"/>
                  </a:cubicBezTo>
                  <a:cubicBezTo>
                    <a:pt x="261" y="0"/>
                    <a:pt x="287" y="0"/>
                    <a:pt x="312" y="8"/>
                  </a:cubicBezTo>
                  <a:cubicBezTo>
                    <a:pt x="312" y="8"/>
                    <a:pt x="337" y="17"/>
                    <a:pt x="357" y="34"/>
                  </a:cubicBezTo>
                  <a:cubicBezTo>
                    <a:pt x="357" y="34"/>
                    <a:pt x="368" y="29"/>
                    <a:pt x="380" y="29"/>
                  </a:cubicBezTo>
                  <a:cubicBezTo>
                    <a:pt x="380" y="29"/>
                    <a:pt x="391" y="28"/>
                    <a:pt x="403" y="32"/>
                  </a:cubicBezTo>
                  <a:cubicBezTo>
                    <a:pt x="403" y="32"/>
                    <a:pt x="414" y="36"/>
                    <a:pt x="423" y="43"/>
                  </a:cubicBezTo>
                  <a:cubicBezTo>
                    <a:pt x="423" y="43"/>
                    <a:pt x="432" y="50"/>
                    <a:pt x="438" y="60"/>
                  </a:cubicBezTo>
                  <a:cubicBezTo>
                    <a:pt x="438" y="60"/>
                    <a:pt x="444" y="69"/>
                    <a:pt x="446" y="81"/>
                  </a:cubicBezTo>
                  <a:cubicBezTo>
                    <a:pt x="446" y="81"/>
                    <a:pt x="449" y="92"/>
                    <a:pt x="447" y="103"/>
                  </a:cubicBezTo>
                  <a:cubicBezTo>
                    <a:pt x="447" y="103"/>
                    <a:pt x="455" y="104"/>
                    <a:pt x="463" y="109"/>
                  </a:cubicBezTo>
                  <a:cubicBezTo>
                    <a:pt x="463" y="109"/>
                    <a:pt x="470" y="114"/>
                    <a:pt x="475" y="121"/>
                  </a:cubicBezTo>
                  <a:cubicBezTo>
                    <a:pt x="475" y="121"/>
                    <a:pt x="480" y="129"/>
                    <a:pt x="481" y="137"/>
                  </a:cubicBezTo>
                  <a:cubicBezTo>
                    <a:pt x="481" y="137"/>
                    <a:pt x="482" y="146"/>
                    <a:pt x="480" y="154"/>
                  </a:cubicBezTo>
                  <a:cubicBezTo>
                    <a:pt x="480" y="154"/>
                    <a:pt x="477" y="162"/>
                    <a:pt x="471" y="169"/>
                  </a:cubicBezTo>
                  <a:cubicBezTo>
                    <a:pt x="471" y="169"/>
                    <a:pt x="465" y="175"/>
                    <a:pt x="457" y="179"/>
                  </a:cubicBezTo>
                  <a:cubicBezTo>
                    <a:pt x="457" y="179"/>
                    <a:pt x="459" y="191"/>
                    <a:pt x="457" y="203"/>
                  </a:cubicBezTo>
                  <a:cubicBezTo>
                    <a:pt x="457" y="203"/>
                    <a:pt x="455" y="215"/>
                    <a:pt x="449" y="225"/>
                  </a:cubicBezTo>
                  <a:cubicBezTo>
                    <a:pt x="449" y="225"/>
                    <a:pt x="442" y="236"/>
                    <a:pt x="433" y="244"/>
                  </a:cubicBezTo>
                  <a:cubicBezTo>
                    <a:pt x="433" y="244"/>
                    <a:pt x="423" y="251"/>
                    <a:pt x="412" y="256"/>
                  </a:cubicBezTo>
                  <a:cubicBezTo>
                    <a:pt x="412" y="256"/>
                    <a:pt x="400" y="260"/>
                    <a:pt x="387" y="260"/>
                  </a:cubicBezTo>
                  <a:cubicBezTo>
                    <a:pt x="387" y="260"/>
                    <a:pt x="375" y="260"/>
                    <a:pt x="363" y="256"/>
                  </a:cubicBezTo>
                  <a:cubicBezTo>
                    <a:pt x="363" y="256"/>
                    <a:pt x="339" y="273"/>
                    <a:pt x="311" y="282"/>
                  </a:cubicBezTo>
                  <a:cubicBezTo>
                    <a:pt x="311" y="282"/>
                    <a:pt x="282" y="290"/>
                    <a:pt x="253" y="288"/>
                  </a:cubicBezTo>
                  <a:cubicBezTo>
                    <a:pt x="253" y="288"/>
                    <a:pt x="223" y="286"/>
                    <a:pt x="196" y="274"/>
                  </a:cubicBezTo>
                  <a:cubicBezTo>
                    <a:pt x="196" y="274"/>
                    <a:pt x="169" y="262"/>
                    <a:pt x="148" y="242"/>
                  </a:cubicBezTo>
                  <a:cubicBezTo>
                    <a:pt x="148" y="242"/>
                    <a:pt x="137" y="250"/>
                    <a:pt x="124" y="253"/>
                  </a:cubicBezTo>
                  <a:cubicBezTo>
                    <a:pt x="124" y="253"/>
                    <a:pt x="111" y="257"/>
                    <a:pt x="97" y="256"/>
                  </a:cubicBezTo>
                  <a:cubicBezTo>
                    <a:pt x="97" y="256"/>
                    <a:pt x="84" y="255"/>
                    <a:pt x="72" y="249"/>
                  </a:cubicBezTo>
                  <a:cubicBezTo>
                    <a:pt x="72" y="249"/>
                    <a:pt x="59" y="244"/>
                    <a:pt x="50" y="234"/>
                  </a:cubicBezTo>
                  <a:cubicBezTo>
                    <a:pt x="50" y="234"/>
                    <a:pt x="40" y="225"/>
                    <a:pt x="35" y="213"/>
                  </a:cubicBezTo>
                  <a:cubicBezTo>
                    <a:pt x="35" y="213"/>
                    <a:pt x="29" y="202"/>
                    <a:pt x="27" y="189"/>
                  </a:cubicBezTo>
                  <a:cubicBezTo>
                    <a:pt x="27" y="189"/>
                    <a:pt x="18" y="184"/>
                    <a:pt x="12" y="177"/>
                  </a:cubicBezTo>
                  <a:cubicBezTo>
                    <a:pt x="12" y="177"/>
                    <a:pt x="5" y="169"/>
                    <a:pt x="2" y="160"/>
                  </a:cubicBezTo>
                  <a:cubicBezTo>
                    <a:pt x="2" y="160"/>
                    <a:pt x="0" y="150"/>
                    <a:pt x="1" y="141"/>
                  </a:cubicBezTo>
                  <a:cubicBezTo>
                    <a:pt x="1" y="141"/>
                    <a:pt x="3" y="131"/>
                    <a:pt x="8" y="123"/>
                  </a:cubicBezTo>
                  <a:cubicBezTo>
                    <a:pt x="8" y="123"/>
                    <a:pt x="14" y="114"/>
                    <a:pt x="23" y="109"/>
                  </a:cubicBezTo>
                  <a:cubicBezTo>
                    <a:pt x="23" y="109"/>
                    <a:pt x="32" y="104"/>
                    <a:pt x="42" y="103"/>
                  </a:cubicBezTo>
                </a:path>
              </a:pathLst>
            </a:custGeom>
            <a:solidFill>
              <a:srgbClr val="FFC699">
                <a:alpha val="99998"/>
              </a:srgbClr>
            </a:solidFill>
            <a:ln w="9525">
              <a:solidFill>
                <a:srgbClr val="A0A0A4"/>
              </a:solidFill>
              <a:round/>
              <a:headEnd/>
              <a:tailEnd/>
            </a:ln>
          </p:spPr>
          <p:txBody>
            <a:bodyPr/>
            <a:lstStyle/>
            <a:p>
              <a:endParaRPr lang="en-US"/>
            </a:p>
          </p:txBody>
        </p:sp>
        <p:sp>
          <p:nvSpPr>
            <p:cNvPr id="284" name="Text Box 25"/>
            <p:cNvSpPr txBox="1">
              <a:spLocks noChangeArrowheads="1"/>
            </p:cNvSpPr>
            <p:nvPr/>
          </p:nvSpPr>
          <p:spPr bwMode="auto">
            <a:xfrm>
              <a:off x="142" y="266"/>
              <a:ext cx="198" cy="203"/>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a:t>
              </a:r>
            </a:p>
          </p:txBody>
        </p:sp>
      </p:grpSp>
      <p:sp>
        <p:nvSpPr>
          <p:cNvPr id="285" name="Freeform 26"/>
          <p:cNvSpPr>
            <a:spLocks noChangeArrowheads="1"/>
          </p:cNvSpPr>
          <p:nvPr/>
        </p:nvSpPr>
        <p:spPr bwMode="auto">
          <a:xfrm>
            <a:off x="4010111" y="3722275"/>
            <a:ext cx="417466" cy="4911"/>
          </a:xfrm>
          <a:custGeom>
            <a:avLst/>
            <a:gdLst>
              <a:gd name="T0" fmla="*/ 303 w 303"/>
              <a:gd name="T1" fmla="*/ 0 h 4"/>
              <a:gd name="T2" fmla="*/ 244 w 303"/>
              <a:gd name="T3" fmla="*/ 0 h 4"/>
              <a:gd name="T4" fmla="*/ 0 w 303"/>
              <a:gd name="T5" fmla="*/ 4 h 4"/>
              <a:gd name="T6" fmla="*/ 0 w 303"/>
              <a:gd name="T7" fmla="*/ 4 h 4"/>
            </a:gdLst>
            <a:ahLst/>
            <a:cxnLst>
              <a:cxn ang="0">
                <a:pos x="T0" y="T1"/>
              </a:cxn>
              <a:cxn ang="0">
                <a:pos x="T2" y="T3"/>
              </a:cxn>
              <a:cxn ang="0">
                <a:pos x="T4" y="T5"/>
              </a:cxn>
              <a:cxn ang="0">
                <a:pos x="T6" y="T7"/>
              </a:cxn>
            </a:cxnLst>
            <a:rect l="0" t="0" r="r" b="b"/>
            <a:pathLst>
              <a:path w="303" h="4">
                <a:moveTo>
                  <a:pt x="303" y="0"/>
                </a:moveTo>
                <a:lnTo>
                  <a:pt x="244" y="0"/>
                </a:lnTo>
                <a:lnTo>
                  <a:pt x="0" y="4"/>
                </a:lnTo>
                <a:lnTo>
                  <a:pt x="0" y="4"/>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CDFFFF">
                    <a:alpha val="99998"/>
                  </a:srgbClr>
                </a:solidFill>
              </a14:hiddenFill>
            </a:ext>
          </a:extLst>
        </p:spPr>
        <p:txBody>
          <a:bodyPr lIns="82067" tIns="41034" rIns="82067" bIns="41034"/>
          <a:lstStyle/>
          <a:p>
            <a:endParaRPr lang="en-US"/>
          </a:p>
        </p:txBody>
      </p:sp>
      <p:grpSp>
        <p:nvGrpSpPr>
          <p:cNvPr id="286" name="Group 27"/>
          <p:cNvGrpSpPr>
            <a:grpSpLocks/>
          </p:cNvGrpSpPr>
          <p:nvPr/>
        </p:nvGrpSpPr>
        <p:grpSpPr bwMode="auto">
          <a:xfrm>
            <a:off x="2832116" y="3778754"/>
            <a:ext cx="349954" cy="250468"/>
            <a:chOff x="0" y="0"/>
            <a:chExt cx="255" cy="205"/>
          </a:xfrm>
        </p:grpSpPr>
        <p:sp>
          <p:nvSpPr>
            <p:cNvPr id="287" name="Freeform 28"/>
            <p:cNvSpPr>
              <a:spLocks noChangeArrowheads="1"/>
            </p:cNvSpPr>
            <p:nvPr/>
          </p:nvSpPr>
          <p:spPr bwMode="auto">
            <a:xfrm>
              <a:off x="0" y="0"/>
              <a:ext cx="160" cy="97"/>
            </a:xfrm>
            <a:custGeom>
              <a:avLst/>
              <a:gdLst>
                <a:gd name="T0" fmla="*/ 13 w 158"/>
                <a:gd name="T1" fmla="*/ 34 h 95"/>
                <a:gd name="T2" fmla="*/ 18 w 158"/>
                <a:gd name="T3" fmla="*/ 22 h 95"/>
                <a:gd name="T4" fmla="*/ 28 w 158"/>
                <a:gd name="T5" fmla="*/ 13 h 95"/>
                <a:gd name="T6" fmla="*/ 41 w 158"/>
                <a:gd name="T7" fmla="*/ 10 h 95"/>
                <a:gd name="T8" fmla="*/ 54 w 158"/>
                <a:gd name="T9" fmla="*/ 12 h 95"/>
                <a:gd name="T10" fmla="*/ 69 w 158"/>
                <a:gd name="T11" fmla="*/ 3 h 95"/>
                <a:gd name="T12" fmla="*/ 86 w 158"/>
                <a:gd name="T13" fmla="*/ 0 h 95"/>
                <a:gd name="T14" fmla="*/ 103 w 158"/>
                <a:gd name="T15" fmla="*/ 2 h 95"/>
                <a:gd name="T16" fmla="*/ 117 w 158"/>
                <a:gd name="T17" fmla="*/ 11 h 95"/>
                <a:gd name="T18" fmla="*/ 125 w 158"/>
                <a:gd name="T19" fmla="*/ 9 h 95"/>
                <a:gd name="T20" fmla="*/ 132 w 158"/>
                <a:gd name="T21" fmla="*/ 10 h 95"/>
                <a:gd name="T22" fmla="*/ 139 w 158"/>
                <a:gd name="T23" fmla="*/ 14 h 95"/>
                <a:gd name="T24" fmla="*/ 144 w 158"/>
                <a:gd name="T25" fmla="*/ 19 h 95"/>
                <a:gd name="T26" fmla="*/ 147 w 158"/>
                <a:gd name="T27" fmla="*/ 26 h 95"/>
                <a:gd name="T28" fmla="*/ 147 w 158"/>
                <a:gd name="T29" fmla="*/ 34 h 95"/>
                <a:gd name="T30" fmla="*/ 152 w 158"/>
                <a:gd name="T31" fmla="*/ 36 h 95"/>
                <a:gd name="T32" fmla="*/ 156 w 158"/>
                <a:gd name="T33" fmla="*/ 40 h 95"/>
                <a:gd name="T34" fmla="*/ 158 w 158"/>
                <a:gd name="T35" fmla="*/ 45 h 95"/>
                <a:gd name="T36" fmla="*/ 158 w 158"/>
                <a:gd name="T37" fmla="*/ 50 h 95"/>
                <a:gd name="T38" fmla="*/ 155 w 158"/>
                <a:gd name="T39" fmla="*/ 55 h 95"/>
                <a:gd name="T40" fmla="*/ 150 w 158"/>
                <a:gd name="T41" fmla="*/ 59 h 95"/>
                <a:gd name="T42" fmla="*/ 150 w 158"/>
                <a:gd name="T43" fmla="*/ 66 h 95"/>
                <a:gd name="T44" fmla="*/ 148 w 158"/>
                <a:gd name="T45" fmla="*/ 74 h 95"/>
                <a:gd name="T46" fmla="*/ 142 w 158"/>
                <a:gd name="T47" fmla="*/ 80 h 95"/>
                <a:gd name="T48" fmla="*/ 135 w 158"/>
                <a:gd name="T49" fmla="*/ 84 h 95"/>
                <a:gd name="T50" fmla="*/ 127 w 158"/>
                <a:gd name="T51" fmla="*/ 85 h 95"/>
                <a:gd name="T52" fmla="*/ 119 w 158"/>
                <a:gd name="T53" fmla="*/ 84 h 95"/>
                <a:gd name="T54" fmla="*/ 102 w 158"/>
                <a:gd name="T55" fmla="*/ 93 h 95"/>
                <a:gd name="T56" fmla="*/ 83 w 158"/>
                <a:gd name="T57" fmla="*/ 95 h 95"/>
                <a:gd name="T58" fmla="*/ 64 w 158"/>
                <a:gd name="T59" fmla="*/ 90 h 95"/>
                <a:gd name="T60" fmla="*/ 48 w 158"/>
                <a:gd name="T61" fmla="*/ 79 h 95"/>
                <a:gd name="T62" fmla="*/ 40 w 158"/>
                <a:gd name="T63" fmla="*/ 83 h 95"/>
                <a:gd name="T64" fmla="*/ 32 w 158"/>
                <a:gd name="T65" fmla="*/ 84 h 95"/>
                <a:gd name="T66" fmla="*/ 23 w 158"/>
                <a:gd name="T67" fmla="*/ 82 h 95"/>
                <a:gd name="T68" fmla="*/ 16 w 158"/>
                <a:gd name="T69" fmla="*/ 77 h 95"/>
                <a:gd name="T70" fmla="*/ 11 w 158"/>
                <a:gd name="T71" fmla="*/ 70 h 95"/>
                <a:gd name="T72" fmla="*/ 9 w 158"/>
                <a:gd name="T73" fmla="*/ 62 h 95"/>
                <a:gd name="T74" fmla="*/ 3 w 158"/>
                <a:gd name="T75" fmla="*/ 58 h 95"/>
                <a:gd name="T76" fmla="*/ 0 w 158"/>
                <a:gd name="T77" fmla="*/ 52 h 95"/>
                <a:gd name="T78" fmla="*/ 0 w 158"/>
                <a:gd name="T79" fmla="*/ 46 h 95"/>
                <a:gd name="T80" fmla="*/ 2 w 158"/>
                <a:gd name="T81" fmla="*/ 40 h 95"/>
                <a:gd name="T82" fmla="*/ 7 w 158"/>
                <a:gd name="T83" fmla="*/ 36 h 95"/>
                <a:gd name="T84" fmla="*/ 13 w 158"/>
                <a:gd name="T85" fmla="*/ 3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95">
                  <a:moveTo>
                    <a:pt x="13" y="34"/>
                  </a:moveTo>
                  <a:cubicBezTo>
                    <a:pt x="13" y="34"/>
                    <a:pt x="14" y="27"/>
                    <a:pt x="18" y="22"/>
                  </a:cubicBezTo>
                  <a:cubicBezTo>
                    <a:pt x="18" y="22"/>
                    <a:pt x="22" y="16"/>
                    <a:pt x="28" y="13"/>
                  </a:cubicBezTo>
                  <a:cubicBezTo>
                    <a:pt x="28" y="13"/>
                    <a:pt x="34" y="10"/>
                    <a:pt x="41" y="10"/>
                  </a:cubicBezTo>
                  <a:cubicBezTo>
                    <a:pt x="41" y="10"/>
                    <a:pt x="48" y="9"/>
                    <a:pt x="54" y="12"/>
                  </a:cubicBezTo>
                  <a:cubicBezTo>
                    <a:pt x="54" y="12"/>
                    <a:pt x="61" y="6"/>
                    <a:pt x="69" y="3"/>
                  </a:cubicBezTo>
                  <a:cubicBezTo>
                    <a:pt x="69" y="3"/>
                    <a:pt x="77" y="0"/>
                    <a:pt x="86" y="0"/>
                  </a:cubicBezTo>
                  <a:cubicBezTo>
                    <a:pt x="86" y="0"/>
                    <a:pt x="94" y="0"/>
                    <a:pt x="103" y="2"/>
                  </a:cubicBezTo>
                  <a:cubicBezTo>
                    <a:pt x="103" y="2"/>
                    <a:pt x="111" y="5"/>
                    <a:pt x="117" y="11"/>
                  </a:cubicBezTo>
                  <a:cubicBezTo>
                    <a:pt x="117" y="11"/>
                    <a:pt x="121" y="9"/>
                    <a:pt x="125" y="9"/>
                  </a:cubicBezTo>
                  <a:cubicBezTo>
                    <a:pt x="125" y="9"/>
                    <a:pt x="129" y="9"/>
                    <a:pt x="132" y="10"/>
                  </a:cubicBezTo>
                  <a:cubicBezTo>
                    <a:pt x="132" y="10"/>
                    <a:pt x="136" y="11"/>
                    <a:pt x="139" y="14"/>
                  </a:cubicBezTo>
                  <a:cubicBezTo>
                    <a:pt x="139" y="14"/>
                    <a:pt x="142" y="16"/>
                    <a:pt x="144" y="19"/>
                  </a:cubicBezTo>
                  <a:cubicBezTo>
                    <a:pt x="144" y="19"/>
                    <a:pt x="146" y="23"/>
                    <a:pt x="147" y="26"/>
                  </a:cubicBezTo>
                  <a:cubicBezTo>
                    <a:pt x="147" y="26"/>
                    <a:pt x="148" y="30"/>
                    <a:pt x="147" y="34"/>
                  </a:cubicBezTo>
                  <a:cubicBezTo>
                    <a:pt x="147" y="34"/>
                    <a:pt x="150" y="34"/>
                    <a:pt x="152" y="36"/>
                  </a:cubicBezTo>
                  <a:cubicBezTo>
                    <a:pt x="152" y="36"/>
                    <a:pt x="155" y="37"/>
                    <a:pt x="156" y="40"/>
                  </a:cubicBezTo>
                  <a:cubicBezTo>
                    <a:pt x="156" y="40"/>
                    <a:pt x="158" y="42"/>
                    <a:pt x="158" y="45"/>
                  </a:cubicBezTo>
                  <a:cubicBezTo>
                    <a:pt x="158" y="45"/>
                    <a:pt x="159" y="48"/>
                    <a:pt x="158" y="50"/>
                  </a:cubicBezTo>
                  <a:cubicBezTo>
                    <a:pt x="158" y="50"/>
                    <a:pt x="157" y="53"/>
                    <a:pt x="155" y="55"/>
                  </a:cubicBezTo>
                  <a:cubicBezTo>
                    <a:pt x="155" y="55"/>
                    <a:pt x="153" y="57"/>
                    <a:pt x="150" y="59"/>
                  </a:cubicBezTo>
                  <a:cubicBezTo>
                    <a:pt x="150" y="59"/>
                    <a:pt x="151" y="63"/>
                    <a:pt x="150" y="66"/>
                  </a:cubicBezTo>
                  <a:cubicBezTo>
                    <a:pt x="150" y="66"/>
                    <a:pt x="150" y="70"/>
                    <a:pt x="148" y="74"/>
                  </a:cubicBezTo>
                  <a:cubicBezTo>
                    <a:pt x="148" y="74"/>
                    <a:pt x="146" y="77"/>
                    <a:pt x="142" y="80"/>
                  </a:cubicBezTo>
                  <a:cubicBezTo>
                    <a:pt x="142" y="80"/>
                    <a:pt x="139" y="83"/>
                    <a:pt x="135" y="84"/>
                  </a:cubicBezTo>
                  <a:cubicBezTo>
                    <a:pt x="135" y="84"/>
                    <a:pt x="132" y="85"/>
                    <a:pt x="127" y="85"/>
                  </a:cubicBezTo>
                  <a:cubicBezTo>
                    <a:pt x="127" y="85"/>
                    <a:pt x="123" y="85"/>
                    <a:pt x="119" y="84"/>
                  </a:cubicBezTo>
                  <a:cubicBezTo>
                    <a:pt x="119" y="84"/>
                    <a:pt x="112" y="90"/>
                    <a:pt x="102" y="93"/>
                  </a:cubicBezTo>
                  <a:cubicBezTo>
                    <a:pt x="102" y="93"/>
                    <a:pt x="93" y="95"/>
                    <a:pt x="83" y="95"/>
                  </a:cubicBezTo>
                  <a:cubicBezTo>
                    <a:pt x="83" y="95"/>
                    <a:pt x="73" y="94"/>
                    <a:pt x="64" y="90"/>
                  </a:cubicBezTo>
                  <a:cubicBezTo>
                    <a:pt x="64" y="90"/>
                    <a:pt x="55" y="86"/>
                    <a:pt x="48" y="79"/>
                  </a:cubicBezTo>
                  <a:cubicBezTo>
                    <a:pt x="48" y="79"/>
                    <a:pt x="45" y="82"/>
                    <a:pt x="40" y="83"/>
                  </a:cubicBezTo>
                  <a:cubicBezTo>
                    <a:pt x="40" y="83"/>
                    <a:pt x="36" y="84"/>
                    <a:pt x="32" y="84"/>
                  </a:cubicBezTo>
                  <a:cubicBezTo>
                    <a:pt x="32" y="84"/>
                    <a:pt x="27" y="84"/>
                    <a:pt x="23" y="82"/>
                  </a:cubicBezTo>
                  <a:cubicBezTo>
                    <a:pt x="23" y="82"/>
                    <a:pt x="19" y="80"/>
                    <a:pt x="16" y="77"/>
                  </a:cubicBezTo>
                  <a:cubicBezTo>
                    <a:pt x="16" y="77"/>
                    <a:pt x="13" y="74"/>
                    <a:pt x="11" y="70"/>
                  </a:cubicBezTo>
                  <a:cubicBezTo>
                    <a:pt x="11" y="70"/>
                    <a:pt x="9" y="66"/>
                    <a:pt x="9" y="62"/>
                  </a:cubicBezTo>
                  <a:cubicBezTo>
                    <a:pt x="9" y="62"/>
                    <a:pt x="6" y="60"/>
                    <a:pt x="3" y="58"/>
                  </a:cubicBezTo>
                  <a:cubicBezTo>
                    <a:pt x="3" y="58"/>
                    <a:pt x="1" y="56"/>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FFFFFF">
                <a:alpha val="99998"/>
              </a:srgbClr>
            </a:solidFill>
            <a:ln w="9525">
              <a:solidFill>
                <a:srgbClr val="A0A0A4"/>
              </a:solidFill>
              <a:round/>
              <a:headEnd/>
              <a:tailEnd/>
            </a:ln>
          </p:spPr>
          <p:txBody>
            <a:bodyPr/>
            <a:lstStyle/>
            <a:p>
              <a:endParaRPr lang="en-US"/>
            </a:p>
          </p:txBody>
        </p:sp>
        <p:sp>
          <p:nvSpPr>
            <p:cNvPr id="288" name="Text Box 29"/>
            <p:cNvSpPr txBox="1">
              <a:spLocks noChangeArrowheads="1"/>
            </p:cNvSpPr>
            <p:nvPr/>
          </p:nvSpPr>
          <p:spPr bwMode="auto">
            <a:xfrm>
              <a:off x="-46" y="72"/>
              <a:ext cx="253" cy="203"/>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R2ML</a:t>
              </a:r>
            </a:p>
          </p:txBody>
        </p:sp>
      </p:grpSp>
      <p:sp>
        <p:nvSpPr>
          <p:cNvPr id="289" name="Freeform 30"/>
          <p:cNvSpPr>
            <a:spLocks noChangeArrowheads="1"/>
          </p:cNvSpPr>
          <p:nvPr/>
        </p:nvSpPr>
        <p:spPr bwMode="auto">
          <a:xfrm>
            <a:off x="2863805" y="3558980"/>
            <a:ext cx="152933" cy="137512"/>
          </a:xfrm>
          <a:custGeom>
            <a:avLst/>
            <a:gdLst>
              <a:gd name="T0" fmla="*/ 0 w 111"/>
              <a:gd name="T1" fmla="*/ 13 h 111"/>
              <a:gd name="T2" fmla="*/ 0 w 111"/>
              <a:gd name="T3" fmla="*/ 97 h 111"/>
              <a:gd name="T4" fmla="*/ 4 w 111"/>
              <a:gd name="T5" fmla="*/ 103 h 111"/>
              <a:gd name="T6" fmla="*/ 16 w 111"/>
              <a:gd name="T7" fmla="*/ 107 h 111"/>
              <a:gd name="T8" fmla="*/ 34 w 111"/>
              <a:gd name="T9" fmla="*/ 110 h 111"/>
              <a:gd name="T10" fmla="*/ 55 w 111"/>
              <a:gd name="T11" fmla="*/ 111 h 111"/>
              <a:gd name="T12" fmla="*/ 77 w 111"/>
              <a:gd name="T13" fmla="*/ 110 h 111"/>
              <a:gd name="T14" fmla="*/ 95 w 111"/>
              <a:gd name="T15" fmla="*/ 107 h 111"/>
              <a:gd name="T16" fmla="*/ 107 w 111"/>
              <a:gd name="T17" fmla="*/ 103 h 111"/>
              <a:gd name="T18" fmla="*/ 111 w 111"/>
              <a:gd name="T19" fmla="*/ 97 h 111"/>
              <a:gd name="T20" fmla="*/ 111 w 111"/>
              <a:gd name="T21" fmla="*/ 13 h 111"/>
              <a:gd name="T22" fmla="*/ 107 w 111"/>
              <a:gd name="T23" fmla="*/ 19 h 111"/>
              <a:gd name="T24" fmla="*/ 95 w 111"/>
              <a:gd name="T25" fmla="*/ 23 h 111"/>
              <a:gd name="T26" fmla="*/ 77 w 111"/>
              <a:gd name="T27" fmla="*/ 26 h 111"/>
              <a:gd name="T28" fmla="*/ 55 w 111"/>
              <a:gd name="T29" fmla="*/ 27 h 111"/>
              <a:gd name="T30" fmla="*/ 34 w 111"/>
              <a:gd name="T31" fmla="*/ 26 h 111"/>
              <a:gd name="T32" fmla="*/ 16 w 111"/>
              <a:gd name="T33" fmla="*/ 23 h 111"/>
              <a:gd name="T34" fmla="*/ 4 w 111"/>
              <a:gd name="T35" fmla="*/ 19 h 111"/>
              <a:gd name="T36" fmla="*/ 0 w 111"/>
              <a:gd name="T37" fmla="*/ 13 h 111"/>
              <a:gd name="T38" fmla="*/ 0 w 111"/>
              <a:gd name="T39" fmla="*/ 13 h 111"/>
              <a:gd name="T40" fmla="*/ 4 w 111"/>
              <a:gd name="T41" fmla="*/ 8 h 111"/>
              <a:gd name="T42" fmla="*/ 16 w 111"/>
              <a:gd name="T43" fmla="*/ 4 h 111"/>
              <a:gd name="T44" fmla="*/ 34 w 111"/>
              <a:gd name="T45" fmla="*/ 1 h 111"/>
              <a:gd name="T46" fmla="*/ 55 w 111"/>
              <a:gd name="T47" fmla="*/ 0 h 111"/>
              <a:gd name="T48" fmla="*/ 77 w 111"/>
              <a:gd name="T49" fmla="*/ 1 h 111"/>
              <a:gd name="T50" fmla="*/ 95 w 111"/>
              <a:gd name="T51" fmla="*/ 4 h 111"/>
              <a:gd name="T52" fmla="*/ 107 w 111"/>
              <a:gd name="T53" fmla="*/ 8 h 111"/>
              <a:gd name="T54" fmla="*/ 111 w 111"/>
              <a:gd name="T55" fmla="*/ 13 h 111"/>
              <a:gd name="T56" fmla="*/ 107 w 111"/>
              <a:gd name="T57" fmla="*/ 19 h 111"/>
              <a:gd name="T58" fmla="*/ 95 w 111"/>
              <a:gd name="T59" fmla="*/ 23 h 111"/>
              <a:gd name="T60" fmla="*/ 77 w 111"/>
              <a:gd name="T61" fmla="*/ 26 h 111"/>
              <a:gd name="T62" fmla="*/ 55 w 111"/>
              <a:gd name="T63" fmla="*/ 27 h 111"/>
              <a:gd name="T64" fmla="*/ 34 w 111"/>
              <a:gd name="T65" fmla="*/ 26 h 111"/>
              <a:gd name="T66" fmla="*/ 16 w 111"/>
              <a:gd name="T67" fmla="*/ 23 h 111"/>
              <a:gd name="T68" fmla="*/ 4 w 111"/>
              <a:gd name="T69" fmla="*/ 19 h 111"/>
              <a:gd name="T70" fmla="*/ 0 w 111"/>
              <a:gd name="T7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1">
                <a:moveTo>
                  <a:pt x="0" y="13"/>
                </a:moveTo>
                <a:lnTo>
                  <a:pt x="0" y="97"/>
                </a:lnTo>
                <a:cubicBezTo>
                  <a:pt x="0" y="97"/>
                  <a:pt x="0" y="100"/>
                  <a:pt x="4" y="103"/>
                </a:cubicBezTo>
                <a:cubicBezTo>
                  <a:pt x="4" y="103"/>
                  <a:pt x="8" y="105"/>
                  <a:pt x="16" y="107"/>
                </a:cubicBezTo>
                <a:cubicBezTo>
                  <a:pt x="16" y="107"/>
                  <a:pt x="24" y="109"/>
                  <a:pt x="34" y="110"/>
                </a:cubicBezTo>
                <a:cubicBezTo>
                  <a:pt x="34" y="110"/>
                  <a:pt x="44" y="111"/>
                  <a:pt x="55" y="111"/>
                </a:cubicBezTo>
                <a:cubicBezTo>
                  <a:pt x="55" y="111"/>
                  <a:pt x="66" y="111"/>
                  <a:pt x="77" y="110"/>
                </a:cubicBezTo>
                <a:cubicBezTo>
                  <a:pt x="77" y="110"/>
                  <a:pt x="87" y="109"/>
                  <a:pt x="95" y="107"/>
                </a:cubicBezTo>
                <a:cubicBezTo>
                  <a:pt x="95" y="107"/>
                  <a:pt x="103" y="105"/>
                  <a:pt x="107" y="103"/>
                </a:cubicBezTo>
                <a:cubicBezTo>
                  <a:pt x="107" y="103"/>
                  <a:pt x="111" y="100"/>
                  <a:pt x="111" y="97"/>
                </a:cubicBezTo>
                <a:lnTo>
                  <a:pt x="111" y="13"/>
                </a:lnTo>
                <a:cubicBezTo>
                  <a:pt x="111" y="13"/>
                  <a:pt x="111" y="16"/>
                  <a:pt x="107" y="19"/>
                </a:cubicBezTo>
                <a:cubicBezTo>
                  <a:pt x="107" y="19"/>
                  <a:pt x="103" y="21"/>
                  <a:pt x="95" y="23"/>
                </a:cubicBezTo>
                <a:cubicBezTo>
                  <a:pt x="95" y="23"/>
                  <a:pt x="87" y="25"/>
                  <a:pt x="77" y="26"/>
                </a:cubicBezTo>
                <a:cubicBezTo>
                  <a:pt x="77" y="26"/>
                  <a:pt x="66" y="27"/>
                  <a:pt x="55" y="27"/>
                </a:cubicBezTo>
                <a:cubicBezTo>
                  <a:pt x="55" y="27"/>
                  <a:pt x="44" y="27"/>
                  <a:pt x="34" y="26"/>
                </a:cubicBezTo>
                <a:cubicBezTo>
                  <a:pt x="34" y="26"/>
                  <a:pt x="24" y="25"/>
                  <a:pt x="16" y="23"/>
                </a:cubicBezTo>
                <a:cubicBezTo>
                  <a:pt x="16" y="23"/>
                  <a:pt x="8" y="21"/>
                  <a:pt x="4" y="19"/>
                </a:cubicBezTo>
                <a:cubicBezTo>
                  <a:pt x="4" y="19"/>
                  <a:pt x="0" y="16"/>
                  <a:pt x="0" y="13"/>
                </a:cubicBezTo>
                <a:moveTo>
                  <a:pt x="0" y="13"/>
                </a:moveTo>
                <a:cubicBezTo>
                  <a:pt x="0" y="13"/>
                  <a:pt x="0" y="11"/>
                  <a:pt x="4" y="8"/>
                </a:cubicBezTo>
                <a:cubicBezTo>
                  <a:pt x="4" y="8"/>
                  <a:pt x="8" y="6"/>
                  <a:pt x="16" y="4"/>
                </a:cubicBezTo>
                <a:cubicBezTo>
                  <a:pt x="16" y="4"/>
                  <a:pt x="24" y="2"/>
                  <a:pt x="34" y="1"/>
                </a:cubicBezTo>
                <a:cubicBezTo>
                  <a:pt x="34" y="1"/>
                  <a:pt x="44" y="0"/>
                  <a:pt x="55" y="0"/>
                </a:cubicBezTo>
                <a:cubicBezTo>
                  <a:pt x="55" y="0"/>
                  <a:pt x="66" y="0"/>
                  <a:pt x="77" y="1"/>
                </a:cubicBezTo>
                <a:cubicBezTo>
                  <a:pt x="77" y="1"/>
                  <a:pt x="87" y="2"/>
                  <a:pt x="95" y="4"/>
                </a:cubicBezTo>
                <a:cubicBezTo>
                  <a:pt x="95" y="4"/>
                  <a:pt x="103" y="6"/>
                  <a:pt x="107" y="8"/>
                </a:cubicBezTo>
                <a:cubicBezTo>
                  <a:pt x="107" y="8"/>
                  <a:pt x="111" y="11"/>
                  <a:pt x="111" y="13"/>
                </a:cubicBezTo>
                <a:cubicBezTo>
                  <a:pt x="111" y="13"/>
                  <a:pt x="111" y="16"/>
                  <a:pt x="107" y="19"/>
                </a:cubicBezTo>
                <a:cubicBezTo>
                  <a:pt x="107" y="19"/>
                  <a:pt x="103" y="21"/>
                  <a:pt x="95" y="23"/>
                </a:cubicBezTo>
                <a:cubicBezTo>
                  <a:pt x="95" y="23"/>
                  <a:pt x="87" y="25"/>
                  <a:pt x="77" y="26"/>
                </a:cubicBezTo>
                <a:cubicBezTo>
                  <a:pt x="77" y="26"/>
                  <a:pt x="66" y="27"/>
                  <a:pt x="55" y="27"/>
                </a:cubicBezTo>
                <a:cubicBezTo>
                  <a:pt x="55" y="27"/>
                  <a:pt x="44" y="27"/>
                  <a:pt x="34" y="26"/>
                </a:cubicBezTo>
                <a:cubicBezTo>
                  <a:pt x="34" y="26"/>
                  <a:pt x="24" y="25"/>
                  <a:pt x="16" y="23"/>
                </a:cubicBezTo>
                <a:cubicBezTo>
                  <a:pt x="16" y="23"/>
                  <a:pt x="8" y="21"/>
                  <a:pt x="4" y="19"/>
                </a:cubicBezTo>
                <a:cubicBezTo>
                  <a:pt x="4" y="19"/>
                  <a:pt x="0" y="16"/>
                  <a:pt x="0" y="13"/>
                </a:cubicBezTo>
              </a:path>
            </a:pathLst>
          </a:custGeom>
          <a:gradFill rotWithShape="1">
            <a:gsLst>
              <a:gs pos="0">
                <a:srgbClr val="FF7300">
                  <a:alpha val="99998"/>
                </a:srgbClr>
              </a:gs>
              <a:gs pos="50000">
                <a:srgbClr val="FFFFFF">
                  <a:alpha val="99998"/>
                </a:srgbClr>
              </a:gs>
              <a:gs pos="100000">
                <a:srgbClr val="FF7300">
                  <a:alpha val="99998"/>
                </a:srgbClr>
              </a:gs>
            </a:gsLst>
            <a:lin ang="0" scaled="1"/>
          </a:gradFill>
          <a:ln w="9525">
            <a:solidFill>
              <a:srgbClr val="A6A6A6"/>
            </a:solidFill>
            <a:round/>
            <a:headEnd/>
            <a:tailEnd/>
          </a:ln>
        </p:spPr>
        <p:txBody>
          <a:bodyPr lIns="82067" tIns="41034" rIns="82067" bIns="41034"/>
          <a:lstStyle/>
          <a:p>
            <a:endParaRPr lang="en-US"/>
          </a:p>
        </p:txBody>
      </p:sp>
      <p:grpSp>
        <p:nvGrpSpPr>
          <p:cNvPr id="290" name="Group 31"/>
          <p:cNvGrpSpPr>
            <a:grpSpLocks/>
          </p:cNvGrpSpPr>
          <p:nvPr/>
        </p:nvGrpSpPr>
        <p:grpSpPr bwMode="auto">
          <a:xfrm>
            <a:off x="2107409" y="3416557"/>
            <a:ext cx="293465" cy="611439"/>
            <a:chOff x="0" y="0"/>
            <a:chExt cx="214" cy="499"/>
          </a:xfrm>
        </p:grpSpPr>
        <p:sp>
          <p:nvSpPr>
            <p:cNvPr id="291" name="Freeform 32"/>
            <p:cNvSpPr>
              <a:spLocks noChangeArrowheads="1"/>
            </p:cNvSpPr>
            <p:nvPr/>
          </p:nvSpPr>
          <p:spPr bwMode="auto">
            <a:xfrm>
              <a:off x="50" y="0"/>
              <a:ext cx="119" cy="120"/>
            </a:xfrm>
            <a:custGeom>
              <a:avLst/>
              <a:gdLst>
                <a:gd name="T0" fmla="*/ 0 w 119"/>
                <a:gd name="T1" fmla="*/ 60 h 120"/>
                <a:gd name="T2" fmla="*/ 4 w 119"/>
                <a:gd name="T3" fmla="*/ 37 h 120"/>
                <a:gd name="T4" fmla="*/ 17 w 119"/>
                <a:gd name="T5" fmla="*/ 17 h 120"/>
                <a:gd name="T6" fmla="*/ 36 w 119"/>
                <a:gd name="T7" fmla="*/ 4 h 120"/>
                <a:gd name="T8" fmla="*/ 59 w 119"/>
                <a:gd name="T9" fmla="*/ 0 h 120"/>
                <a:gd name="T10" fmla="*/ 82 w 119"/>
                <a:gd name="T11" fmla="*/ 4 h 120"/>
                <a:gd name="T12" fmla="*/ 102 w 119"/>
                <a:gd name="T13" fmla="*/ 17 h 120"/>
                <a:gd name="T14" fmla="*/ 115 w 119"/>
                <a:gd name="T15" fmla="*/ 37 h 120"/>
                <a:gd name="T16" fmla="*/ 119 w 119"/>
                <a:gd name="T17" fmla="*/ 60 h 120"/>
                <a:gd name="T18" fmla="*/ 115 w 119"/>
                <a:gd name="T19" fmla="*/ 83 h 120"/>
                <a:gd name="T20" fmla="*/ 102 w 119"/>
                <a:gd name="T21" fmla="*/ 103 h 120"/>
                <a:gd name="T22" fmla="*/ 82 w 119"/>
                <a:gd name="T23" fmla="*/ 116 h 120"/>
                <a:gd name="T24" fmla="*/ 59 w 119"/>
                <a:gd name="T25" fmla="*/ 120 h 120"/>
                <a:gd name="T26" fmla="*/ 36 w 119"/>
                <a:gd name="T27" fmla="*/ 116 h 120"/>
                <a:gd name="T28" fmla="*/ 17 w 119"/>
                <a:gd name="T29" fmla="*/ 103 h 120"/>
                <a:gd name="T30" fmla="*/ 4 w 119"/>
                <a:gd name="T31" fmla="*/ 83 h 120"/>
                <a:gd name="T32" fmla="*/ 0 w 119"/>
                <a:gd name="T3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20">
                  <a:moveTo>
                    <a:pt x="0" y="60"/>
                  </a:moveTo>
                  <a:cubicBezTo>
                    <a:pt x="0" y="60"/>
                    <a:pt x="0" y="48"/>
                    <a:pt x="4" y="37"/>
                  </a:cubicBezTo>
                  <a:cubicBezTo>
                    <a:pt x="4" y="37"/>
                    <a:pt x="9" y="26"/>
                    <a:pt x="17" y="17"/>
                  </a:cubicBezTo>
                  <a:cubicBezTo>
                    <a:pt x="17" y="17"/>
                    <a:pt x="25" y="9"/>
                    <a:pt x="36" y="4"/>
                  </a:cubicBezTo>
                  <a:cubicBezTo>
                    <a:pt x="36" y="4"/>
                    <a:pt x="47" y="0"/>
                    <a:pt x="59" y="0"/>
                  </a:cubicBezTo>
                  <a:cubicBezTo>
                    <a:pt x="59" y="0"/>
                    <a:pt x="71" y="0"/>
                    <a:pt x="82" y="4"/>
                  </a:cubicBezTo>
                  <a:cubicBezTo>
                    <a:pt x="82" y="4"/>
                    <a:pt x="93" y="9"/>
                    <a:pt x="102" y="17"/>
                  </a:cubicBezTo>
                  <a:cubicBezTo>
                    <a:pt x="102" y="17"/>
                    <a:pt x="110" y="26"/>
                    <a:pt x="115" y="37"/>
                  </a:cubicBezTo>
                  <a:cubicBezTo>
                    <a:pt x="115" y="37"/>
                    <a:pt x="119" y="48"/>
                    <a:pt x="119" y="60"/>
                  </a:cubicBezTo>
                  <a:cubicBezTo>
                    <a:pt x="119" y="60"/>
                    <a:pt x="119" y="72"/>
                    <a:pt x="115" y="83"/>
                  </a:cubicBezTo>
                  <a:cubicBezTo>
                    <a:pt x="115" y="83"/>
                    <a:pt x="110" y="94"/>
                    <a:pt x="102" y="103"/>
                  </a:cubicBezTo>
                  <a:cubicBezTo>
                    <a:pt x="102" y="103"/>
                    <a:pt x="93" y="111"/>
                    <a:pt x="82" y="116"/>
                  </a:cubicBezTo>
                  <a:cubicBezTo>
                    <a:pt x="82" y="116"/>
                    <a:pt x="71" y="120"/>
                    <a:pt x="59" y="120"/>
                  </a:cubicBezTo>
                  <a:cubicBezTo>
                    <a:pt x="59" y="120"/>
                    <a:pt x="47" y="120"/>
                    <a:pt x="36" y="116"/>
                  </a:cubicBezTo>
                  <a:cubicBezTo>
                    <a:pt x="36" y="116"/>
                    <a:pt x="25" y="111"/>
                    <a:pt x="17" y="103"/>
                  </a:cubicBezTo>
                  <a:cubicBezTo>
                    <a:pt x="17" y="103"/>
                    <a:pt x="9" y="94"/>
                    <a:pt x="4" y="83"/>
                  </a:cubicBezTo>
                  <a:cubicBezTo>
                    <a:pt x="4" y="83"/>
                    <a:pt x="0" y="72"/>
                    <a:pt x="0" y="60"/>
                  </a:cubicBezTo>
                </a:path>
              </a:pathLst>
            </a:custGeom>
            <a:solidFill>
              <a:srgbClr val="FFFFFF">
                <a:alpha val="99998"/>
              </a:srgbClr>
            </a:solidFill>
            <a:ln w="9525">
              <a:solidFill>
                <a:srgbClr val="7D7D7D"/>
              </a:solidFill>
              <a:round/>
              <a:headEnd/>
              <a:tailEnd/>
            </a:ln>
          </p:spPr>
          <p:txBody>
            <a:bodyPr/>
            <a:lstStyle/>
            <a:p>
              <a:endParaRPr lang="en-US"/>
            </a:p>
          </p:txBody>
        </p:sp>
        <p:sp>
          <p:nvSpPr>
            <p:cNvPr id="292" name="Freeform 33"/>
            <p:cNvSpPr>
              <a:spLocks noChangeArrowheads="1"/>
            </p:cNvSpPr>
            <p:nvPr/>
          </p:nvSpPr>
          <p:spPr bwMode="auto">
            <a:xfrm>
              <a:off x="0" y="132"/>
              <a:ext cx="213" cy="365"/>
            </a:xfrm>
            <a:custGeom>
              <a:avLst/>
              <a:gdLst>
                <a:gd name="T0" fmla="*/ 169 w 213"/>
                <a:gd name="T1" fmla="*/ 0 h 365"/>
                <a:gd name="T2" fmla="*/ 199 w 213"/>
                <a:gd name="T3" fmla="*/ 13 h 365"/>
                <a:gd name="T4" fmla="*/ 213 w 213"/>
                <a:gd name="T5" fmla="*/ 43 h 365"/>
                <a:gd name="T6" fmla="*/ 211 w 213"/>
                <a:gd name="T7" fmla="*/ 192 h 365"/>
                <a:gd name="T8" fmla="*/ 202 w 213"/>
                <a:gd name="T9" fmla="*/ 201 h 365"/>
                <a:gd name="T10" fmla="*/ 188 w 213"/>
                <a:gd name="T11" fmla="*/ 201 h 365"/>
                <a:gd name="T12" fmla="*/ 178 w 213"/>
                <a:gd name="T13" fmla="*/ 192 h 365"/>
                <a:gd name="T14" fmla="*/ 177 w 213"/>
                <a:gd name="T15" fmla="*/ 73 h 365"/>
                <a:gd name="T16" fmla="*/ 175 w 213"/>
                <a:gd name="T17" fmla="*/ 70 h 365"/>
                <a:gd name="T18" fmla="*/ 171 w 213"/>
                <a:gd name="T19" fmla="*/ 70 h 365"/>
                <a:gd name="T20" fmla="*/ 169 w 213"/>
                <a:gd name="T21" fmla="*/ 73 h 365"/>
                <a:gd name="T22" fmla="*/ 165 w 213"/>
                <a:gd name="T23" fmla="*/ 349 h 365"/>
                <a:gd name="T24" fmla="*/ 150 w 213"/>
                <a:gd name="T25" fmla="*/ 362 h 365"/>
                <a:gd name="T26" fmla="*/ 130 w 213"/>
                <a:gd name="T27" fmla="*/ 362 h 365"/>
                <a:gd name="T28" fmla="*/ 114 w 213"/>
                <a:gd name="T29" fmla="*/ 349 h 365"/>
                <a:gd name="T30" fmla="*/ 111 w 213"/>
                <a:gd name="T31" fmla="*/ 193 h 365"/>
                <a:gd name="T32" fmla="*/ 110 w 213"/>
                <a:gd name="T33" fmla="*/ 190 h 365"/>
                <a:gd name="T34" fmla="*/ 107 w 213"/>
                <a:gd name="T35" fmla="*/ 189 h 365"/>
                <a:gd name="T36" fmla="*/ 104 w 213"/>
                <a:gd name="T37" fmla="*/ 190 h 365"/>
                <a:gd name="T38" fmla="*/ 103 w 213"/>
                <a:gd name="T39" fmla="*/ 193 h 365"/>
                <a:gd name="T40" fmla="*/ 100 w 213"/>
                <a:gd name="T41" fmla="*/ 349 h 365"/>
                <a:gd name="T42" fmla="*/ 84 w 213"/>
                <a:gd name="T43" fmla="*/ 363 h 365"/>
                <a:gd name="T44" fmla="*/ 63 w 213"/>
                <a:gd name="T45" fmla="*/ 363 h 365"/>
                <a:gd name="T46" fmla="*/ 47 w 213"/>
                <a:gd name="T47" fmla="*/ 349 h 365"/>
                <a:gd name="T48" fmla="*/ 44 w 213"/>
                <a:gd name="T49" fmla="*/ 72 h 365"/>
                <a:gd name="T50" fmla="*/ 39 w 213"/>
                <a:gd name="T51" fmla="*/ 186 h 365"/>
                <a:gd name="T52" fmla="*/ 32 w 213"/>
                <a:gd name="T53" fmla="*/ 199 h 365"/>
                <a:gd name="T54" fmla="*/ 19 w 213"/>
                <a:gd name="T55" fmla="*/ 204 h 365"/>
                <a:gd name="T56" fmla="*/ 6 w 213"/>
                <a:gd name="T57" fmla="*/ 199 h 365"/>
                <a:gd name="T58" fmla="*/ 0 w 213"/>
                <a:gd name="T59" fmla="*/ 186 h 365"/>
                <a:gd name="T60" fmla="*/ 4 w 213"/>
                <a:gd name="T61" fmla="*/ 28 h 365"/>
                <a:gd name="T62" fmla="*/ 28 w 213"/>
                <a:gd name="T63" fmla="*/ 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365">
                  <a:moveTo>
                    <a:pt x="44" y="0"/>
                  </a:moveTo>
                  <a:lnTo>
                    <a:pt x="169" y="0"/>
                  </a:lnTo>
                  <a:cubicBezTo>
                    <a:pt x="169" y="0"/>
                    <a:pt x="177" y="0"/>
                    <a:pt x="185" y="4"/>
                  </a:cubicBezTo>
                  <a:cubicBezTo>
                    <a:pt x="185" y="4"/>
                    <a:pt x="193" y="7"/>
                    <a:pt x="199" y="13"/>
                  </a:cubicBezTo>
                  <a:cubicBezTo>
                    <a:pt x="199" y="13"/>
                    <a:pt x="205" y="19"/>
                    <a:pt x="209" y="27"/>
                  </a:cubicBezTo>
                  <a:cubicBezTo>
                    <a:pt x="209" y="27"/>
                    <a:pt x="212" y="35"/>
                    <a:pt x="213" y="43"/>
                  </a:cubicBezTo>
                  <a:lnTo>
                    <a:pt x="213" y="185"/>
                  </a:lnTo>
                  <a:cubicBezTo>
                    <a:pt x="213" y="185"/>
                    <a:pt x="213" y="188"/>
                    <a:pt x="211" y="192"/>
                  </a:cubicBezTo>
                  <a:cubicBezTo>
                    <a:pt x="211" y="192"/>
                    <a:pt x="210" y="195"/>
                    <a:pt x="207" y="197"/>
                  </a:cubicBezTo>
                  <a:cubicBezTo>
                    <a:pt x="207" y="197"/>
                    <a:pt x="205" y="200"/>
                    <a:pt x="202" y="201"/>
                  </a:cubicBezTo>
                  <a:cubicBezTo>
                    <a:pt x="202" y="201"/>
                    <a:pt x="198" y="202"/>
                    <a:pt x="195" y="202"/>
                  </a:cubicBezTo>
                  <a:cubicBezTo>
                    <a:pt x="195" y="202"/>
                    <a:pt x="191" y="202"/>
                    <a:pt x="188" y="201"/>
                  </a:cubicBezTo>
                  <a:cubicBezTo>
                    <a:pt x="188" y="201"/>
                    <a:pt x="185" y="200"/>
                    <a:pt x="182" y="197"/>
                  </a:cubicBezTo>
                  <a:cubicBezTo>
                    <a:pt x="182" y="197"/>
                    <a:pt x="180" y="195"/>
                    <a:pt x="178" y="192"/>
                  </a:cubicBezTo>
                  <a:cubicBezTo>
                    <a:pt x="178" y="192"/>
                    <a:pt x="177" y="188"/>
                    <a:pt x="177" y="185"/>
                  </a:cubicBezTo>
                  <a:lnTo>
                    <a:pt x="177" y="73"/>
                  </a:lnTo>
                  <a:cubicBezTo>
                    <a:pt x="177" y="73"/>
                    <a:pt x="177" y="72"/>
                    <a:pt x="176" y="71"/>
                  </a:cubicBezTo>
                  <a:cubicBezTo>
                    <a:pt x="176" y="71"/>
                    <a:pt x="176" y="70"/>
                    <a:pt x="175" y="70"/>
                  </a:cubicBezTo>
                  <a:cubicBezTo>
                    <a:pt x="175" y="70"/>
                    <a:pt x="174" y="70"/>
                    <a:pt x="173" y="70"/>
                  </a:cubicBezTo>
                  <a:cubicBezTo>
                    <a:pt x="173" y="70"/>
                    <a:pt x="172" y="70"/>
                    <a:pt x="171" y="70"/>
                  </a:cubicBezTo>
                  <a:cubicBezTo>
                    <a:pt x="171" y="70"/>
                    <a:pt x="170" y="70"/>
                    <a:pt x="170" y="71"/>
                  </a:cubicBezTo>
                  <a:cubicBezTo>
                    <a:pt x="170" y="71"/>
                    <a:pt x="169" y="72"/>
                    <a:pt x="169" y="73"/>
                  </a:cubicBezTo>
                  <a:lnTo>
                    <a:pt x="169" y="340"/>
                  </a:lnTo>
                  <a:cubicBezTo>
                    <a:pt x="169" y="340"/>
                    <a:pt x="168" y="345"/>
                    <a:pt x="165" y="349"/>
                  </a:cubicBezTo>
                  <a:cubicBezTo>
                    <a:pt x="165" y="349"/>
                    <a:pt x="163" y="354"/>
                    <a:pt x="159" y="357"/>
                  </a:cubicBezTo>
                  <a:cubicBezTo>
                    <a:pt x="159" y="357"/>
                    <a:pt x="155" y="360"/>
                    <a:pt x="150" y="362"/>
                  </a:cubicBezTo>
                  <a:cubicBezTo>
                    <a:pt x="150" y="362"/>
                    <a:pt x="145" y="364"/>
                    <a:pt x="140" y="364"/>
                  </a:cubicBezTo>
                  <a:cubicBezTo>
                    <a:pt x="140" y="364"/>
                    <a:pt x="135" y="364"/>
                    <a:pt x="130" y="362"/>
                  </a:cubicBezTo>
                  <a:cubicBezTo>
                    <a:pt x="130" y="362"/>
                    <a:pt x="125" y="360"/>
                    <a:pt x="121" y="357"/>
                  </a:cubicBezTo>
                  <a:cubicBezTo>
                    <a:pt x="121" y="357"/>
                    <a:pt x="117" y="354"/>
                    <a:pt x="114" y="349"/>
                  </a:cubicBezTo>
                  <a:cubicBezTo>
                    <a:pt x="114" y="349"/>
                    <a:pt x="112" y="345"/>
                    <a:pt x="111" y="340"/>
                  </a:cubicBezTo>
                  <a:lnTo>
                    <a:pt x="111" y="193"/>
                  </a:lnTo>
                  <a:cubicBezTo>
                    <a:pt x="111" y="193"/>
                    <a:pt x="111" y="192"/>
                    <a:pt x="111" y="191"/>
                  </a:cubicBezTo>
                  <a:cubicBezTo>
                    <a:pt x="111" y="191"/>
                    <a:pt x="111" y="191"/>
                    <a:pt x="110" y="190"/>
                  </a:cubicBezTo>
                  <a:cubicBezTo>
                    <a:pt x="110" y="190"/>
                    <a:pt x="110" y="189"/>
                    <a:pt x="109" y="189"/>
                  </a:cubicBezTo>
                  <a:cubicBezTo>
                    <a:pt x="109" y="189"/>
                    <a:pt x="108" y="189"/>
                    <a:pt x="107" y="189"/>
                  </a:cubicBezTo>
                  <a:cubicBezTo>
                    <a:pt x="107" y="189"/>
                    <a:pt x="106" y="189"/>
                    <a:pt x="106" y="189"/>
                  </a:cubicBezTo>
                  <a:cubicBezTo>
                    <a:pt x="106" y="189"/>
                    <a:pt x="105" y="189"/>
                    <a:pt x="104" y="190"/>
                  </a:cubicBezTo>
                  <a:cubicBezTo>
                    <a:pt x="104" y="190"/>
                    <a:pt x="104" y="191"/>
                    <a:pt x="103" y="191"/>
                  </a:cubicBezTo>
                  <a:cubicBezTo>
                    <a:pt x="103" y="191"/>
                    <a:pt x="103" y="192"/>
                    <a:pt x="103" y="193"/>
                  </a:cubicBezTo>
                  <a:lnTo>
                    <a:pt x="103" y="340"/>
                  </a:lnTo>
                  <a:cubicBezTo>
                    <a:pt x="103" y="340"/>
                    <a:pt x="102" y="345"/>
                    <a:pt x="100" y="349"/>
                  </a:cubicBezTo>
                  <a:cubicBezTo>
                    <a:pt x="100" y="349"/>
                    <a:pt x="97" y="354"/>
                    <a:pt x="93" y="357"/>
                  </a:cubicBezTo>
                  <a:cubicBezTo>
                    <a:pt x="93" y="357"/>
                    <a:pt x="89" y="361"/>
                    <a:pt x="84" y="363"/>
                  </a:cubicBezTo>
                  <a:cubicBezTo>
                    <a:pt x="84" y="363"/>
                    <a:pt x="79" y="365"/>
                    <a:pt x="73" y="365"/>
                  </a:cubicBezTo>
                  <a:cubicBezTo>
                    <a:pt x="73" y="365"/>
                    <a:pt x="68" y="365"/>
                    <a:pt x="63" y="363"/>
                  </a:cubicBezTo>
                  <a:cubicBezTo>
                    <a:pt x="63" y="363"/>
                    <a:pt x="58" y="361"/>
                    <a:pt x="54" y="357"/>
                  </a:cubicBezTo>
                  <a:cubicBezTo>
                    <a:pt x="54" y="357"/>
                    <a:pt x="50" y="354"/>
                    <a:pt x="47" y="349"/>
                  </a:cubicBezTo>
                  <a:cubicBezTo>
                    <a:pt x="47" y="349"/>
                    <a:pt x="44" y="345"/>
                    <a:pt x="44" y="340"/>
                  </a:cubicBezTo>
                  <a:lnTo>
                    <a:pt x="44" y="72"/>
                  </a:lnTo>
                  <a:lnTo>
                    <a:pt x="39" y="72"/>
                  </a:lnTo>
                  <a:lnTo>
                    <a:pt x="39" y="186"/>
                  </a:lnTo>
                  <a:cubicBezTo>
                    <a:pt x="39" y="186"/>
                    <a:pt x="38" y="190"/>
                    <a:pt x="37" y="193"/>
                  </a:cubicBezTo>
                  <a:cubicBezTo>
                    <a:pt x="37" y="193"/>
                    <a:pt x="35" y="196"/>
                    <a:pt x="32" y="199"/>
                  </a:cubicBezTo>
                  <a:cubicBezTo>
                    <a:pt x="32" y="199"/>
                    <a:pt x="30" y="201"/>
                    <a:pt x="26" y="203"/>
                  </a:cubicBezTo>
                  <a:cubicBezTo>
                    <a:pt x="26" y="203"/>
                    <a:pt x="23" y="204"/>
                    <a:pt x="19" y="204"/>
                  </a:cubicBezTo>
                  <a:cubicBezTo>
                    <a:pt x="19" y="204"/>
                    <a:pt x="15" y="204"/>
                    <a:pt x="12" y="203"/>
                  </a:cubicBezTo>
                  <a:cubicBezTo>
                    <a:pt x="12" y="203"/>
                    <a:pt x="8" y="201"/>
                    <a:pt x="6" y="199"/>
                  </a:cubicBezTo>
                  <a:cubicBezTo>
                    <a:pt x="6" y="199"/>
                    <a:pt x="3" y="196"/>
                    <a:pt x="1" y="193"/>
                  </a:cubicBezTo>
                  <a:cubicBezTo>
                    <a:pt x="1" y="193"/>
                    <a:pt x="0" y="190"/>
                    <a:pt x="0" y="186"/>
                  </a:cubicBezTo>
                  <a:lnTo>
                    <a:pt x="0" y="45"/>
                  </a:lnTo>
                  <a:cubicBezTo>
                    <a:pt x="0" y="45"/>
                    <a:pt x="0" y="36"/>
                    <a:pt x="4" y="28"/>
                  </a:cubicBezTo>
                  <a:cubicBezTo>
                    <a:pt x="4" y="28"/>
                    <a:pt x="8" y="20"/>
                    <a:pt x="14" y="14"/>
                  </a:cubicBezTo>
                  <a:cubicBezTo>
                    <a:pt x="14" y="14"/>
                    <a:pt x="20" y="8"/>
                    <a:pt x="28" y="4"/>
                  </a:cubicBezTo>
                  <a:cubicBezTo>
                    <a:pt x="28" y="4"/>
                    <a:pt x="36" y="1"/>
                    <a:pt x="44"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293" name="Group 34"/>
          <p:cNvGrpSpPr>
            <a:grpSpLocks/>
          </p:cNvGrpSpPr>
          <p:nvPr/>
        </p:nvGrpSpPr>
        <p:grpSpPr bwMode="auto">
          <a:xfrm>
            <a:off x="1491545" y="3806993"/>
            <a:ext cx="482220" cy="287302"/>
            <a:chOff x="0" y="0"/>
            <a:chExt cx="351" cy="235"/>
          </a:xfrm>
        </p:grpSpPr>
        <p:grpSp>
          <p:nvGrpSpPr>
            <p:cNvPr id="294" name="Group 35"/>
            <p:cNvGrpSpPr>
              <a:grpSpLocks/>
            </p:cNvGrpSpPr>
            <p:nvPr/>
          </p:nvGrpSpPr>
          <p:grpSpPr bwMode="auto">
            <a:xfrm rot="10800000" flipH="1">
              <a:off x="0" y="0"/>
              <a:ext cx="350" cy="233"/>
              <a:chOff x="0" y="0"/>
              <a:chExt cx="351" cy="234"/>
            </a:xfrm>
          </p:grpSpPr>
          <p:grpSp>
            <p:nvGrpSpPr>
              <p:cNvPr id="304" name="Group 36"/>
              <p:cNvGrpSpPr>
                <a:grpSpLocks/>
              </p:cNvGrpSpPr>
              <p:nvPr/>
            </p:nvGrpSpPr>
            <p:grpSpPr bwMode="auto">
              <a:xfrm flipH="1">
                <a:off x="0" y="0"/>
                <a:ext cx="350" cy="233"/>
                <a:chOff x="0" y="0"/>
                <a:chExt cx="351" cy="234"/>
              </a:xfrm>
            </p:grpSpPr>
            <p:sp>
              <p:nvSpPr>
                <p:cNvPr id="305" name="Freeform 37"/>
                <p:cNvSpPr>
                  <a:spLocks noChangeArrowheads="1"/>
                </p:cNvSpPr>
                <p:nvPr/>
              </p:nvSpPr>
              <p:spPr bwMode="auto">
                <a:xfrm>
                  <a:off x="27" y="195"/>
                  <a:ext cx="54" cy="57"/>
                </a:xfrm>
                <a:custGeom>
                  <a:avLst/>
                  <a:gdLst>
                    <a:gd name="T0" fmla="*/ 0 w 54"/>
                    <a:gd name="T1" fmla="*/ 28 h 56"/>
                    <a:gd name="T2" fmla="*/ 2 w 54"/>
                    <a:gd name="T3" fmla="*/ 17 h 56"/>
                    <a:gd name="T4" fmla="*/ 7 w 54"/>
                    <a:gd name="T5" fmla="*/ 8 h 56"/>
                    <a:gd name="T6" fmla="*/ 16 w 54"/>
                    <a:gd name="T7" fmla="*/ 2 h 56"/>
                    <a:gd name="T8" fmla="*/ 27 w 54"/>
                    <a:gd name="T9" fmla="*/ 0 h 56"/>
                    <a:gd name="T10" fmla="*/ 37 w 54"/>
                    <a:gd name="T11" fmla="*/ 2 h 56"/>
                    <a:gd name="T12" fmla="*/ 46 w 54"/>
                    <a:gd name="T13" fmla="*/ 8 h 56"/>
                    <a:gd name="T14" fmla="*/ 52 w 54"/>
                    <a:gd name="T15" fmla="*/ 17 h 56"/>
                    <a:gd name="T16" fmla="*/ 54 w 54"/>
                    <a:gd name="T17" fmla="*/ 28 h 56"/>
                    <a:gd name="T18" fmla="*/ 52 w 54"/>
                    <a:gd name="T19" fmla="*/ 39 h 56"/>
                    <a:gd name="T20" fmla="*/ 46 w 54"/>
                    <a:gd name="T21" fmla="*/ 48 h 56"/>
                    <a:gd name="T22" fmla="*/ 37 w 54"/>
                    <a:gd name="T23" fmla="*/ 54 h 56"/>
                    <a:gd name="T24" fmla="*/ 27 w 54"/>
                    <a:gd name="T25" fmla="*/ 56 h 56"/>
                    <a:gd name="T26" fmla="*/ 16 w 54"/>
                    <a:gd name="T27" fmla="*/ 54 h 56"/>
                    <a:gd name="T28" fmla="*/ 7 w 54"/>
                    <a:gd name="T29" fmla="*/ 48 h 56"/>
                    <a:gd name="T30" fmla="*/ 2 w 54"/>
                    <a:gd name="T31" fmla="*/ 39 h 56"/>
                    <a:gd name="T32" fmla="*/ 0 w 54"/>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6">
                      <a:moveTo>
                        <a:pt x="0" y="28"/>
                      </a:moveTo>
                      <a:cubicBezTo>
                        <a:pt x="0" y="28"/>
                        <a:pt x="0" y="22"/>
                        <a:pt x="2" y="17"/>
                      </a:cubicBezTo>
                      <a:cubicBezTo>
                        <a:pt x="2" y="17"/>
                        <a:pt x="4" y="12"/>
                        <a:pt x="7" y="8"/>
                      </a:cubicBezTo>
                      <a:cubicBezTo>
                        <a:pt x="7" y="8"/>
                        <a:pt x="11" y="4"/>
                        <a:pt x="16" y="2"/>
                      </a:cubicBezTo>
                      <a:cubicBezTo>
                        <a:pt x="16" y="2"/>
                        <a:pt x="21" y="0"/>
                        <a:pt x="27" y="0"/>
                      </a:cubicBezTo>
                      <a:cubicBezTo>
                        <a:pt x="27" y="0"/>
                        <a:pt x="32" y="0"/>
                        <a:pt x="37" y="2"/>
                      </a:cubicBezTo>
                      <a:cubicBezTo>
                        <a:pt x="37" y="2"/>
                        <a:pt x="42" y="4"/>
                        <a:pt x="46" y="8"/>
                      </a:cubicBezTo>
                      <a:cubicBezTo>
                        <a:pt x="46" y="8"/>
                        <a:pt x="49" y="12"/>
                        <a:pt x="52" y="17"/>
                      </a:cubicBezTo>
                      <a:cubicBezTo>
                        <a:pt x="52" y="17"/>
                        <a:pt x="54" y="22"/>
                        <a:pt x="54" y="28"/>
                      </a:cubicBezTo>
                      <a:cubicBezTo>
                        <a:pt x="54" y="28"/>
                        <a:pt x="54" y="33"/>
                        <a:pt x="52" y="39"/>
                      </a:cubicBezTo>
                      <a:cubicBezTo>
                        <a:pt x="52" y="39"/>
                        <a:pt x="49" y="44"/>
                        <a:pt x="46" y="48"/>
                      </a:cubicBezTo>
                      <a:cubicBezTo>
                        <a:pt x="46" y="48"/>
                        <a:pt x="42" y="52"/>
                        <a:pt x="37" y="54"/>
                      </a:cubicBezTo>
                      <a:cubicBezTo>
                        <a:pt x="37" y="54"/>
                        <a:pt x="32" y="56"/>
                        <a:pt x="27" y="56"/>
                      </a:cubicBezTo>
                      <a:cubicBezTo>
                        <a:pt x="27"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306" name="Freeform 38"/>
                <p:cNvSpPr>
                  <a:spLocks noChangeArrowheads="1"/>
                </p:cNvSpPr>
                <p:nvPr/>
              </p:nvSpPr>
              <p:spPr bwMode="auto">
                <a:xfrm>
                  <a:off x="-52" y="302"/>
                  <a:ext cx="18" cy="19"/>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7 w 17"/>
                    <a:gd name="T15" fmla="*/ 5 h 18"/>
                    <a:gd name="T16" fmla="*/ 17 w 17"/>
                    <a:gd name="T17" fmla="*/ 9 h 18"/>
                    <a:gd name="T18" fmla="*/ 17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7" y="5"/>
                      </a:cubicBezTo>
                      <a:cubicBezTo>
                        <a:pt x="17" y="5"/>
                        <a:pt x="17" y="7"/>
                        <a:pt x="17" y="9"/>
                      </a:cubicBezTo>
                      <a:cubicBezTo>
                        <a:pt x="17" y="9"/>
                        <a:pt x="17" y="11"/>
                        <a:pt x="17" y="12"/>
                      </a:cubicBezTo>
                      <a:cubicBezTo>
                        <a:pt x="17"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307" name="Freeform 39"/>
                <p:cNvSpPr>
                  <a:spLocks noChangeArrowheads="1"/>
                </p:cNvSpPr>
                <p:nvPr/>
              </p:nvSpPr>
              <p:spPr bwMode="auto">
                <a:xfrm>
                  <a:off x="-34" y="279"/>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308" name="Freeform 40"/>
                <p:cNvSpPr>
                  <a:spLocks noChangeArrowheads="1"/>
                </p:cNvSpPr>
                <p:nvPr/>
              </p:nvSpPr>
              <p:spPr bwMode="auto">
                <a:xfrm>
                  <a:off x="-7" y="243"/>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2 w 37"/>
                    <a:gd name="T13" fmla="*/ 5 h 39"/>
                    <a:gd name="T14" fmla="*/ 36 w 37"/>
                    <a:gd name="T15" fmla="*/ 12 h 39"/>
                    <a:gd name="T16" fmla="*/ 37 w 37"/>
                    <a:gd name="T17" fmla="*/ 19 h 39"/>
                    <a:gd name="T18" fmla="*/ 36 w 37"/>
                    <a:gd name="T19" fmla="*/ 27 h 39"/>
                    <a:gd name="T20" fmla="*/ 32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5" y="0"/>
                        <a:pt x="18" y="0"/>
                      </a:cubicBezTo>
                      <a:cubicBezTo>
                        <a:pt x="18" y="0"/>
                        <a:pt x="22" y="0"/>
                        <a:pt x="25" y="1"/>
                      </a:cubicBezTo>
                      <a:cubicBezTo>
                        <a:pt x="25" y="1"/>
                        <a:pt x="29" y="2"/>
                        <a:pt x="32" y="5"/>
                      </a:cubicBezTo>
                      <a:cubicBezTo>
                        <a:pt x="32" y="5"/>
                        <a:pt x="34" y="8"/>
                        <a:pt x="36" y="12"/>
                      </a:cubicBezTo>
                      <a:cubicBezTo>
                        <a:pt x="36" y="12"/>
                        <a:pt x="37" y="15"/>
                        <a:pt x="37" y="19"/>
                      </a:cubicBezTo>
                      <a:cubicBezTo>
                        <a:pt x="37" y="19"/>
                        <a:pt x="37" y="23"/>
                        <a:pt x="36" y="27"/>
                      </a:cubicBezTo>
                      <a:cubicBezTo>
                        <a:pt x="36" y="27"/>
                        <a:pt x="34" y="30"/>
                        <a:pt x="32" y="33"/>
                      </a:cubicBezTo>
                      <a:cubicBezTo>
                        <a:pt x="32" y="33"/>
                        <a:pt x="29" y="36"/>
                        <a:pt x="25" y="37"/>
                      </a:cubicBezTo>
                      <a:cubicBezTo>
                        <a:pt x="25" y="37"/>
                        <a:pt x="22" y="39"/>
                        <a:pt x="18" y="39"/>
                      </a:cubicBezTo>
                      <a:cubicBezTo>
                        <a:pt x="18" y="39"/>
                        <a:pt x="15"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309" name="Freeform 41"/>
                <p:cNvSpPr>
                  <a:spLocks noChangeArrowheads="1"/>
                </p:cNvSpPr>
                <p:nvPr/>
              </p:nvSpPr>
              <p:spPr bwMode="auto">
                <a:xfrm>
                  <a:off x="0" y="0"/>
                  <a:ext cx="350" cy="233"/>
                </a:xfrm>
                <a:custGeom>
                  <a:avLst/>
                  <a:gdLst>
                    <a:gd name="T0" fmla="*/ 27 w 350"/>
                    <a:gd name="T1" fmla="*/ 98 h 233"/>
                    <a:gd name="T2" fmla="*/ 113 w 350"/>
                    <a:gd name="T3" fmla="*/ 41 h 233"/>
                    <a:gd name="T4" fmla="*/ 203 w 350"/>
                    <a:gd name="T5" fmla="*/ 1 h 233"/>
                    <a:gd name="T6" fmla="*/ 346 w 350"/>
                    <a:gd name="T7" fmla="*/ 80 h 233"/>
                    <a:gd name="T8" fmla="*/ 290 w 350"/>
                    <a:gd name="T9" fmla="*/ 197 h 233"/>
                    <a:gd name="T10" fmla="*/ 171 w 350"/>
                    <a:gd name="T11" fmla="*/ 200 h 233"/>
                    <a:gd name="T12" fmla="*/ 0 w 350"/>
                    <a:gd name="T13" fmla="*/ 0 h 233"/>
                    <a:gd name="T14" fmla="*/ 0 w 350"/>
                    <a:gd name="T15" fmla="*/ 0 h 233"/>
                    <a:gd name="T16" fmla="*/ 0 w 350"/>
                    <a:gd name="T17" fmla="*/ 0 h 233"/>
                    <a:gd name="T18" fmla="*/ 7 w 350"/>
                    <a:gd name="T19" fmla="*/ 0 h 233"/>
                    <a:gd name="T20" fmla="*/ 0 w 350"/>
                    <a:gd name="T21" fmla="*/ 0 h 233"/>
                    <a:gd name="T22" fmla="*/ 7 w 350"/>
                    <a:gd name="T23" fmla="*/ 0 h 233"/>
                    <a:gd name="T24" fmla="*/ 7 w 350"/>
                    <a:gd name="T25" fmla="*/ 0 h 233"/>
                    <a:gd name="T26" fmla="*/ 7 w 350"/>
                    <a:gd name="T27" fmla="*/ 0 h 233"/>
                    <a:gd name="T28" fmla="*/ 5 w 350"/>
                    <a:gd name="T29" fmla="*/ 0 h 233"/>
                    <a:gd name="T30" fmla="*/ 6 w 350"/>
                    <a:gd name="T31" fmla="*/ 0 h 233"/>
                    <a:gd name="T32" fmla="*/ 6 w 350"/>
                    <a:gd name="T33" fmla="*/ 0 h 233"/>
                    <a:gd name="T34" fmla="*/ 0 w 350"/>
                    <a:gd name="T35" fmla="*/ 0 h 233"/>
                    <a:gd name="T36" fmla="*/ 6 w 350"/>
                    <a:gd name="T37" fmla="*/ 2 h 233"/>
                    <a:gd name="T38" fmla="*/ 6 w 350"/>
                    <a:gd name="T39" fmla="*/ 2 h 233"/>
                    <a:gd name="T40" fmla="*/ 5 w 350"/>
                    <a:gd name="T41" fmla="*/ 4 h 233"/>
                    <a:gd name="T42" fmla="*/ 5 w 350"/>
                    <a:gd name="T43" fmla="*/ 6 h 233"/>
                    <a:gd name="T44" fmla="*/ 4 w 350"/>
                    <a:gd name="T45" fmla="*/ 8 h 233"/>
                    <a:gd name="T46" fmla="*/ 3 w 350"/>
                    <a:gd name="T47" fmla="*/ 25 h 233"/>
                    <a:gd name="T48" fmla="*/ 0 w 350"/>
                    <a:gd name="T49" fmla="*/ 0 h 233"/>
                    <a:gd name="T50" fmla="*/ 0 w 350"/>
                    <a:gd name="T51" fmla="*/ 0 h 233"/>
                    <a:gd name="T52" fmla="*/ 0 w 350"/>
                    <a:gd name="T53" fmla="*/ 0 h 233"/>
                    <a:gd name="T54" fmla="*/ 0 w 350"/>
                    <a:gd name="T55" fmla="*/ 0 h 233"/>
                    <a:gd name="T56" fmla="*/ 0 w 350"/>
                    <a:gd name="T57" fmla="*/ 0 h 233"/>
                    <a:gd name="T58" fmla="*/ 0 w 350"/>
                    <a:gd name="T59" fmla="*/ 0 h 233"/>
                    <a:gd name="T60" fmla="*/ 0 w 350"/>
                    <a:gd name="T61" fmla="*/ 0 h 233"/>
                    <a:gd name="T62" fmla="*/ 0 w 350"/>
                    <a:gd name="T63" fmla="*/ 0 h 233"/>
                    <a:gd name="T64" fmla="*/ 0 w 350"/>
                    <a:gd name="T65" fmla="*/ 0 h 233"/>
                    <a:gd name="T66" fmla="*/ 0 w 350"/>
                    <a:gd name="T67" fmla="*/ 0 h 233"/>
                    <a:gd name="T68" fmla="*/ 0 w 350"/>
                    <a:gd name="T69" fmla="*/ 0 h 233"/>
                    <a:gd name="T70" fmla="*/ 0 w 350"/>
                    <a:gd name="T71" fmla="*/ 0 h 233"/>
                    <a:gd name="T72" fmla="*/ 0 w 350"/>
                    <a:gd name="T73" fmla="*/ 0 h 233"/>
                    <a:gd name="T74" fmla="*/ 0 w 350"/>
                    <a:gd name="T75" fmla="*/ 0 h 233"/>
                    <a:gd name="T76" fmla="*/ 0 w 350"/>
                    <a:gd name="T77" fmla="*/ 0 h 233"/>
                    <a:gd name="T78" fmla="*/ 2 w 350"/>
                    <a:gd name="T79" fmla="*/ 0 h 233"/>
                    <a:gd name="T80" fmla="*/ 0 w 350"/>
                    <a:gd name="T81" fmla="*/ 0 h 233"/>
                    <a:gd name="T82" fmla="*/ 0 w 350"/>
                    <a:gd name="T83" fmla="*/ 0 h 233"/>
                    <a:gd name="T84" fmla="*/ 28578 w 350"/>
                    <a:gd name="T85" fmla="*/ 64672 h 233"/>
                    <a:gd name="T86" fmla="*/ 0 w 350"/>
                    <a:gd name="T87" fmla="*/ 329 h 233"/>
                    <a:gd name="T88" fmla="*/ 0 w 350"/>
                    <a:gd name="T89" fmla="*/ 294 h 233"/>
                    <a:gd name="T90" fmla="*/ 0 w 350"/>
                    <a:gd name="T91" fmla="*/ 0 h 233"/>
                    <a:gd name="T92" fmla="*/ 0 w 350"/>
                    <a:gd name="T93" fmla="*/ 0 h 233"/>
                    <a:gd name="T94" fmla="*/ 0 w 350"/>
                    <a:gd name="T95" fmla="*/ 0 h 233"/>
                    <a:gd name="T96" fmla="*/ 0 w 350"/>
                    <a:gd name="T97" fmla="*/ 0 h 233"/>
                    <a:gd name="T98" fmla="*/ 0 w 350"/>
                    <a:gd name="T99" fmla="*/ 0 h 233"/>
                    <a:gd name="T100" fmla="*/ 0 w 350"/>
                    <a:gd name="T101" fmla="*/ 0 h 233"/>
                    <a:gd name="T102" fmla="*/ 0 w 350"/>
                    <a:gd name="T103" fmla="*/ 0 h 233"/>
                    <a:gd name="T104" fmla="*/ 0 w 350"/>
                    <a:gd name="T105" fmla="*/ 0 h 233"/>
                    <a:gd name="T106" fmla="*/ 0 w 350"/>
                    <a:gd name="T107" fmla="*/ 0 h 233"/>
                    <a:gd name="T108" fmla="*/ 0 w 350"/>
                    <a:gd name="T109" fmla="*/ 0 h 233"/>
                    <a:gd name="T110" fmla="*/ 0 w 350"/>
                    <a:gd name="T111" fmla="*/ 0 h 233"/>
                    <a:gd name="T112" fmla="*/ 0 w 350"/>
                    <a:gd name="T113" fmla="*/ 0 h 233"/>
                    <a:gd name="T114" fmla="*/ 0 w 350"/>
                    <a:gd name="T115" fmla="*/ 0 h 233"/>
                    <a:gd name="T116" fmla="*/ 0 w 350"/>
                    <a:gd name="T117" fmla="*/ 329 h 233"/>
                    <a:gd name="T118" fmla="*/ 0 w 350"/>
                    <a:gd name="T119" fmla="*/ 310 h 233"/>
                    <a:gd name="T120" fmla="*/ 0 w 350"/>
                    <a:gd name="T121" fmla="*/ 224 h 233"/>
                    <a:gd name="T122" fmla="*/ 0 w 350"/>
                    <a:gd name="T123" fmla="*/ 0 h 233"/>
                    <a:gd name="T124" fmla="*/ 0 w 350"/>
                    <a:gd name="T1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 h="233">
                      <a:moveTo>
                        <a:pt x="73" y="168"/>
                      </a:moveTo>
                      <a:cubicBezTo>
                        <a:pt x="73" y="168"/>
                        <a:pt x="67" y="175"/>
                        <a:pt x="59" y="178"/>
                      </a:cubicBezTo>
                      <a:cubicBezTo>
                        <a:pt x="59" y="178"/>
                        <a:pt x="51" y="182"/>
                        <a:pt x="43" y="183"/>
                      </a:cubicBezTo>
                      <a:cubicBezTo>
                        <a:pt x="43" y="183"/>
                        <a:pt x="34" y="183"/>
                        <a:pt x="26" y="180"/>
                      </a:cubicBezTo>
                      <a:cubicBezTo>
                        <a:pt x="26" y="180"/>
                        <a:pt x="18" y="176"/>
                        <a:pt x="12" y="170"/>
                      </a:cubicBezTo>
                      <a:cubicBezTo>
                        <a:pt x="12" y="170"/>
                        <a:pt x="6" y="164"/>
                        <a:pt x="3" y="156"/>
                      </a:cubicBezTo>
                      <a:cubicBezTo>
                        <a:pt x="3" y="156"/>
                        <a:pt x="0" y="147"/>
                        <a:pt x="0" y="138"/>
                      </a:cubicBezTo>
                      <a:cubicBezTo>
                        <a:pt x="0" y="138"/>
                        <a:pt x="0" y="129"/>
                        <a:pt x="3" y="121"/>
                      </a:cubicBezTo>
                      <a:cubicBezTo>
                        <a:pt x="3" y="121"/>
                        <a:pt x="7" y="113"/>
                        <a:pt x="13" y="107"/>
                      </a:cubicBezTo>
                      <a:cubicBezTo>
                        <a:pt x="13" y="107"/>
                        <a:pt x="19" y="101"/>
                        <a:pt x="27" y="98"/>
                      </a:cubicBezTo>
                      <a:cubicBezTo>
                        <a:pt x="27" y="98"/>
                        <a:pt x="35" y="95"/>
                        <a:pt x="44" y="95"/>
                      </a:cubicBezTo>
                      <a:cubicBezTo>
                        <a:pt x="44" y="95"/>
                        <a:pt x="39" y="88"/>
                        <a:pt x="37" y="79"/>
                      </a:cubicBezTo>
                      <a:cubicBezTo>
                        <a:pt x="37" y="79"/>
                        <a:pt x="36" y="71"/>
                        <a:pt x="38" y="63"/>
                      </a:cubicBezTo>
                      <a:cubicBezTo>
                        <a:pt x="38" y="63"/>
                        <a:pt x="39" y="54"/>
                        <a:pt x="44" y="47"/>
                      </a:cubicBezTo>
                      <a:cubicBezTo>
                        <a:pt x="44" y="47"/>
                        <a:pt x="49" y="40"/>
                        <a:pt x="56" y="36"/>
                      </a:cubicBezTo>
                      <a:cubicBezTo>
                        <a:pt x="56" y="36"/>
                        <a:pt x="63" y="31"/>
                        <a:pt x="71" y="30"/>
                      </a:cubicBezTo>
                      <a:cubicBezTo>
                        <a:pt x="71" y="30"/>
                        <a:pt x="79" y="29"/>
                        <a:pt x="87" y="31"/>
                      </a:cubicBezTo>
                      <a:cubicBezTo>
                        <a:pt x="87" y="31"/>
                        <a:pt x="95" y="33"/>
                        <a:pt x="101" y="38"/>
                      </a:cubicBezTo>
                      <a:cubicBezTo>
                        <a:pt x="101" y="38"/>
                        <a:pt x="108" y="43"/>
                        <a:pt x="112" y="50"/>
                      </a:cubicBezTo>
                      <a:cubicBezTo>
                        <a:pt x="112" y="50"/>
                        <a:pt x="111" y="46"/>
                        <a:pt x="113" y="41"/>
                      </a:cubicBezTo>
                      <a:cubicBezTo>
                        <a:pt x="113" y="41"/>
                        <a:pt x="114" y="36"/>
                        <a:pt x="117" y="32"/>
                      </a:cubicBezTo>
                      <a:cubicBezTo>
                        <a:pt x="117" y="32"/>
                        <a:pt x="120" y="28"/>
                        <a:pt x="124" y="26"/>
                      </a:cubicBezTo>
                      <a:cubicBezTo>
                        <a:pt x="124" y="26"/>
                        <a:pt x="128" y="23"/>
                        <a:pt x="133" y="23"/>
                      </a:cubicBezTo>
                      <a:cubicBezTo>
                        <a:pt x="133" y="23"/>
                        <a:pt x="137" y="22"/>
                        <a:pt x="142" y="23"/>
                      </a:cubicBezTo>
                      <a:cubicBezTo>
                        <a:pt x="142" y="23"/>
                        <a:pt x="146" y="24"/>
                        <a:pt x="150" y="26"/>
                      </a:cubicBezTo>
                      <a:cubicBezTo>
                        <a:pt x="150" y="26"/>
                        <a:pt x="154" y="29"/>
                        <a:pt x="157" y="33"/>
                      </a:cubicBezTo>
                      <a:cubicBezTo>
                        <a:pt x="157" y="33"/>
                        <a:pt x="160" y="37"/>
                        <a:pt x="161" y="42"/>
                      </a:cubicBezTo>
                      <a:cubicBezTo>
                        <a:pt x="161" y="42"/>
                        <a:pt x="164" y="31"/>
                        <a:pt x="170" y="23"/>
                      </a:cubicBezTo>
                      <a:cubicBezTo>
                        <a:pt x="170" y="23"/>
                        <a:pt x="176" y="15"/>
                        <a:pt x="184" y="9"/>
                      </a:cubicBezTo>
                      <a:cubicBezTo>
                        <a:pt x="184" y="9"/>
                        <a:pt x="193" y="4"/>
                        <a:pt x="203" y="1"/>
                      </a:cubicBezTo>
                      <a:cubicBezTo>
                        <a:pt x="203" y="1"/>
                        <a:pt x="212" y="0"/>
                        <a:pt x="222" y="1"/>
                      </a:cubicBezTo>
                      <a:cubicBezTo>
                        <a:pt x="222" y="1"/>
                        <a:pt x="232" y="3"/>
                        <a:pt x="241" y="9"/>
                      </a:cubicBezTo>
                      <a:cubicBezTo>
                        <a:pt x="241" y="9"/>
                        <a:pt x="249" y="14"/>
                        <a:pt x="255" y="22"/>
                      </a:cubicBezTo>
                      <a:cubicBezTo>
                        <a:pt x="255" y="22"/>
                        <a:pt x="261" y="31"/>
                        <a:pt x="264" y="41"/>
                      </a:cubicBezTo>
                      <a:cubicBezTo>
                        <a:pt x="264" y="41"/>
                        <a:pt x="267" y="51"/>
                        <a:pt x="267" y="61"/>
                      </a:cubicBezTo>
                      <a:cubicBezTo>
                        <a:pt x="267" y="61"/>
                        <a:pt x="274" y="54"/>
                        <a:pt x="283" y="51"/>
                      </a:cubicBezTo>
                      <a:cubicBezTo>
                        <a:pt x="283" y="51"/>
                        <a:pt x="292" y="47"/>
                        <a:pt x="302" y="48"/>
                      </a:cubicBezTo>
                      <a:cubicBezTo>
                        <a:pt x="302" y="48"/>
                        <a:pt x="311" y="48"/>
                        <a:pt x="320" y="52"/>
                      </a:cubicBezTo>
                      <a:cubicBezTo>
                        <a:pt x="320" y="52"/>
                        <a:pt x="329" y="56"/>
                        <a:pt x="336" y="63"/>
                      </a:cubicBezTo>
                      <a:cubicBezTo>
                        <a:pt x="336" y="63"/>
                        <a:pt x="342" y="71"/>
                        <a:pt x="346" y="80"/>
                      </a:cubicBezTo>
                      <a:cubicBezTo>
                        <a:pt x="346" y="80"/>
                        <a:pt x="350" y="89"/>
                        <a:pt x="350" y="99"/>
                      </a:cubicBezTo>
                      <a:cubicBezTo>
                        <a:pt x="350" y="99"/>
                        <a:pt x="350" y="110"/>
                        <a:pt x="346" y="119"/>
                      </a:cubicBezTo>
                      <a:cubicBezTo>
                        <a:pt x="346" y="119"/>
                        <a:pt x="343" y="128"/>
                        <a:pt x="336" y="136"/>
                      </a:cubicBezTo>
                      <a:cubicBezTo>
                        <a:pt x="336" y="136"/>
                        <a:pt x="329" y="143"/>
                        <a:pt x="321" y="147"/>
                      </a:cubicBezTo>
                      <a:cubicBezTo>
                        <a:pt x="321" y="147"/>
                        <a:pt x="312" y="152"/>
                        <a:pt x="302" y="152"/>
                      </a:cubicBezTo>
                      <a:cubicBezTo>
                        <a:pt x="302" y="152"/>
                        <a:pt x="306" y="156"/>
                        <a:pt x="307" y="162"/>
                      </a:cubicBezTo>
                      <a:cubicBezTo>
                        <a:pt x="307" y="162"/>
                        <a:pt x="309" y="167"/>
                        <a:pt x="309" y="172"/>
                      </a:cubicBezTo>
                      <a:cubicBezTo>
                        <a:pt x="309" y="172"/>
                        <a:pt x="308" y="178"/>
                        <a:pt x="306" y="183"/>
                      </a:cubicBezTo>
                      <a:cubicBezTo>
                        <a:pt x="306" y="183"/>
                        <a:pt x="303" y="188"/>
                        <a:pt x="299" y="192"/>
                      </a:cubicBezTo>
                      <a:cubicBezTo>
                        <a:pt x="299" y="192"/>
                        <a:pt x="295" y="195"/>
                        <a:pt x="290" y="197"/>
                      </a:cubicBezTo>
                      <a:cubicBezTo>
                        <a:pt x="290" y="197"/>
                        <a:pt x="285" y="198"/>
                        <a:pt x="279" y="198"/>
                      </a:cubicBezTo>
                      <a:cubicBezTo>
                        <a:pt x="279" y="198"/>
                        <a:pt x="274" y="197"/>
                        <a:pt x="269" y="195"/>
                      </a:cubicBezTo>
                      <a:cubicBezTo>
                        <a:pt x="269" y="195"/>
                        <a:pt x="265" y="192"/>
                        <a:pt x="261" y="188"/>
                      </a:cubicBezTo>
                      <a:cubicBezTo>
                        <a:pt x="261" y="188"/>
                        <a:pt x="261" y="197"/>
                        <a:pt x="257" y="206"/>
                      </a:cubicBezTo>
                      <a:cubicBezTo>
                        <a:pt x="257" y="206"/>
                        <a:pt x="253" y="215"/>
                        <a:pt x="246" y="222"/>
                      </a:cubicBezTo>
                      <a:cubicBezTo>
                        <a:pt x="246" y="222"/>
                        <a:pt x="239" y="228"/>
                        <a:pt x="230" y="231"/>
                      </a:cubicBezTo>
                      <a:cubicBezTo>
                        <a:pt x="230" y="231"/>
                        <a:pt x="221" y="235"/>
                        <a:pt x="212" y="234"/>
                      </a:cubicBezTo>
                      <a:cubicBezTo>
                        <a:pt x="212" y="234"/>
                        <a:pt x="203" y="233"/>
                        <a:pt x="194" y="229"/>
                      </a:cubicBezTo>
                      <a:cubicBezTo>
                        <a:pt x="194" y="229"/>
                        <a:pt x="186" y="224"/>
                        <a:pt x="180" y="217"/>
                      </a:cubicBezTo>
                      <a:cubicBezTo>
                        <a:pt x="180" y="217"/>
                        <a:pt x="174" y="209"/>
                        <a:pt x="171" y="200"/>
                      </a:cubicBezTo>
                      <a:cubicBezTo>
                        <a:pt x="171" y="200"/>
                        <a:pt x="169" y="190"/>
                        <a:pt x="170" y="180"/>
                      </a:cubicBezTo>
                      <a:cubicBezTo>
                        <a:pt x="170" y="180"/>
                        <a:pt x="167" y="189"/>
                        <a:pt x="162" y="197"/>
                      </a:cubicBezTo>
                      <a:cubicBezTo>
                        <a:pt x="162" y="197"/>
                        <a:pt x="157" y="204"/>
                        <a:pt x="149" y="209"/>
                      </a:cubicBezTo>
                      <a:cubicBezTo>
                        <a:pt x="149" y="209"/>
                        <a:pt x="142" y="215"/>
                        <a:pt x="133" y="217"/>
                      </a:cubicBezTo>
                      <a:cubicBezTo>
                        <a:pt x="133" y="217"/>
                        <a:pt x="125" y="219"/>
                        <a:pt x="116" y="218"/>
                      </a:cubicBezTo>
                      <a:cubicBezTo>
                        <a:pt x="116" y="218"/>
                        <a:pt x="107" y="216"/>
                        <a:pt x="99" y="212"/>
                      </a:cubicBezTo>
                      <a:cubicBezTo>
                        <a:pt x="99" y="212"/>
                        <a:pt x="91" y="208"/>
                        <a:pt x="86" y="201"/>
                      </a:cubicBezTo>
                      <a:cubicBezTo>
                        <a:pt x="86" y="201"/>
                        <a:pt x="80" y="194"/>
                        <a:pt x="76" y="186"/>
                      </a:cubicBezTo>
                      <a:cubicBezTo>
                        <a:pt x="76" y="186"/>
                        <a:pt x="73" y="177"/>
                        <a:pt x="73" y="168"/>
                      </a:cubicBezTo>
                    </a:path>
                  </a:pathLst>
                </a:custGeom>
                <a:solidFill>
                  <a:srgbClr val="FFFFFF">
                    <a:alpha val="99998"/>
                  </a:srgbClr>
                </a:solidFill>
                <a:ln w="9525">
                  <a:solidFill>
                    <a:srgbClr val="7D7D7D"/>
                  </a:solidFill>
                  <a:round/>
                  <a:headEnd/>
                  <a:tailEnd/>
                </a:ln>
              </p:spPr>
              <p:txBody>
                <a:bodyPr/>
                <a:lstStyle/>
                <a:p>
                  <a:endParaRPr lang="en-US"/>
                </a:p>
              </p:txBody>
            </p:sp>
          </p:grpSp>
        </p:grpSp>
        <p:grpSp>
          <p:nvGrpSpPr>
            <p:cNvPr id="295" name="Group 42"/>
            <p:cNvGrpSpPr>
              <a:grpSpLocks/>
            </p:cNvGrpSpPr>
            <p:nvPr/>
          </p:nvGrpSpPr>
          <p:grpSpPr bwMode="auto">
            <a:xfrm>
              <a:off x="137" y="65"/>
              <a:ext cx="75" cy="94"/>
              <a:chOff x="0" y="0"/>
              <a:chExt cx="76" cy="95"/>
            </a:xfrm>
          </p:grpSpPr>
          <p:grpSp>
            <p:nvGrpSpPr>
              <p:cNvPr id="296" name="Group 43"/>
              <p:cNvGrpSpPr>
                <a:grpSpLocks/>
              </p:cNvGrpSpPr>
              <p:nvPr/>
            </p:nvGrpSpPr>
            <p:grpSpPr bwMode="auto">
              <a:xfrm>
                <a:off x="0" y="0"/>
                <a:ext cx="74" cy="93"/>
                <a:chOff x="0" y="0"/>
                <a:chExt cx="75" cy="94"/>
              </a:xfrm>
            </p:grpSpPr>
            <p:sp>
              <p:nvSpPr>
                <p:cNvPr id="298" name="Freeform 44"/>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8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2" y="8"/>
                        <a:pt x="69" y="6"/>
                      </a:cubicBezTo>
                      <a:cubicBezTo>
                        <a:pt x="69" y="6"/>
                        <a:pt x="67" y="3"/>
                        <a:pt x="64" y="2"/>
                      </a:cubicBezTo>
                      <a:cubicBezTo>
                        <a:pt x="64" y="2"/>
                        <a:pt x="61" y="0"/>
                        <a:pt x="58"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299" name="Freeform 45"/>
                <p:cNvSpPr>
                  <a:spLocks noChangeArrowheads="1"/>
                </p:cNvSpPr>
                <p:nvPr/>
              </p:nvSpPr>
              <p:spPr bwMode="auto">
                <a:xfrm>
                  <a:off x="34" y="0"/>
                  <a:ext cx="40" cy="40"/>
                </a:xfrm>
                <a:custGeom>
                  <a:avLst/>
                  <a:gdLst>
                    <a:gd name="T0" fmla="*/ 0 w 40"/>
                    <a:gd name="T1" fmla="*/ 0 h 40"/>
                    <a:gd name="T2" fmla="*/ 40 w 40"/>
                    <a:gd name="T3" fmla="*/ 40 h 40"/>
                    <a:gd name="T4" fmla="*/ 40 w 40"/>
                    <a:gd name="T5" fmla="*/ 18 h 40"/>
                    <a:gd name="T6" fmla="*/ 38 w 40"/>
                    <a:gd name="T7" fmla="*/ 12 h 40"/>
                    <a:gd name="T8" fmla="*/ 35 w 40"/>
                    <a:gd name="T9" fmla="*/ 6 h 40"/>
                    <a:gd name="T10" fmla="*/ 29 w 40"/>
                    <a:gd name="T11" fmla="*/ 2 h 40"/>
                    <a:gd name="T12" fmla="*/ 23 w 40"/>
                    <a:gd name="T13" fmla="*/ 0 h 40"/>
                    <a:gd name="T14" fmla="*/ 0 w 4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0" y="0"/>
                      </a:moveTo>
                      <a:lnTo>
                        <a:pt x="40" y="40"/>
                      </a:lnTo>
                      <a:lnTo>
                        <a:pt x="40" y="18"/>
                      </a:lnTo>
                      <a:cubicBezTo>
                        <a:pt x="40" y="18"/>
                        <a:pt x="40" y="15"/>
                        <a:pt x="38" y="12"/>
                      </a:cubicBezTo>
                      <a:cubicBezTo>
                        <a:pt x="38" y="12"/>
                        <a:pt x="37" y="8"/>
                        <a:pt x="35" y="6"/>
                      </a:cubicBezTo>
                      <a:cubicBezTo>
                        <a:pt x="35" y="6"/>
                        <a:pt x="32" y="3"/>
                        <a:pt x="29" y="2"/>
                      </a:cubicBezTo>
                      <a:cubicBezTo>
                        <a:pt x="29" y="2"/>
                        <a:pt x="26" y="0"/>
                        <a:pt x="23" y="0"/>
                      </a:cubicBezTo>
                      <a:lnTo>
                        <a:pt x="0" y="0"/>
                      </a:lnTo>
                    </a:path>
                  </a:pathLst>
                </a:custGeom>
                <a:blipFill dpi="0" rotWithShape="1">
                  <a:blip r:embed="rId5"/>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00" name="Freeform 46"/>
                <p:cNvSpPr>
                  <a:spLocks noChangeArrowheads="1"/>
                </p:cNvSpPr>
                <p:nvPr/>
              </p:nvSpPr>
              <p:spPr bwMode="auto">
                <a:xfrm>
                  <a:off x="47" y="0"/>
                  <a:ext cx="27" cy="29"/>
                </a:xfrm>
                <a:custGeom>
                  <a:avLst/>
                  <a:gdLst>
                    <a:gd name="T0" fmla="*/ 0 w 27"/>
                    <a:gd name="T1" fmla="*/ 0 h 29"/>
                    <a:gd name="T2" fmla="*/ 27 w 27"/>
                    <a:gd name="T3" fmla="*/ 29 h 29"/>
                    <a:gd name="T4" fmla="*/ 27 w 27"/>
                    <a:gd name="T5" fmla="*/ 18 h 29"/>
                    <a:gd name="T6" fmla="*/ 25 w 27"/>
                    <a:gd name="T7" fmla="*/ 12 h 29"/>
                    <a:gd name="T8" fmla="*/ 22 w 27"/>
                    <a:gd name="T9" fmla="*/ 6 h 29"/>
                    <a:gd name="T10" fmla="*/ 16 w 27"/>
                    <a:gd name="T11" fmla="*/ 2 h 29"/>
                    <a:gd name="T12" fmla="*/ 10 w 27"/>
                    <a:gd name="T13" fmla="*/ 0 h 29"/>
                    <a:gd name="T14" fmla="*/ 0 w 2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0" y="0"/>
                      </a:moveTo>
                      <a:lnTo>
                        <a:pt x="27" y="29"/>
                      </a:lnTo>
                      <a:lnTo>
                        <a:pt x="27" y="18"/>
                      </a:lnTo>
                      <a:cubicBezTo>
                        <a:pt x="27" y="18"/>
                        <a:pt x="27" y="15"/>
                        <a:pt x="25" y="12"/>
                      </a:cubicBezTo>
                      <a:cubicBezTo>
                        <a:pt x="25" y="12"/>
                        <a:pt x="24" y="8"/>
                        <a:pt x="22" y="6"/>
                      </a:cubicBezTo>
                      <a:cubicBezTo>
                        <a:pt x="22" y="6"/>
                        <a:pt x="19" y="3"/>
                        <a:pt x="16" y="2"/>
                      </a:cubicBezTo>
                      <a:cubicBezTo>
                        <a:pt x="16" y="2"/>
                        <a:pt x="13" y="0"/>
                        <a:pt x="10" y="0"/>
                      </a:cubicBezTo>
                      <a:lnTo>
                        <a:pt x="0" y="0"/>
                      </a:lnTo>
                    </a:path>
                  </a:pathLst>
                </a:custGeom>
                <a:blipFill dpi="0" rotWithShape="1">
                  <a:blip r:embed="rId6"/>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01" name="Freeform 47"/>
                <p:cNvSpPr>
                  <a:spLocks noChangeArrowheads="1"/>
                </p:cNvSpPr>
                <p:nvPr/>
              </p:nvSpPr>
              <p:spPr bwMode="auto">
                <a:xfrm>
                  <a:off x="58" y="0"/>
                  <a:ext cx="16" cy="18"/>
                </a:xfrm>
                <a:custGeom>
                  <a:avLst/>
                  <a:gdLst>
                    <a:gd name="T0" fmla="*/ 0 w 16"/>
                    <a:gd name="T1" fmla="*/ 0 h 18"/>
                    <a:gd name="T2" fmla="*/ 3 w 16"/>
                    <a:gd name="T3" fmla="*/ 1 h 18"/>
                    <a:gd name="T4" fmla="*/ 5 w 16"/>
                    <a:gd name="T5" fmla="*/ 4 h 18"/>
                    <a:gd name="T6" fmla="*/ 6 w 16"/>
                    <a:gd name="T7" fmla="*/ 7 h 18"/>
                    <a:gd name="T8" fmla="*/ 5 w 16"/>
                    <a:gd name="T9" fmla="*/ 11 h 18"/>
                    <a:gd name="T10" fmla="*/ 12 w 16"/>
                    <a:gd name="T11" fmla="*/ 13 h 18"/>
                    <a:gd name="T12" fmla="*/ 16 w 16"/>
                    <a:gd name="T13" fmla="*/ 18 h 18"/>
                    <a:gd name="T14" fmla="*/ 15 w 16"/>
                    <a:gd name="T15" fmla="*/ 11 h 18"/>
                    <a:gd name="T16" fmla="*/ 11 w 16"/>
                    <a:gd name="T17" fmla="*/ 6 h 18"/>
                    <a:gd name="T18" fmla="*/ 6 w 16"/>
                    <a:gd name="T19" fmla="*/ 1 h 18"/>
                    <a:gd name="T20" fmla="*/ 0 w 1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0" y="0"/>
                      </a:moveTo>
                      <a:cubicBezTo>
                        <a:pt x="0" y="0"/>
                        <a:pt x="1" y="0"/>
                        <a:pt x="3" y="1"/>
                      </a:cubicBezTo>
                      <a:cubicBezTo>
                        <a:pt x="3" y="1"/>
                        <a:pt x="4" y="2"/>
                        <a:pt x="5" y="4"/>
                      </a:cubicBezTo>
                      <a:cubicBezTo>
                        <a:pt x="5" y="4"/>
                        <a:pt x="5" y="6"/>
                        <a:pt x="6" y="7"/>
                      </a:cubicBezTo>
                      <a:cubicBezTo>
                        <a:pt x="6" y="7"/>
                        <a:pt x="6" y="9"/>
                        <a:pt x="5" y="11"/>
                      </a:cubicBezTo>
                      <a:cubicBezTo>
                        <a:pt x="5" y="11"/>
                        <a:pt x="9" y="11"/>
                        <a:pt x="12" y="13"/>
                      </a:cubicBezTo>
                      <a:cubicBezTo>
                        <a:pt x="12" y="13"/>
                        <a:pt x="15" y="15"/>
                        <a:pt x="16" y="18"/>
                      </a:cubicBezTo>
                      <a:cubicBezTo>
                        <a:pt x="16" y="18"/>
                        <a:pt x="16" y="15"/>
                        <a:pt x="15" y="11"/>
                      </a:cubicBezTo>
                      <a:cubicBezTo>
                        <a:pt x="15" y="11"/>
                        <a:pt x="14" y="8"/>
                        <a:pt x="11" y="6"/>
                      </a:cubicBezTo>
                      <a:cubicBezTo>
                        <a:pt x="11" y="6"/>
                        <a:pt x="9" y="3"/>
                        <a:pt x="6" y="1"/>
                      </a:cubicBezTo>
                      <a:cubicBezTo>
                        <a:pt x="6" y="1"/>
                        <a:pt x="3" y="0"/>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302" name="Freeform 48"/>
                <p:cNvSpPr>
                  <a:spLocks noChangeArrowheads="1"/>
                </p:cNvSpPr>
                <p:nvPr/>
              </p:nvSpPr>
              <p:spPr bwMode="auto">
                <a:xfrm>
                  <a:off x="0" y="22"/>
                  <a:ext cx="67" cy="71"/>
                </a:xfrm>
                <a:custGeom>
                  <a:avLst/>
                  <a:gdLst>
                    <a:gd name="T0" fmla="*/ 0 w 67"/>
                    <a:gd name="T1" fmla="*/ 0 h 71"/>
                    <a:gd name="T2" fmla="*/ 0 w 67"/>
                    <a:gd name="T3" fmla="*/ 71 h 71"/>
                    <a:gd name="T4" fmla="*/ 67 w 67"/>
                    <a:gd name="T5" fmla="*/ 71 h 71"/>
                    <a:gd name="T6" fmla="*/ 42 w 67"/>
                    <a:gd name="T7" fmla="*/ 63 h 71"/>
                    <a:gd name="T8" fmla="*/ 21 w 67"/>
                    <a:gd name="T9" fmla="*/ 47 h 71"/>
                    <a:gd name="T10" fmla="*/ 6 w 67"/>
                    <a:gd name="T11" fmla="*/ 25 h 71"/>
                    <a:gd name="T12" fmla="*/ 0 w 67"/>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7" h="71">
                      <a:moveTo>
                        <a:pt x="0" y="0"/>
                      </a:moveTo>
                      <a:lnTo>
                        <a:pt x="0" y="71"/>
                      </a:lnTo>
                      <a:lnTo>
                        <a:pt x="67" y="71"/>
                      </a:lnTo>
                      <a:cubicBezTo>
                        <a:pt x="67" y="71"/>
                        <a:pt x="54" y="69"/>
                        <a:pt x="42" y="63"/>
                      </a:cubicBezTo>
                      <a:cubicBezTo>
                        <a:pt x="42" y="63"/>
                        <a:pt x="30" y="57"/>
                        <a:pt x="21" y="47"/>
                      </a:cubicBezTo>
                      <a:cubicBezTo>
                        <a:pt x="21" y="47"/>
                        <a:pt x="11" y="37"/>
                        <a:pt x="6" y="25"/>
                      </a:cubicBezTo>
                      <a:cubicBezTo>
                        <a:pt x="6" y="25"/>
                        <a:pt x="1" y="13"/>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303" name="Freeform 49"/>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8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2" y="8"/>
                        <a:pt x="69" y="6"/>
                      </a:cubicBezTo>
                      <a:cubicBezTo>
                        <a:pt x="69" y="6"/>
                        <a:pt x="67" y="3"/>
                        <a:pt x="64" y="2"/>
                      </a:cubicBezTo>
                      <a:cubicBezTo>
                        <a:pt x="64" y="2"/>
                        <a:pt x="61" y="0"/>
                        <a:pt x="58" y="0"/>
                      </a:cubicBezTo>
                      <a:lnTo>
                        <a:pt x="0" y="0"/>
                      </a:lnTo>
                    </a:path>
                  </a:pathLst>
                </a:custGeom>
                <a:noFill/>
                <a:ln w="9525">
                  <a:solidFill>
                    <a:srgbClr val="5673B9"/>
                  </a:solidFill>
                  <a:round/>
                  <a:headEnd/>
                  <a:tailEnd/>
                </a:ln>
                <a:extLst>
                  <a:ext uri="{909E8E84-426E-40DD-AFC4-6F175D3DCCD1}">
                    <a14:hiddenFill xmlns:a14="http://schemas.microsoft.com/office/drawing/2010/main">
                      <a:solidFill>
                        <a:srgbClr val="B5CAEF">
                          <a:alpha val="99998"/>
                        </a:srgbClr>
                      </a:solidFill>
                    </a14:hiddenFill>
                  </a:ext>
                </a:extLst>
              </p:spPr>
              <p:txBody>
                <a:bodyPr/>
                <a:lstStyle/>
                <a:p>
                  <a:endParaRPr lang="en-US"/>
                </a:p>
              </p:txBody>
            </p:sp>
          </p:grpSp>
          <p:sp>
            <p:nvSpPr>
              <p:cNvPr id="297" name="Freeform 50"/>
              <p:cNvSpPr>
                <a:spLocks noChangeArrowheads="1"/>
              </p:cNvSpPr>
              <p:nvPr/>
            </p:nvSpPr>
            <p:spPr bwMode="auto">
              <a:xfrm>
                <a:off x="3" y="27"/>
                <a:ext cx="67" cy="40"/>
              </a:xfrm>
              <a:custGeom>
                <a:avLst/>
                <a:gdLst>
                  <a:gd name="T0" fmla="*/ 5 w 67"/>
                  <a:gd name="T1" fmla="*/ 14 h 40"/>
                  <a:gd name="T2" fmla="*/ 8 w 67"/>
                  <a:gd name="T3" fmla="*/ 9 h 40"/>
                  <a:gd name="T4" fmla="*/ 12 w 67"/>
                  <a:gd name="T5" fmla="*/ 5 h 40"/>
                  <a:gd name="T6" fmla="*/ 17 w 67"/>
                  <a:gd name="T7" fmla="*/ 4 h 40"/>
                  <a:gd name="T8" fmla="*/ 23 w 67"/>
                  <a:gd name="T9" fmla="*/ 5 h 40"/>
                  <a:gd name="T10" fmla="*/ 29 w 67"/>
                  <a:gd name="T11" fmla="*/ 1 h 40"/>
                  <a:gd name="T12" fmla="*/ 36 w 67"/>
                  <a:gd name="T13" fmla="*/ 0 h 40"/>
                  <a:gd name="T14" fmla="*/ 43 w 67"/>
                  <a:gd name="T15" fmla="*/ 1 h 40"/>
                  <a:gd name="T16" fmla="*/ 50 w 67"/>
                  <a:gd name="T17" fmla="*/ 4 h 40"/>
                  <a:gd name="T18" fmla="*/ 53 w 67"/>
                  <a:gd name="T19" fmla="*/ 4 h 40"/>
                  <a:gd name="T20" fmla="*/ 56 w 67"/>
                  <a:gd name="T21" fmla="*/ 4 h 40"/>
                  <a:gd name="T22" fmla="*/ 59 w 67"/>
                  <a:gd name="T23" fmla="*/ 6 h 40"/>
                  <a:gd name="T24" fmla="*/ 61 w 67"/>
                  <a:gd name="T25" fmla="*/ 8 h 40"/>
                  <a:gd name="T26" fmla="*/ 62 w 67"/>
                  <a:gd name="T27" fmla="*/ 11 h 40"/>
                  <a:gd name="T28" fmla="*/ 62 w 67"/>
                  <a:gd name="T29" fmla="*/ 14 h 40"/>
                  <a:gd name="T30" fmla="*/ 64 w 67"/>
                  <a:gd name="T31" fmla="*/ 15 h 40"/>
                  <a:gd name="T32" fmla="*/ 66 w 67"/>
                  <a:gd name="T33" fmla="*/ 17 h 40"/>
                  <a:gd name="T34" fmla="*/ 67 w 67"/>
                  <a:gd name="T35" fmla="*/ 19 h 40"/>
                  <a:gd name="T36" fmla="*/ 67 w 67"/>
                  <a:gd name="T37" fmla="*/ 21 h 40"/>
                  <a:gd name="T38" fmla="*/ 66 w 67"/>
                  <a:gd name="T39" fmla="*/ 23 h 40"/>
                  <a:gd name="T40" fmla="*/ 64 w 67"/>
                  <a:gd name="T41" fmla="*/ 25 h 40"/>
                  <a:gd name="T42" fmla="*/ 64 w 67"/>
                  <a:gd name="T43" fmla="*/ 28 h 40"/>
                  <a:gd name="T44" fmla="*/ 62 w 67"/>
                  <a:gd name="T45" fmla="*/ 31 h 40"/>
                  <a:gd name="T46" fmla="*/ 60 w 67"/>
                  <a:gd name="T47" fmla="*/ 34 h 40"/>
                  <a:gd name="T48" fmla="*/ 57 w 67"/>
                  <a:gd name="T49" fmla="*/ 35 h 40"/>
                  <a:gd name="T50" fmla="*/ 54 w 67"/>
                  <a:gd name="T51" fmla="*/ 36 h 40"/>
                  <a:gd name="T52" fmla="*/ 50 w 67"/>
                  <a:gd name="T53" fmla="*/ 35 h 40"/>
                  <a:gd name="T54" fmla="*/ 43 w 67"/>
                  <a:gd name="T55" fmla="*/ 39 h 40"/>
                  <a:gd name="T56" fmla="*/ 35 w 67"/>
                  <a:gd name="T57" fmla="*/ 40 h 40"/>
                  <a:gd name="T58" fmla="*/ 27 w 67"/>
                  <a:gd name="T59" fmla="*/ 38 h 40"/>
                  <a:gd name="T60" fmla="*/ 20 w 67"/>
                  <a:gd name="T61" fmla="*/ 33 h 40"/>
                  <a:gd name="T62" fmla="*/ 17 w 67"/>
                  <a:gd name="T63" fmla="*/ 35 h 40"/>
                  <a:gd name="T64" fmla="*/ 13 w 67"/>
                  <a:gd name="T65" fmla="*/ 35 h 40"/>
                  <a:gd name="T66" fmla="*/ 10 w 67"/>
                  <a:gd name="T67" fmla="*/ 34 h 40"/>
                  <a:gd name="T68" fmla="*/ 7 w 67"/>
                  <a:gd name="T69" fmla="*/ 32 h 40"/>
                  <a:gd name="T70" fmla="*/ 4 w 67"/>
                  <a:gd name="T71" fmla="*/ 29 h 40"/>
                  <a:gd name="T72" fmla="*/ 3 w 67"/>
                  <a:gd name="T73" fmla="*/ 26 h 40"/>
                  <a:gd name="T74" fmla="*/ 1 w 67"/>
                  <a:gd name="T75" fmla="*/ 24 h 40"/>
                  <a:gd name="T76" fmla="*/ 0 w 67"/>
                  <a:gd name="T77" fmla="*/ 22 h 40"/>
                  <a:gd name="T78" fmla="*/ 0 w 67"/>
                  <a:gd name="T79" fmla="*/ 19 h 40"/>
                  <a:gd name="T80" fmla="*/ 1 w 67"/>
                  <a:gd name="T81" fmla="*/ 17 h 40"/>
                  <a:gd name="T82" fmla="*/ 3 w 67"/>
                  <a:gd name="T83" fmla="*/ 15 h 40"/>
                  <a:gd name="T84" fmla="*/ 5 w 67"/>
                  <a:gd name="T8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40">
                    <a:moveTo>
                      <a:pt x="5" y="14"/>
                    </a:moveTo>
                    <a:cubicBezTo>
                      <a:pt x="5" y="14"/>
                      <a:pt x="6" y="11"/>
                      <a:pt x="8" y="9"/>
                    </a:cubicBezTo>
                    <a:cubicBezTo>
                      <a:pt x="8" y="9"/>
                      <a:pt x="9" y="7"/>
                      <a:pt x="12" y="5"/>
                    </a:cubicBezTo>
                    <a:cubicBezTo>
                      <a:pt x="12" y="5"/>
                      <a:pt x="14" y="4"/>
                      <a:pt x="17" y="4"/>
                    </a:cubicBezTo>
                    <a:cubicBezTo>
                      <a:pt x="17" y="4"/>
                      <a:pt x="20" y="4"/>
                      <a:pt x="23" y="5"/>
                    </a:cubicBezTo>
                    <a:cubicBezTo>
                      <a:pt x="23" y="5"/>
                      <a:pt x="26" y="2"/>
                      <a:pt x="29" y="1"/>
                    </a:cubicBezTo>
                    <a:cubicBezTo>
                      <a:pt x="29" y="1"/>
                      <a:pt x="32" y="0"/>
                      <a:pt x="36" y="0"/>
                    </a:cubicBezTo>
                    <a:cubicBezTo>
                      <a:pt x="36" y="0"/>
                      <a:pt x="40" y="0"/>
                      <a:pt x="43" y="1"/>
                    </a:cubicBezTo>
                    <a:cubicBezTo>
                      <a:pt x="43" y="1"/>
                      <a:pt x="47" y="2"/>
                      <a:pt x="50" y="4"/>
                    </a:cubicBezTo>
                    <a:cubicBezTo>
                      <a:pt x="50" y="4"/>
                      <a:pt x="51" y="4"/>
                      <a:pt x="53" y="4"/>
                    </a:cubicBezTo>
                    <a:cubicBezTo>
                      <a:pt x="53" y="4"/>
                      <a:pt x="54" y="4"/>
                      <a:pt x="56" y="4"/>
                    </a:cubicBezTo>
                    <a:cubicBezTo>
                      <a:pt x="56" y="4"/>
                      <a:pt x="58" y="5"/>
                      <a:pt x="59" y="6"/>
                    </a:cubicBezTo>
                    <a:cubicBezTo>
                      <a:pt x="59" y="6"/>
                      <a:pt x="60" y="7"/>
                      <a:pt x="61" y="8"/>
                    </a:cubicBezTo>
                    <a:cubicBezTo>
                      <a:pt x="61" y="8"/>
                      <a:pt x="62" y="9"/>
                      <a:pt x="62" y="11"/>
                    </a:cubicBezTo>
                    <a:cubicBezTo>
                      <a:pt x="62" y="11"/>
                      <a:pt x="62" y="12"/>
                      <a:pt x="62" y="14"/>
                    </a:cubicBezTo>
                    <a:cubicBezTo>
                      <a:pt x="62" y="14"/>
                      <a:pt x="63" y="14"/>
                      <a:pt x="64" y="15"/>
                    </a:cubicBezTo>
                    <a:cubicBezTo>
                      <a:pt x="64" y="15"/>
                      <a:pt x="65" y="16"/>
                      <a:pt x="66" y="17"/>
                    </a:cubicBezTo>
                    <a:cubicBezTo>
                      <a:pt x="66" y="17"/>
                      <a:pt x="67" y="18"/>
                      <a:pt x="67" y="19"/>
                    </a:cubicBezTo>
                    <a:cubicBezTo>
                      <a:pt x="67" y="19"/>
                      <a:pt x="67" y="20"/>
                      <a:pt x="67" y="21"/>
                    </a:cubicBezTo>
                    <a:cubicBezTo>
                      <a:pt x="67" y="21"/>
                      <a:pt x="66" y="22"/>
                      <a:pt x="66" y="23"/>
                    </a:cubicBezTo>
                    <a:cubicBezTo>
                      <a:pt x="66" y="23"/>
                      <a:pt x="65" y="24"/>
                      <a:pt x="64" y="25"/>
                    </a:cubicBezTo>
                    <a:cubicBezTo>
                      <a:pt x="64" y="25"/>
                      <a:pt x="64" y="26"/>
                      <a:pt x="64" y="28"/>
                    </a:cubicBezTo>
                    <a:cubicBezTo>
                      <a:pt x="64" y="28"/>
                      <a:pt x="63" y="30"/>
                      <a:pt x="62" y="31"/>
                    </a:cubicBezTo>
                    <a:cubicBezTo>
                      <a:pt x="62" y="31"/>
                      <a:pt x="62" y="33"/>
                      <a:pt x="60" y="34"/>
                    </a:cubicBezTo>
                    <a:cubicBezTo>
                      <a:pt x="60" y="34"/>
                      <a:pt x="59" y="35"/>
                      <a:pt x="57" y="35"/>
                    </a:cubicBezTo>
                    <a:cubicBezTo>
                      <a:pt x="57" y="35"/>
                      <a:pt x="56" y="36"/>
                      <a:pt x="54" y="36"/>
                    </a:cubicBezTo>
                    <a:cubicBezTo>
                      <a:pt x="54" y="36"/>
                      <a:pt x="52" y="36"/>
                      <a:pt x="50" y="35"/>
                    </a:cubicBezTo>
                    <a:cubicBezTo>
                      <a:pt x="50" y="35"/>
                      <a:pt x="47" y="38"/>
                      <a:pt x="43" y="39"/>
                    </a:cubicBezTo>
                    <a:cubicBezTo>
                      <a:pt x="43" y="39"/>
                      <a:pt x="39" y="40"/>
                      <a:pt x="35" y="40"/>
                    </a:cubicBezTo>
                    <a:cubicBezTo>
                      <a:pt x="35" y="40"/>
                      <a:pt x="31" y="40"/>
                      <a:pt x="27" y="38"/>
                    </a:cubicBezTo>
                    <a:cubicBezTo>
                      <a:pt x="27" y="38"/>
                      <a:pt x="23" y="36"/>
                      <a:pt x="20" y="33"/>
                    </a:cubicBezTo>
                    <a:cubicBezTo>
                      <a:pt x="20" y="33"/>
                      <a:pt x="19" y="35"/>
                      <a:pt x="17" y="35"/>
                    </a:cubicBezTo>
                    <a:cubicBezTo>
                      <a:pt x="17" y="35"/>
                      <a:pt x="15" y="36"/>
                      <a:pt x="13" y="35"/>
                    </a:cubicBezTo>
                    <a:cubicBezTo>
                      <a:pt x="13" y="35"/>
                      <a:pt x="11" y="35"/>
                      <a:pt x="10" y="34"/>
                    </a:cubicBezTo>
                    <a:cubicBezTo>
                      <a:pt x="10" y="34"/>
                      <a:pt x="8" y="34"/>
                      <a:pt x="7" y="32"/>
                    </a:cubicBezTo>
                    <a:cubicBezTo>
                      <a:pt x="7" y="32"/>
                      <a:pt x="5" y="31"/>
                      <a:pt x="4" y="29"/>
                    </a:cubicBezTo>
                    <a:cubicBezTo>
                      <a:pt x="4" y="29"/>
                      <a:pt x="4" y="28"/>
                      <a:pt x="3" y="26"/>
                    </a:cubicBezTo>
                    <a:cubicBezTo>
                      <a:pt x="3" y="26"/>
                      <a:pt x="2" y="25"/>
                      <a:pt x="1" y="24"/>
                    </a:cubicBezTo>
                    <a:cubicBezTo>
                      <a:pt x="1" y="24"/>
                      <a:pt x="0" y="23"/>
                      <a:pt x="0" y="22"/>
                    </a:cubicBezTo>
                    <a:cubicBezTo>
                      <a:pt x="0" y="22"/>
                      <a:pt x="0" y="21"/>
                      <a:pt x="0" y="19"/>
                    </a:cubicBezTo>
                    <a:cubicBezTo>
                      <a:pt x="0" y="19"/>
                      <a:pt x="0" y="18"/>
                      <a:pt x="1" y="17"/>
                    </a:cubicBezTo>
                    <a:cubicBezTo>
                      <a:pt x="1" y="17"/>
                      <a:pt x="2" y="16"/>
                      <a:pt x="3" y="15"/>
                    </a:cubicBezTo>
                    <a:cubicBezTo>
                      <a:pt x="3" y="15"/>
                      <a:pt x="4" y="14"/>
                      <a:pt x="5" y="14"/>
                    </a:cubicBezTo>
                  </a:path>
                </a:pathLst>
              </a:custGeom>
              <a:solidFill>
                <a:srgbClr val="CFCFCF">
                  <a:alpha val="99998"/>
                </a:srgbClr>
              </a:solidFill>
              <a:ln w="9525">
                <a:solidFill>
                  <a:srgbClr val="A0A0A4"/>
                </a:solidFill>
                <a:round/>
                <a:headEnd/>
                <a:tailEnd/>
              </a:ln>
            </p:spPr>
            <p:txBody>
              <a:bodyPr/>
              <a:lstStyle/>
              <a:p>
                <a:endParaRPr lang="en-US"/>
              </a:p>
            </p:txBody>
          </p:sp>
        </p:grpSp>
      </p:grpSp>
      <p:grpSp>
        <p:nvGrpSpPr>
          <p:cNvPr id="310" name="Group 51"/>
          <p:cNvGrpSpPr>
            <a:grpSpLocks/>
          </p:cNvGrpSpPr>
          <p:nvPr/>
        </p:nvGrpSpPr>
        <p:grpSpPr bwMode="auto">
          <a:xfrm>
            <a:off x="1495678" y="3358851"/>
            <a:ext cx="482220" cy="287302"/>
            <a:chOff x="0" y="0"/>
            <a:chExt cx="351" cy="235"/>
          </a:xfrm>
        </p:grpSpPr>
        <p:grpSp>
          <p:nvGrpSpPr>
            <p:cNvPr id="311" name="Group 52"/>
            <p:cNvGrpSpPr>
              <a:grpSpLocks/>
            </p:cNvGrpSpPr>
            <p:nvPr/>
          </p:nvGrpSpPr>
          <p:grpSpPr bwMode="auto">
            <a:xfrm>
              <a:off x="0" y="0"/>
              <a:ext cx="350" cy="233"/>
              <a:chOff x="0" y="0"/>
              <a:chExt cx="351" cy="234"/>
            </a:xfrm>
          </p:grpSpPr>
          <p:grpSp>
            <p:nvGrpSpPr>
              <p:cNvPr id="313" name="Group 53"/>
              <p:cNvGrpSpPr>
                <a:grpSpLocks/>
              </p:cNvGrpSpPr>
              <p:nvPr/>
            </p:nvGrpSpPr>
            <p:grpSpPr bwMode="auto">
              <a:xfrm flipH="1">
                <a:off x="0" y="0"/>
                <a:ext cx="350" cy="233"/>
                <a:chOff x="0" y="0"/>
                <a:chExt cx="351" cy="234"/>
              </a:xfrm>
            </p:grpSpPr>
            <p:sp>
              <p:nvSpPr>
                <p:cNvPr id="314" name="Freeform 54"/>
                <p:cNvSpPr>
                  <a:spLocks noChangeArrowheads="1"/>
                </p:cNvSpPr>
                <p:nvPr/>
              </p:nvSpPr>
              <p:spPr bwMode="auto">
                <a:xfrm>
                  <a:off x="27" y="195"/>
                  <a:ext cx="54" cy="57"/>
                </a:xfrm>
                <a:custGeom>
                  <a:avLst/>
                  <a:gdLst>
                    <a:gd name="T0" fmla="*/ 0 w 54"/>
                    <a:gd name="T1" fmla="*/ 28 h 56"/>
                    <a:gd name="T2" fmla="*/ 2 w 54"/>
                    <a:gd name="T3" fmla="*/ 17 h 56"/>
                    <a:gd name="T4" fmla="*/ 7 w 54"/>
                    <a:gd name="T5" fmla="*/ 8 h 56"/>
                    <a:gd name="T6" fmla="*/ 16 w 54"/>
                    <a:gd name="T7" fmla="*/ 2 h 56"/>
                    <a:gd name="T8" fmla="*/ 27 w 54"/>
                    <a:gd name="T9" fmla="*/ 0 h 56"/>
                    <a:gd name="T10" fmla="*/ 37 w 54"/>
                    <a:gd name="T11" fmla="*/ 2 h 56"/>
                    <a:gd name="T12" fmla="*/ 46 w 54"/>
                    <a:gd name="T13" fmla="*/ 8 h 56"/>
                    <a:gd name="T14" fmla="*/ 52 w 54"/>
                    <a:gd name="T15" fmla="*/ 17 h 56"/>
                    <a:gd name="T16" fmla="*/ 54 w 54"/>
                    <a:gd name="T17" fmla="*/ 28 h 56"/>
                    <a:gd name="T18" fmla="*/ 52 w 54"/>
                    <a:gd name="T19" fmla="*/ 39 h 56"/>
                    <a:gd name="T20" fmla="*/ 46 w 54"/>
                    <a:gd name="T21" fmla="*/ 48 h 56"/>
                    <a:gd name="T22" fmla="*/ 37 w 54"/>
                    <a:gd name="T23" fmla="*/ 54 h 56"/>
                    <a:gd name="T24" fmla="*/ 27 w 54"/>
                    <a:gd name="T25" fmla="*/ 56 h 56"/>
                    <a:gd name="T26" fmla="*/ 16 w 54"/>
                    <a:gd name="T27" fmla="*/ 54 h 56"/>
                    <a:gd name="T28" fmla="*/ 7 w 54"/>
                    <a:gd name="T29" fmla="*/ 48 h 56"/>
                    <a:gd name="T30" fmla="*/ 2 w 54"/>
                    <a:gd name="T31" fmla="*/ 39 h 56"/>
                    <a:gd name="T32" fmla="*/ 0 w 54"/>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6">
                      <a:moveTo>
                        <a:pt x="0" y="28"/>
                      </a:moveTo>
                      <a:cubicBezTo>
                        <a:pt x="0" y="28"/>
                        <a:pt x="0" y="22"/>
                        <a:pt x="2" y="17"/>
                      </a:cubicBezTo>
                      <a:cubicBezTo>
                        <a:pt x="2" y="17"/>
                        <a:pt x="4" y="12"/>
                        <a:pt x="7" y="8"/>
                      </a:cubicBezTo>
                      <a:cubicBezTo>
                        <a:pt x="7" y="8"/>
                        <a:pt x="11" y="4"/>
                        <a:pt x="16" y="2"/>
                      </a:cubicBezTo>
                      <a:cubicBezTo>
                        <a:pt x="16" y="2"/>
                        <a:pt x="21" y="0"/>
                        <a:pt x="27" y="0"/>
                      </a:cubicBezTo>
                      <a:cubicBezTo>
                        <a:pt x="27" y="0"/>
                        <a:pt x="32" y="0"/>
                        <a:pt x="37" y="2"/>
                      </a:cubicBezTo>
                      <a:cubicBezTo>
                        <a:pt x="37" y="2"/>
                        <a:pt x="42" y="4"/>
                        <a:pt x="46" y="8"/>
                      </a:cubicBezTo>
                      <a:cubicBezTo>
                        <a:pt x="46" y="8"/>
                        <a:pt x="49" y="12"/>
                        <a:pt x="52" y="17"/>
                      </a:cubicBezTo>
                      <a:cubicBezTo>
                        <a:pt x="52" y="17"/>
                        <a:pt x="54" y="22"/>
                        <a:pt x="54" y="28"/>
                      </a:cubicBezTo>
                      <a:cubicBezTo>
                        <a:pt x="54" y="28"/>
                        <a:pt x="54" y="33"/>
                        <a:pt x="52" y="39"/>
                      </a:cubicBezTo>
                      <a:cubicBezTo>
                        <a:pt x="52" y="39"/>
                        <a:pt x="49" y="44"/>
                        <a:pt x="46" y="48"/>
                      </a:cubicBezTo>
                      <a:cubicBezTo>
                        <a:pt x="46" y="48"/>
                        <a:pt x="42" y="52"/>
                        <a:pt x="37" y="54"/>
                      </a:cubicBezTo>
                      <a:cubicBezTo>
                        <a:pt x="37" y="54"/>
                        <a:pt x="32" y="56"/>
                        <a:pt x="27" y="56"/>
                      </a:cubicBezTo>
                      <a:cubicBezTo>
                        <a:pt x="27"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315" name="Freeform 55"/>
                <p:cNvSpPr>
                  <a:spLocks noChangeArrowheads="1"/>
                </p:cNvSpPr>
                <p:nvPr/>
              </p:nvSpPr>
              <p:spPr bwMode="auto">
                <a:xfrm>
                  <a:off x="-52" y="302"/>
                  <a:ext cx="18" cy="19"/>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7 w 17"/>
                    <a:gd name="T15" fmla="*/ 5 h 18"/>
                    <a:gd name="T16" fmla="*/ 17 w 17"/>
                    <a:gd name="T17" fmla="*/ 9 h 18"/>
                    <a:gd name="T18" fmla="*/ 17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7" y="5"/>
                      </a:cubicBezTo>
                      <a:cubicBezTo>
                        <a:pt x="17" y="5"/>
                        <a:pt x="17" y="7"/>
                        <a:pt x="17" y="9"/>
                      </a:cubicBezTo>
                      <a:cubicBezTo>
                        <a:pt x="17" y="9"/>
                        <a:pt x="17" y="11"/>
                        <a:pt x="17" y="12"/>
                      </a:cubicBezTo>
                      <a:cubicBezTo>
                        <a:pt x="17"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316" name="Freeform 56"/>
                <p:cNvSpPr>
                  <a:spLocks noChangeArrowheads="1"/>
                </p:cNvSpPr>
                <p:nvPr/>
              </p:nvSpPr>
              <p:spPr bwMode="auto">
                <a:xfrm>
                  <a:off x="-34" y="279"/>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317" name="Freeform 57"/>
                <p:cNvSpPr>
                  <a:spLocks noChangeArrowheads="1"/>
                </p:cNvSpPr>
                <p:nvPr/>
              </p:nvSpPr>
              <p:spPr bwMode="auto">
                <a:xfrm>
                  <a:off x="-7" y="243"/>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2 w 37"/>
                    <a:gd name="T13" fmla="*/ 5 h 39"/>
                    <a:gd name="T14" fmla="*/ 36 w 37"/>
                    <a:gd name="T15" fmla="*/ 12 h 39"/>
                    <a:gd name="T16" fmla="*/ 37 w 37"/>
                    <a:gd name="T17" fmla="*/ 19 h 39"/>
                    <a:gd name="T18" fmla="*/ 36 w 37"/>
                    <a:gd name="T19" fmla="*/ 27 h 39"/>
                    <a:gd name="T20" fmla="*/ 32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5" y="0"/>
                        <a:pt x="18" y="0"/>
                      </a:cubicBezTo>
                      <a:cubicBezTo>
                        <a:pt x="18" y="0"/>
                        <a:pt x="22" y="0"/>
                        <a:pt x="25" y="1"/>
                      </a:cubicBezTo>
                      <a:cubicBezTo>
                        <a:pt x="25" y="1"/>
                        <a:pt x="29" y="2"/>
                        <a:pt x="32" y="5"/>
                      </a:cubicBezTo>
                      <a:cubicBezTo>
                        <a:pt x="32" y="5"/>
                        <a:pt x="34" y="8"/>
                        <a:pt x="36" y="12"/>
                      </a:cubicBezTo>
                      <a:cubicBezTo>
                        <a:pt x="36" y="12"/>
                        <a:pt x="37" y="15"/>
                        <a:pt x="37" y="19"/>
                      </a:cubicBezTo>
                      <a:cubicBezTo>
                        <a:pt x="37" y="19"/>
                        <a:pt x="37" y="23"/>
                        <a:pt x="36" y="27"/>
                      </a:cubicBezTo>
                      <a:cubicBezTo>
                        <a:pt x="36" y="27"/>
                        <a:pt x="34" y="30"/>
                        <a:pt x="32" y="33"/>
                      </a:cubicBezTo>
                      <a:cubicBezTo>
                        <a:pt x="32" y="33"/>
                        <a:pt x="29" y="36"/>
                        <a:pt x="25" y="37"/>
                      </a:cubicBezTo>
                      <a:cubicBezTo>
                        <a:pt x="25" y="37"/>
                        <a:pt x="22" y="39"/>
                        <a:pt x="18" y="39"/>
                      </a:cubicBezTo>
                      <a:cubicBezTo>
                        <a:pt x="18" y="39"/>
                        <a:pt x="15"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318" name="Freeform 58"/>
                <p:cNvSpPr>
                  <a:spLocks noChangeArrowheads="1"/>
                </p:cNvSpPr>
                <p:nvPr/>
              </p:nvSpPr>
              <p:spPr bwMode="auto">
                <a:xfrm>
                  <a:off x="0" y="0"/>
                  <a:ext cx="350" cy="233"/>
                </a:xfrm>
                <a:custGeom>
                  <a:avLst/>
                  <a:gdLst>
                    <a:gd name="T0" fmla="*/ 27 w 350"/>
                    <a:gd name="T1" fmla="*/ 98 h 233"/>
                    <a:gd name="T2" fmla="*/ 113 w 350"/>
                    <a:gd name="T3" fmla="*/ 41 h 233"/>
                    <a:gd name="T4" fmla="*/ 203 w 350"/>
                    <a:gd name="T5" fmla="*/ 1 h 233"/>
                    <a:gd name="T6" fmla="*/ 346 w 350"/>
                    <a:gd name="T7" fmla="*/ 80 h 233"/>
                    <a:gd name="T8" fmla="*/ 290 w 350"/>
                    <a:gd name="T9" fmla="*/ 197 h 233"/>
                    <a:gd name="T10" fmla="*/ 171 w 350"/>
                    <a:gd name="T11" fmla="*/ 200 h 233"/>
                    <a:gd name="T12" fmla="*/ 0 w 350"/>
                    <a:gd name="T13" fmla="*/ 0 h 233"/>
                    <a:gd name="T14" fmla="*/ 0 w 350"/>
                    <a:gd name="T15" fmla="*/ 0 h 233"/>
                    <a:gd name="T16" fmla="*/ 0 w 350"/>
                    <a:gd name="T17" fmla="*/ 0 h 233"/>
                    <a:gd name="T18" fmla="*/ 0 w 350"/>
                    <a:gd name="T19" fmla="*/ 0 h 233"/>
                    <a:gd name="T20" fmla="*/ 0 w 350"/>
                    <a:gd name="T21" fmla="*/ 0 h 233"/>
                    <a:gd name="T22" fmla="*/ 5 w 350"/>
                    <a:gd name="T23" fmla="*/ 0 h 233"/>
                    <a:gd name="T24" fmla="*/ 4 w 350"/>
                    <a:gd name="T25" fmla="*/ 0 h 233"/>
                    <a:gd name="T26" fmla="*/ 4 w 350"/>
                    <a:gd name="T27" fmla="*/ 0 h 233"/>
                    <a:gd name="T28" fmla="*/ 5 w 350"/>
                    <a:gd name="T29" fmla="*/ 0 h 233"/>
                    <a:gd name="T30" fmla="*/ 5 w 350"/>
                    <a:gd name="T31" fmla="*/ 0 h 233"/>
                    <a:gd name="T32" fmla="*/ 0 w 350"/>
                    <a:gd name="T33" fmla="*/ 0 h 233"/>
                    <a:gd name="T34" fmla="*/ 0 w 350"/>
                    <a:gd name="T35" fmla="*/ 0 h 233"/>
                    <a:gd name="T36" fmla="*/ 4 w 350"/>
                    <a:gd name="T37" fmla="*/ 2 h 233"/>
                    <a:gd name="T38" fmla="*/ 3 w 350"/>
                    <a:gd name="T39" fmla="*/ 7 h 233"/>
                    <a:gd name="T40" fmla="*/ 0 w 350"/>
                    <a:gd name="T41" fmla="*/ 0 h 233"/>
                    <a:gd name="T42" fmla="*/ 0 w 350"/>
                    <a:gd name="T43" fmla="*/ 0 h 233"/>
                    <a:gd name="T44" fmla="*/ 0 w 350"/>
                    <a:gd name="T45" fmla="*/ 0 h 233"/>
                    <a:gd name="T46" fmla="*/ 0 w 350"/>
                    <a:gd name="T47" fmla="*/ 0 h 233"/>
                    <a:gd name="T48" fmla="*/ 0 w 350"/>
                    <a:gd name="T49" fmla="*/ 0 h 233"/>
                    <a:gd name="T50" fmla="*/ 0 w 350"/>
                    <a:gd name="T51" fmla="*/ 0 h 233"/>
                    <a:gd name="T52" fmla="*/ 0 w 350"/>
                    <a:gd name="T53" fmla="*/ 0 h 233"/>
                    <a:gd name="T54" fmla="*/ 0 w 350"/>
                    <a:gd name="T55" fmla="*/ 0 h 233"/>
                    <a:gd name="T56" fmla="*/ 0 w 350"/>
                    <a:gd name="T57" fmla="*/ 0 h 233"/>
                    <a:gd name="T58" fmla="*/ 0 w 350"/>
                    <a:gd name="T59" fmla="*/ 0 h 233"/>
                    <a:gd name="T60" fmla="*/ 0 w 350"/>
                    <a:gd name="T61" fmla="*/ 0 h 233"/>
                    <a:gd name="T62" fmla="*/ 0 w 350"/>
                    <a:gd name="T63" fmla="*/ 0 h 233"/>
                    <a:gd name="T64" fmla="*/ 0 w 350"/>
                    <a:gd name="T65" fmla="*/ 0 h 233"/>
                    <a:gd name="T66" fmla="*/ 0 w 350"/>
                    <a:gd name="T67" fmla="*/ 0 h 233"/>
                    <a:gd name="T68" fmla="*/ 0 w 350"/>
                    <a:gd name="T69" fmla="*/ 0 h 233"/>
                    <a:gd name="T70" fmla="*/ 0 w 350"/>
                    <a:gd name="T71" fmla="*/ 0 h 233"/>
                    <a:gd name="T72" fmla="*/ 0 w 350"/>
                    <a:gd name="T73" fmla="*/ 0 h 233"/>
                    <a:gd name="T74" fmla="*/ 0 w 350"/>
                    <a:gd name="T75" fmla="*/ 0 h 233"/>
                    <a:gd name="T76" fmla="*/ 0 w 350"/>
                    <a:gd name="T77" fmla="*/ 0 h 233"/>
                    <a:gd name="T78" fmla="*/ 0 w 350"/>
                    <a:gd name="T79" fmla="*/ 0 h 233"/>
                    <a:gd name="T80" fmla="*/ 0 w 350"/>
                    <a:gd name="T81" fmla="*/ 0 h 233"/>
                    <a:gd name="T82" fmla="*/ 0 w 350"/>
                    <a:gd name="T83" fmla="*/ 0 h 233"/>
                    <a:gd name="T84" fmla="*/ 28578 w 350"/>
                    <a:gd name="T85" fmla="*/ 64672 h 233"/>
                    <a:gd name="T86" fmla="*/ 0 w 350"/>
                    <a:gd name="T87" fmla="*/ 256 h 233"/>
                    <a:gd name="T88" fmla="*/ 0 w 350"/>
                    <a:gd name="T89" fmla="*/ 0 h 233"/>
                    <a:gd name="T90" fmla="*/ 0 w 350"/>
                    <a:gd name="T91" fmla="*/ 0 h 233"/>
                    <a:gd name="T92" fmla="*/ 0 w 350"/>
                    <a:gd name="T93" fmla="*/ 0 h 233"/>
                    <a:gd name="T94" fmla="*/ 0 w 350"/>
                    <a:gd name="T95" fmla="*/ 0 h 233"/>
                    <a:gd name="T96" fmla="*/ 0 w 350"/>
                    <a:gd name="T97" fmla="*/ 0 h 233"/>
                    <a:gd name="T98" fmla="*/ 0 w 350"/>
                    <a:gd name="T99" fmla="*/ 0 h 233"/>
                    <a:gd name="T100" fmla="*/ 0 w 350"/>
                    <a:gd name="T101" fmla="*/ 0 h 233"/>
                    <a:gd name="T102" fmla="*/ 0 w 350"/>
                    <a:gd name="T103" fmla="*/ 0 h 233"/>
                    <a:gd name="T104" fmla="*/ 0 w 350"/>
                    <a:gd name="T105" fmla="*/ 0 h 233"/>
                    <a:gd name="T106" fmla="*/ 0 w 350"/>
                    <a:gd name="T107" fmla="*/ 0 h 233"/>
                    <a:gd name="T108" fmla="*/ 0 w 350"/>
                    <a:gd name="T109" fmla="*/ 0 h 233"/>
                    <a:gd name="T110" fmla="*/ 0 w 350"/>
                    <a:gd name="T111" fmla="*/ 0 h 233"/>
                    <a:gd name="T112" fmla="*/ 0 w 350"/>
                    <a:gd name="T113" fmla="*/ 0 h 233"/>
                    <a:gd name="T114" fmla="*/ 0 w 350"/>
                    <a:gd name="T115" fmla="*/ 0 h 233"/>
                    <a:gd name="T116" fmla="*/ 0 w 350"/>
                    <a:gd name="T117" fmla="*/ 0 h 233"/>
                    <a:gd name="T118" fmla="*/ 0 w 350"/>
                    <a:gd name="T119" fmla="*/ 0 h 233"/>
                    <a:gd name="T120" fmla="*/ 0 w 350"/>
                    <a:gd name="T121" fmla="*/ 0 h 233"/>
                    <a:gd name="T122" fmla="*/ 0 w 350"/>
                    <a:gd name="T123" fmla="*/ 0 h 233"/>
                    <a:gd name="T124" fmla="*/ 0 w 350"/>
                    <a:gd name="T1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 h="233">
                      <a:moveTo>
                        <a:pt x="73" y="168"/>
                      </a:moveTo>
                      <a:cubicBezTo>
                        <a:pt x="73" y="168"/>
                        <a:pt x="67" y="175"/>
                        <a:pt x="59" y="178"/>
                      </a:cubicBezTo>
                      <a:cubicBezTo>
                        <a:pt x="59" y="178"/>
                        <a:pt x="51" y="182"/>
                        <a:pt x="43" y="183"/>
                      </a:cubicBezTo>
                      <a:cubicBezTo>
                        <a:pt x="43" y="183"/>
                        <a:pt x="34" y="183"/>
                        <a:pt x="26" y="180"/>
                      </a:cubicBezTo>
                      <a:cubicBezTo>
                        <a:pt x="26" y="180"/>
                        <a:pt x="18" y="176"/>
                        <a:pt x="12" y="170"/>
                      </a:cubicBezTo>
                      <a:cubicBezTo>
                        <a:pt x="12" y="170"/>
                        <a:pt x="6" y="164"/>
                        <a:pt x="3" y="156"/>
                      </a:cubicBezTo>
                      <a:cubicBezTo>
                        <a:pt x="3" y="156"/>
                        <a:pt x="0" y="147"/>
                        <a:pt x="0" y="138"/>
                      </a:cubicBezTo>
                      <a:cubicBezTo>
                        <a:pt x="0" y="138"/>
                        <a:pt x="0" y="129"/>
                        <a:pt x="3" y="121"/>
                      </a:cubicBezTo>
                      <a:cubicBezTo>
                        <a:pt x="3" y="121"/>
                        <a:pt x="7" y="113"/>
                        <a:pt x="13" y="107"/>
                      </a:cubicBezTo>
                      <a:cubicBezTo>
                        <a:pt x="13" y="107"/>
                        <a:pt x="19" y="101"/>
                        <a:pt x="27" y="98"/>
                      </a:cubicBezTo>
                      <a:cubicBezTo>
                        <a:pt x="27" y="98"/>
                        <a:pt x="35" y="95"/>
                        <a:pt x="44" y="95"/>
                      </a:cubicBezTo>
                      <a:cubicBezTo>
                        <a:pt x="44" y="95"/>
                        <a:pt x="39" y="88"/>
                        <a:pt x="37" y="79"/>
                      </a:cubicBezTo>
                      <a:cubicBezTo>
                        <a:pt x="37" y="79"/>
                        <a:pt x="36" y="71"/>
                        <a:pt x="38" y="63"/>
                      </a:cubicBezTo>
                      <a:cubicBezTo>
                        <a:pt x="38" y="63"/>
                        <a:pt x="39" y="54"/>
                        <a:pt x="44" y="47"/>
                      </a:cubicBezTo>
                      <a:cubicBezTo>
                        <a:pt x="44" y="47"/>
                        <a:pt x="49" y="40"/>
                        <a:pt x="56" y="36"/>
                      </a:cubicBezTo>
                      <a:cubicBezTo>
                        <a:pt x="56" y="36"/>
                        <a:pt x="63" y="31"/>
                        <a:pt x="71" y="30"/>
                      </a:cubicBezTo>
                      <a:cubicBezTo>
                        <a:pt x="71" y="30"/>
                        <a:pt x="79" y="29"/>
                        <a:pt x="87" y="31"/>
                      </a:cubicBezTo>
                      <a:cubicBezTo>
                        <a:pt x="87" y="31"/>
                        <a:pt x="95" y="33"/>
                        <a:pt x="101" y="38"/>
                      </a:cubicBezTo>
                      <a:cubicBezTo>
                        <a:pt x="101" y="38"/>
                        <a:pt x="108" y="43"/>
                        <a:pt x="112" y="50"/>
                      </a:cubicBezTo>
                      <a:cubicBezTo>
                        <a:pt x="112" y="50"/>
                        <a:pt x="111" y="46"/>
                        <a:pt x="113" y="41"/>
                      </a:cubicBezTo>
                      <a:cubicBezTo>
                        <a:pt x="113" y="41"/>
                        <a:pt x="114" y="36"/>
                        <a:pt x="117" y="32"/>
                      </a:cubicBezTo>
                      <a:cubicBezTo>
                        <a:pt x="117" y="32"/>
                        <a:pt x="120" y="28"/>
                        <a:pt x="124" y="26"/>
                      </a:cubicBezTo>
                      <a:cubicBezTo>
                        <a:pt x="124" y="26"/>
                        <a:pt x="128" y="23"/>
                        <a:pt x="133" y="23"/>
                      </a:cubicBezTo>
                      <a:cubicBezTo>
                        <a:pt x="133" y="23"/>
                        <a:pt x="137" y="22"/>
                        <a:pt x="142" y="23"/>
                      </a:cubicBezTo>
                      <a:cubicBezTo>
                        <a:pt x="142" y="23"/>
                        <a:pt x="146" y="24"/>
                        <a:pt x="150" y="26"/>
                      </a:cubicBezTo>
                      <a:cubicBezTo>
                        <a:pt x="150" y="26"/>
                        <a:pt x="154" y="29"/>
                        <a:pt x="157" y="33"/>
                      </a:cubicBezTo>
                      <a:cubicBezTo>
                        <a:pt x="157" y="33"/>
                        <a:pt x="160" y="37"/>
                        <a:pt x="161" y="41"/>
                      </a:cubicBezTo>
                      <a:cubicBezTo>
                        <a:pt x="161" y="41"/>
                        <a:pt x="164" y="31"/>
                        <a:pt x="170" y="23"/>
                      </a:cubicBezTo>
                      <a:cubicBezTo>
                        <a:pt x="170" y="23"/>
                        <a:pt x="176" y="15"/>
                        <a:pt x="184" y="9"/>
                      </a:cubicBezTo>
                      <a:cubicBezTo>
                        <a:pt x="184" y="9"/>
                        <a:pt x="193" y="4"/>
                        <a:pt x="203" y="1"/>
                      </a:cubicBezTo>
                      <a:cubicBezTo>
                        <a:pt x="203" y="1"/>
                        <a:pt x="212" y="0"/>
                        <a:pt x="222" y="1"/>
                      </a:cubicBezTo>
                      <a:cubicBezTo>
                        <a:pt x="222" y="1"/>
                        <a:pt x="232" y="3"/>
                        <a:pt x="241" y="9"/>
                      </a:cubicBezTo>
                      <a:cubicBezTo>
                        <a:pt x="241" y="9"/>
                        <a:pt x="249" y="14"/>
                        <a:pt x="255" y="22"/>
                      </a:cubicBezTo>
                      <a:cubicBezTo>
                        <a:pt x="255" y="22"/>
                        <a:pt x="261" y="31"/>
                        <a:pt x="264" y="41"/>
                      </a:cubicBezTo>
                      <a:cubicBezTo>
                        <a:pt x="264" y="41"/>
                        <a:pt x="267" y="51"/>
                        <a:pt x="267" y="61"/>
                      </a:cubicBezTo>
                      <a:cubicBezTo>
                        <a:pt x="267" y="61"/>
                        <a:pt x="274" y="54"/>
                        <a:pt x="283" y="51"/>
                      </a:cubicBezTo>
                      <a:cubicBezTo>
                        <a:pt x="283" y="51"/>
                        <a:pt x="292" y="47"/>
                        <a:pt x="302" y="48"/>
                      </a:cubicBezTo>
                      <a:cubicBezTo>
                        <a:pt x="302" y="48"/>
                        <a:pt x="311" y="48"/>
                        <a:pt x="320" y="52"/>
                      </a:cubicBezTo>
                      <a:cubicBezTo>
                        <a:pt x="320" y="52"/>
                        <a:pt x="329" y="56"/>
                        <a:pt x="336" y="63"/>
                      </a:cubicBezTo>
                      <a:cubicBezTo>
                        <a:pt x="336" y="63"/>
                        <a:pt x="342" y="71"/>
                        <a:pt x="346" y="80"/>
                      </a:cubicBezTo>
                      <a:cubicBezTo>
                        <a:pt x="346" y="80"/>
                        <a:pt x="350" y="89"/>
                        <a:pt x="350" y="99"/>
                      </a:cubicBezTo>
                      <a:cubicBezTo>
                        <a:pt x="350" y="99"/>
                        <a:pt x="350" y="110"/>
                        <a:pt x="346" y="119"/>
                      </a:cubicBezTo>
                      <a:cubicBezTo>
                        <a:pt x="346" y="119"/>
                        <a:pt x="343" y="128"/>
                        <a:pt x="336" y="136"/>
                      </a:cubicBezTo>
                      <a:cubicBezTo>
                        <a:pt x="336" y="136"/>
                        <a:pt x="329" y="143"/>
                        <a:pt x="321" y="147"/>
                      </a:cubicBezTo>
                      <a:cubicBezTo>
                        <a:pt x="321" y="147"/>
                        <a:pt x="312" y="152"/>
                        <a:pt x="302" y="152"/>
                      </a:cubicBezTo>
                      <a:cubicBezTo>
                        <a:pt x="302" y="152"/>
                        <a:pt x="306" y="156"/>
                        <a:pt x="307" y="162"/>
                      </a:cubicBezTo>
                      <a:cubicBezTo>
                        <a:pt x="307" y="162"/>
                        <a:pt x="309" y="167"/>
                        <a:pt x="309" y="173"/>
                      </a:cubicBezTo>
                      <a:cubicBezTo>
                        <a:pt x="309" y="173"/>
                        <a:pt x="308" y="178"/>
                        <a:pt x="306" y="183"/>
                      </a:cubicBezTo>
                      <a:cubicBezTo>
                        <a:pt x="306" y="183"/>
                        <a:pt x="303" y="188"/>
                        <a:pt x="299" y="192"/>
                      </a:cubicBezTo>
                      <a:cubicBezTo>
                        <a:pt x="299" y="192"/>
                        <a:pt x="295" y="195"/>
                        <a:pt x="290" y="197"/>
                      </a:cubicBezTo>
                      <a:cubicBezTo>
                        <a:pt x="290" y="197"/>
                        <a:pt x="285" y="199"/>
                        <a:pt x="279" y="198"/>
                      </a:cubicBezTo>
                      <a:cubicBezTo>
                        <a:pt x="279" y="198"/>
                        <a:pt x="274" y="197"/>
                        <a:pt x="269" y="195"/>
                      </a:cubicBezTo>
                      <a:cubicBezTo>
                        <a:pt x="269" y="195"/>
                        <a:pt x="265" y="192"/>
                        <a:pt x="261" y="188"/>
                      </a:cubicBezTo>
                      <a:cubicBezTo>
                        <a:pt x="261" y="188"/>
                        <a:pt x="261" y="197"/>
                        <a:pt x="257" y="206"/>
                      </a:cubicBezTo>
                      <a:cubicBezTo>
                        <a:pt x="257" y="206"/>
                        <a:pt x="253" y="215"/>
                        <a:pt x="246" y="222"/>
                      </a:cubicBezTo>
                      <a:cubicBezTo>
                        <a:pt x="246" y="222"/>
                        <a:pt x="239" y="228"/>
                        <a:pt x="230" y="231"/>
                      </a:cubicBezTo>
                      <a:cubicBezTo>
                        <a:pt x="230" y="231"/>
                        <a:pt x="221" y="235"/>
                        <a:pt x="212" y="234"/>
                      </a:cubicBezTo>
                      <a:cubicBezTo>
                        <a:pt x="212" y="234"/>
                        <a:pt x="203" y="233"/>
                        <a:pt x="194" y="229"/>
                      </a:cubicBezTo>
                      <a:cubicBezTo>
                        <a:pt x="194" y="229"/>
                        <a:pt x="186" y="224"/>
                        <a:pt x="180" y="217"/>
                      </a:cubicBezTo>
                      <a:cubicBezTo>
                        <a:pt x="180" y="217"/>
                        <a:pt x="174" y="209"/>
                        <a:pt x="171" y="200"/>
                      </a:cubicBezTo>
                      <a:cubicBezTo>
                        <a:pt x="171" y="200"/>
                        <a:pt x="169" y="190"/>
                        <a:pt x="170" y="180"/>
                      </a:cubicBezTo>
                      <a:cubicBezTo>
                        <a:pt x="170" y="180"/>
                        <a:pt x="167" y="189"/>
                        <a:pt x="162" y="197"/>
                      </a:cubicBezTo>
                      <a:cubicBezTo>
                        <a:pt x="162" y="197"/>
                        <a:pt x="157" y="204"/>
                        <a:pt x="149" y="209"/>
                      </a:cubicBezTo>
                      <a:cubicBezTo>
                        <a:pt x="149" y="209"/>
                        <a:pt x="142" y="215"/>
                        <a:pt x="133" y="217"/>
                      </a:cubicBezTo>
                      <a:cubicBezTo>
                        <a:pt x="133" y="217"/>
                        <a:pt x="125" y="219"/>
                        <a:pt x="116" y="218"/>
                      </a:cubicBezTo>
                      <a:cubicBezTo>
                        <a:pt x="116" y="218"/>
                        <a:pt x="107" y="216"/>
                        <a:pt x="99" y="212"/>
                      </a:cubicBezTo>
                      <a:cubicBezTo>
                        <a:pt x="99" y="212"/>
                        <a:pt x="91" y="208"/>
                        <a:pt x="86" y="201"/>
                      </a:cubicBezTo>
                      <a:cubicBezTo>
                        <a:pt x="86" y="201"/>
                        <a:pt x="80" y="194"/>
                        <a:pt x="76" y="186"/>
                      </a:cubicBezTo>
                      <a:cubicBezTo>
                        <a:pt x="76" y="186"/>
                        <a:pt x="73" y="177"/>
                        <a:pt x="73" y="168"/>
                      </a:cubicBezTo>
                    </a:path>
                  </a:pathLst>
                </a:custGeom>
                <a:solidFill>
                  <a:srgbClr val="FFFFFF">
                    <a:alpha val="99998"/>
                  </a:srgbClr>
                </a:solidFill>
                <a:ln w="9525">
                  <a:solidFill>
                    <a:srgbClr val="7D7D7D"/>
                  </a:solidFill>
                  <a:round/>
                  <a:headEnd/>
                  <a:tailEnd/>
                </a:ln>
              </p:spPr>
              <p:txBody>
                <a:bodyPr/>
                <a:lstStyle/>
                <a:p>
                  <a:endParaRPr lang="en-US"/>
                </a:p>
              </p:txBody>
            </p:sp>
          </p:grpSp>
        </p:grpSp>
        <p:sp>
          <p:nvSpPr>
            <p:cNvPr id="312" name="Freeform 59"/>
            <p:cNvSpPr>
              <a:spLocks noChangeArrowheads="1"/>
            </p:cNvSpPr>
            <p:nvPr/>
          </p:nvSpPr>
          <p:spPr bwMode="auto">
            <a:xfrm>
              <a:off x="126" y="67"/>
              <a:ext cx="92" cy="92"/>
            </a:xfrm>
            <a:custGeom>
              <a:avLst/>
              <a:gdLst>
                <a:gd name="T0" fmla="*/ 0 w 91"/>
                <a:gd name="T1" fmla="*/ 11 h 91"/>
                <a:gd name="T2" fmla="*/ 0 w 91"/>
                <a:gd name="T3" fmla="*/ 79 h 91"/>
                <a:gd name="T4" fmla="*/ 3 w 91"/>
                <a:gd name="T5" fmla="*/ 84 h 91"/>
                <a:gd name="T6" fmla="*/ 13 w 91"/>
                <a:gd name="T7" fmla="*/ 87 h 91"/>
                <a:gd name="T8" fmla="*/ 28 w 91"/>
                <a:gd name="T9" fmla="*/ 90 h 91"/>
                <a:gd name="T10" fmla="*/ 45 w 91"/>
                <a:gd name="T11" fmla="*/ 91 h 91"/>
                <a:gd name="T12" fmla="*/ 63 w 91"/>
                <a:gd name="T13" fmla="*/ 90 h 91"/>
                <a:gd name="T14" fmla="*/ 77 w 91"/>
                <a:gd name="T15" fmla="*/ 87 h 91"/>
                <a:gd name="T16" fmla="*/ 87 w 91"/>
                <a:gd name="T17" fmla="*/ 84 h 91"/>
                <a:gd name="T18" fmla="*/ 91 w 91"/>
                <a:gd name="T19" fmla="*/ 79 h 91"/>
                <a:gd name="T20" fmla="*/ 91 w 91"/>
                <a:gd name="T21" fmla="*/ 11 h 91"/>
                <a:gd name="T22" fmla="*/ 87 w 91"/>
                <a:gd name="T23" fmla="*/ 15 h 91"/>
                <a:gd name="T24" fmla="*/ 77 w 91"/>
                <a:gd name="T25" fmla="*/ 19 h 91"/>
                <a:gd name="T26" fmla="*/ 63 w 91"/>
                <a:gd name="T27" fmla="*/ 21 h 91"/>
                <a:gd name="T28" fmla="*/ 45 w 91"/>
                <a:gd name="T29" fmla="*/ 22 h 91"/>
                <a:gd name="T30" fmla="*/ 28 w 91"/>
                <a:gd name="T31" fmla="*/ 21 h 91"/>
                <a:gd name="T32" fmla="*/ 13 w 91"/>
                <a:gd name="T33" fmla="*/ 19 h 91"/>
                <a:gd name="T34" fmla="*/ 3 w 91"/>
                <a:gd name="T35" fmla="*/ 15 h 91"/>
                <a:gd name="T36" fmla="*/ 0 w 91"/>
                <a:gd name="T37" fmla="*/ 11 h 91"/>
                <a:gd name="T38" fmla="*/ 0 w 91"/>
                <a:gd name="T39" fmla="*/ 11 h 91"/>
                <a:gd name="T40" fmla="*/ 3 w 91"/>
                <a:gd name="T41" fmla="*/ 7 h 91"/>
                <a:gd name="T42" fmla="*/ 13 w 91"/>
                <a:gd name="T43" fmla="*/ 3 h 91"/>
                <a:gd name="T44" fmla="*/ 28 w 91"/>
                <a:gd name="T45" fmla="*/ 0 h 91"/>
                <a:gd name="T46" fmla="*/ 45 w 91"/>
                <a:gd name="T47" fmla="*/ 0 h 91"/>
                <a:gd name="T48" fmla="*/ 63 w 91"/>
                <a:gd name="T49" fmla="*/ 0 h 91"/>
                <a:gd name="T50" fmla="*/ 77 w 91"/>
                <a:gd name="T51" fmla="*/ 3 h 91"/>
                <a:gd name="T52" fmla="*/ 87 w 91"/>
                <a:gd name="T53" fmla="*/ 7 h 91"/>
                <a:gd name="T54" fmla="*/ 91 w 91"/>
                <a:gd name="T55" fmla="*/ 11 h 91"/>
                <a:gd name="T56" fmla="*/ 87 w 91"/>
                <a:gd name="T57" fmla="*/ 15 h 91"/>
                <a:gd name="T58" fmla="*/ 77 w 91"/>
                <a:gd name="T59" fmla="*/ 19 h 91"/>
                <a:gd name="T60" fmla="*/ 63 w 91"/>
                <a:gd name="T61" fmla="*/ 21 h 91"/>
                <a:gd name="T62" fmla="*/ 45 w 91"/>
                <a:gd name="T63" fmla="*/ 22 h 91"/>
                <a:gd name="T64" fmla="*/ 28 w 91"/>
                <a:gd name="T65" fmla="*/ 21 h 91"/>
                <a:gd name="T66" fmla="*/ 13 w 91"/>
                <a:gd name="T67" fmla="*/ 19 h 91"/>
                <a:gd name="T68" fmla="*/ 3 w 91"/>
                <a:gd name="T69" fmla="*/ 15 h 91"/>
                <a:gd name="T70" fmla="*/ 0 w 91"/>
                <a:gd name="T7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91">
                  <a:moveTo>
                    <a:pt x="0" y="11"/>
                  </a:moveTo>
                  <a:lnTo>
                    <a:pt x="0" y="79"/>
                  </a:lnTo>
                  <a:cubicBezTo>
                    <a:pt x="0" y="79"/>
                    <a:pt x="0" y="82"/>
                    <a:pt x="3" y="84"/>
                  </a:cubicBezTo>
                  <a:cubicBezTo>
                    <a:pt x="3" y="84"/>
                    <a:pt x="6" y="86"/>
                    <a:pt x="13" y="87"/>
                  </a:cubicBezTo>
                  <a:cubicBezTo>
                    <a:pt x="13" y="87"/>
                    <a:pt x="19" y="89"/>
                    <a:pt x="28" y="90"/>
                  </a:cubicBezTo>
                  <a:cubicBezTo>
                    <a:pt x="28" y="90"/>
                    <a:pt x="36" y="91"/>
                    <a:pt x="45" y="91"/>
                  </a:cubicBezTo>
                  <a:cubicBezTo>
                    <a:pt x="45" y="91"/>
                    <a:pt x="54" y="91"/>
                    <a:pt x="63" y="90"/>
                  </a:cubicBezTo>
                  <a:cubicBezTo>
                    <a:pt x="63" y="90"/>
                    <a:pt x="71" y="89"/>
                    <a:pt x="77" y="87"/>
                  </a:cubicBezTo>
                  <a:cubicBezTo>
                    <a:pt x="77" y="87"/>
                    <a:pt x="84" y="86"/>
                    <a:pt x="87" y="84"/>
                  </a:cubicBezTo>
                  <a:cubicBezTo>
                    <a:pt x="87" y="84"/>
                    <a:pt x="91" y="82"/>
                    <a:pt x="91" y="79"/>
                  </a:cubicBezTo>
                  <a:lnTo>
                    <a:pt x="91" y="11"/>
                  </a:lnTo>
                  <a:cubicBezTo>
                    <a:pt x="91" y="11"/>
                    <a:pt x="91" y="13"/>
                    <a:pt x="87" y="15"/>
                  </a:cubicBezTo>
                  <a:cubicBezTo>
                    <a:pt x="87" y="15"/>
                    <a:pt x="84" y="17"/>
                    <a:pt x="77" y="19"/>
                  </a:cubicBezTo>
                  <a:cubicBezTo>
                    <a:pt x="77" y="19"/>
                    <a:pt x="71" y="20"/>
                    <a:pt x="63" y="21"/>
                  </a:cubicBezTo>
                  <a:cubicBezTo>
                    <a:pt x="63" y="21"/>
                    <a:pt x="54" y="22"/>
                    <a:pt x="45" y="22"/>
                  </a:cubicBezTo>
                  <a:cubicBezTo>
                    <a:pt x="45" y="22"/>
                    <a:pt x="36" y="22"/>
                    <a:pt x="28" y="21"/>
                  </a:cubicBezTo>
                  <a:cubicBezTo>
                    <a:pt x="28" y="21"/>
                    <a:pt x="19" y="20"/>
                    <a:pt x="13" y="19"/>
                  </a:cubicBezTo>
                  <a:cubicBezTo>
                    <a:pt x="13" y="19"/>
                    <a:pt x="6" y="17"/>
                    <a:pt x="3" y="15"/>
                  </a:cubicBezTo>
                  <a:cubicBezTo>
                    <a:pt x="3" y="15"/>
                    <a:pt x="0" y="13"/>
                    <a:pt x="0" y="11"/>
                  </a:cubicBezTo>
                  <a:moveTo>
                    <a:pt x="0" y="11"/>
                  </a:moveTo>
                  <a:cubicBezTo>
                    <a:pt x="0" y="11"/>
                    <a:pt x="0" y="9"/>
                    <a:pt x="3" y="7"/>
                  </a:cubicBezTo>
                  <a:cubicBezTo>
                    <a:pt x="3" y="7"/>
                    <a:pt x="6" y="4"/>
                    <a:pt x="13" y="3"/>
                  </a:cubicBezTo>
                  <a:cubicBezTo>
                    <a:pt x="13" y="3"/>
                    <a:pt x="19" y="1"/>
                    <a:pt x="28" y="0"/>
                  </a:cubicBezTo>
                  <a:cubicBezTo>
                    <a:pt x="28" y="0"/>
                    <a:pt x="36" y="0"/>
                    <a:pt x="45" y="0"/>
                  </a:cubicBezTo>
                  <a:cubicBezTo>
                    <a:pt x="45" y="0"/>
                    <a:pt x="54" y="0"/>
                    <a:pt x="63" y="0"/>
                  </a:cubicBezTo>
                  <a:cubicBezTo>
                    <a:pt x="63" y="0"/>
                    <a:pt x="71" y="1"/>
                    <a:pt x="77" y="3"/>
                  </a:cubicBezTo>
                  <a:cubicBezTo>
                    <a:pt x="77" y="3"/>
                    <a:pt x="84" y="4"/>
                    <a:pt x="87" y="7"/>
                  </a:cubicBezTo>
                  <a:cubicBezTo>
                    <a:pt x="87" y="7"/>
                    <a:pt x="91" y="9"/>
                    <a:pt x="91" y="11"/>
                  </a:cubicBezTo>
                  <a:cubicBezTo>
                    <a:pt x="91" y="11"/>
                    <a:pt x="91" y="13"/>
                    <a:pt x="87" y="15"/>
                  </a:cubicBezTo>
                  <a:cubicBezTo>
                    <a:pt x="87" y="15"/>
                    <a:pt x="84" y="17"/>
                    <a:pt x="77" y="19"/>
                  </a:cubicBezTo>
                  <a:cubicBezTo>
                    <a:pt x="77" y="19"/>
                    <a:pt x="71" y="20"/>
                    <a:pt x="63" y="21"/>
                  </a:cubicBezTo>
                  <a:cubicBezTo>
                    <a:pt x="63" y="21"/>
                    <a:pt x="54" y="22"/>
                    <a:pt x="45" y="22"/>
                  </a:cubicBezTo>
                  <a:cubicBezTo>
                    <a:pt x="45" y="22"/>
                    <a:pt x="36" y="22"/>
                    <a:pt x="28" y="21"/>
                  </a:cubicBezTo>
                  <a:cubicBezTo>
                    <a:pt x="28" y="21"/>
                    <a:pt x="19" y="20"/>
                    <a:pt x="13" y="19"/>
                  </a:cubicBezTo>
                  <a:cubicBezTo>
                    <a:pt x="13" y="19"/>
                    <a:pt x="6" y="17"/>
                    <a:pt x="3" y="15"/>
                  </a:cubicBezTo>
                  <a:cubicBezTo>
                    <a:pt x="3" y="15"/>
                    <a:pt x="0" y="13"/>
                    <a:pt x="0" y="11"/>
                  </a:cubicBezTo>
                </a:path>
              </a:pathLst>
            </a:custGeom>
            <a:gradFill rotWithShape="1">
              <a:gsLst>
                <a:gs pos="0">
                  <a:srgbClr val="FF7300">
                    <a:alpha val="99998"/>
                  </a:srgbClr>
                </a:gs>
                <a:gs pos="50000">
                  <a:srgbClr val="FFFFFF">
                    <a:alpha val="99998"/>
                  </a:srgbClr>
                </a:gs>
                <a:gs pos="100000">
                  <a:srgbClr val="FF7300">
                    <a:alpha val="99998"/>
                  </a:srgbClr>
                </a:gs>
              </a:gsLst>
              <a:lin ang="0" scaled="1"/>
            </a:gradFill>
            <a:ln w="9525">
              <a:solidFill>
                <a:srgbClr val="A6A6A6"/>
              </a:solidFill>
              <a:round/>
              <a:headEnd/>
              <a:tailEnd/>
            </a:ln>
          </p:spPr>
          <p:txBody>
            <a:bodyPr/>
            <a:lstStyle/>
            <a:p>
              <a:endParaRPr lang="en-US"/>
            </a:p>
          </p:txBody>
        </p:sp>
      </p:grpSp>
      <p:sp>
        <p:nvSpPr>
          <p:cNvPr id="319" name="Freeform 60"/>
          <p:cNvSpPr>
            <a:spLocks noChangeArrowheads="1"/>
          </p:cNvSpPr>
          <p:nvPr/>
        </p:nvSpPr>
        <p:spPr bwMode="auto">
          <a:xfrm>
            <a:off x="2400873" y="3723503"/>
            <a:ext cx="352710" cy="3683"/>
          </a:xfrm>
          <a:custGeom>
            <a:avLst/>
            <a:gdLst>
              <a:gd name="T0" fmla="*/ 255 w 255"/>
              <a:gd name="T1" fmla="*/ 2 h 2"/>
              <a:gd name="T2" fmla="*/ 196 w 255"/>
              <a:gd name="T3" fmla="*/ 2 h 2"/>
              <a:gd name="T4" fmla="*/ 0 w 255"/>
              <a:gd name="T5" fmla="*/ 0 h 2"/>
              <a:gd name="T6" fmla="*/ 0 w 255"/>
              <a:gd name="T7" fmla="*/ 0 h 2"/>
            </a:gdLst>
            <a:ahLst/>
            <a:cxnLst>
              <a:cxn ang="0">
                <a:pos x="T0" y="T1"/>
              </a:cxn>
              <a:cxn ang="0">
                <a:pos x="T2" y="T3"/>
              </a:cxn>
              <a:cxn ang="0">
                <a:pos x="T4" y="T5"/>
              </a:cxn>
              <a:cxn ang="0">
                <a:pos x="T6" y="T7"/>
              </a:cxn>
            </a:cxnLst>
            <a:rect l="0" t="0" r="r" b="b"/>
            <a:pathLst>
              <a:path w="255" h="2">
                <a:moveTo>
                  <a:pt x="255" y="2"/>
                </a:moveTo>
                <a:lnTo>
                  <a:pt x="196" y="2"/>
                </a:lnTo>
                <a:lnTo>
                  <a:pt x="0" y="0"/>
                </a:lnTo>
                <a:lnTo>
                  <a:pt x="0" y="0"/>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C0FA6C">
                    <a:alpha val="99998"/>
                  </a:srgbClr>
                </a:solidFill>
              </a14:hiddenFill>
            </a:ext>
          </a:extLst>
        </p:spPr>
        <p:txBody>
          <a:bodyPr lIns="82067" tIns="41034" rIns="82067" bIns="41034"/>
          <a:lstStyle/>
          <a:p>
            <a:endParaRPr lang="en-US"/>
          </a:p>
        </p:txBody>
      </p:sp>
      <p:sp>
        <p:nvSpPr>
          <p:cNvPr id="320" name="Freeform 61"/>
          <p:cNvSpPr>
            <a:spLocks noChangeArrowheads="1"/>
          </p:cNvSpPr>
          <p:nvPr/>
        </p:nvSpPr>
        <p:spPr bwMode="auto">
          <a:xfrm>
            <a:off x="2940960" y="3696492"/>
            <a:ext cx="0" cy="82261"/>
          </a:xfrm>
          <a:custGeom>
            <a:avLst/>
            <a:gdLst>
              <a:gd name="T0" fmla="*/ 67 h 67"/>
              <a:gd name="T1" fmla="*/ 27 h 67"/>
              <a:gd name="T2" fmla="*/ 0 h 67"/>
              <a:gd name="T3" fmla="*/ 0 h 67"/>
            </a:gdLst>
            <a:ahLst/>
            <a:cxnLst>
              <a:cxn ang="0">
                <a:pos x="0" y="T0"/>
              </a:cxn>
              <a:cxn ang="0">
                <a:pos x="0" y="T1"/>
              </a:cxn>
              <a:cxn ang="0">
                <a:pos x="0" y="T2"/>
              </a:cxn>
              <a:cxn ang="0">
                <a:pos x="0" y="T3"/>
              </a:cxn>
            </a:cxnLst>
            <a:rect l="0" t="0" r="r" b="b"/>
            <a:pathLst>
              <a:path h="67">
                <a:moveTo>
                  <a:pt x="0" y="67"/>
                </a:moveTo>
                <a:lnTo>
                  <a:pt x="0" y="27"/>
                </a:lnTo>
                <a:lnTo>
                  <a:pt x="0" y="0"/>
                </a:lnTo>
                <a:lnTo>
                  <a:pt x="0" y="0"/>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C0FA6C">
                    <a:alpha val="99998"/>
                  </a:srgbClr>
                </a:solidFill>
              </a14:hiddenFill>
            </a:ext>
          </a:extLst>
        </p:spPr>
        <p:txBody>
          <a:bodyPr lIns="82067" tIns="41034" rIns="82067" bIns="41034"/>
          <a:lstStyle/>
          <a:p>
            <a:endParaRPr lang="en-US"/>
          </a:p>
        </p:txBody>
      </p:sp>
      <p:grpSp>
        <p:nvGrpSpPr>
          <p:cNvPr id="321" name="Group 62"/>
          <p:cNvGrpSpPr>
            <a:grpSpLocks/>
          </p:cNvGrpSpPr>
          <p:nvPr/>
        </p:nvGrpSpPr>
        <p:grpSpPr bwMode="auto">
          <a:xfrm>
            <a:off x="320438" y="4709417"/>
            <a:ext cx="921729" cy="330275"/>
            <a:chOff x="0" y="0"/>
            <a:chExt cx="670" cy="270"/>
          </a:xfrm>
        </p:grpSpPr>
        <p:sp>
          <p:nvSpPr>
            <p:cNvPr id="322" name="Freeform 63"/>
            <p:cNvSpPr>
              <a:spLocks noChangeArrowheads="1"/>
            </p:cNvSpPr>
            <p:nvPr/>
          </p:nvSpPr>
          <p:spPr bwMode="auto">
            <a:xfrm>
              <a:off x="0" y="0"/>
              <a:ext cx="637" cy="226"/>
            </a:xfrm>
            <a:custGeom>
              <a:avLst/>
              <a:gdLst/>
              <a:ahLst/>
              <a:cxnLst/>
              <a:rect l="0" t="0" r="0" b="0"/>
              <a:pathLst/>
            </a:custGeom>
            <a:noFill/>
            <a:ln>
              <a:noFill/>
            </a:ln>
            <a:extLst>
              <a:ext uri="{909E8E84-426E-40DD-AFC4-6F175D3DCCD1}">
                <a14:hiddenFill xmlns:a14="http://schemas.microsoft.com/office/drawing/2010/main">
                  <a:solidFill>
                    <a:srgbClr val="F3F3F3">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323" name="Text Box 64"/>
            <p:cNvSpPr txBox="1">
              <a:spLocks noChangeArrowheads="1"/>
            </p:cNvSpPr>
            <p:nvPr/>
          </p:nvSpPr>
          <p:spPr bwMode="auto">
            <a:xfrm>
              <a:off x="-16" y="-22"/>
              <a:ext cx="668" cy="268"/>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300" dirty="0">
                  <a:solidFill>
                    <a:srgbClr val="57330F"/>
                  </a:solidFill>
                </a:rPr>
                <a:t>Relational</a:t>
              </a:r>
            </a:p>
            <a:p>
              <a:pPr algn="ctr"/>
              <a:r>
                <a:rPr lang="en-GB" sz="1300" dirty="0">
                  <a:solidFill>
                    <a:srgbClr val="57330F"/>
                  </a:solidFill>
                </a:rPr>
                <a:t>Data</a:t>
              </a:r>
            </a:p>
          </p:txBody>
        </p:sp>
      </p:grpSp>
      <p:sp>
        <p:nvSpPr>
          <p:cNvPr id="324" name="Freeform 65"/>
          <p:cNvSpPr>
            <a:spLocks noChangeArrowheads="1"/>
          </p:cNvSpPr>
          <p:nvPr/>
        </p:nvSpPr>
        <p:spPr bwMode="auto">
          <a:xfrm>
            <a:off x="791636" y="3155037"/>
            <a:ext cx="3003543" cy="775962"/>
          </a:xfrm>
          <a:custGeom>
            <a:avLst/>
            <a:gdLst>
              <a:gd name="T0" fmla="*/ 2180 w 2180"/>
              <a:gd name="T1" fmla="*/ 311 h 632"/>
              <a:gd name="T2" fmla="*/ 2180 w 2180"/>
              <a:gd name="T3" fmla="*/ 311 h 632"/>
              <a:gd name="T4" fmla="*/ 2180 w 2180"/>
              <a:gd name="T5" fmla="*/ 0 h 632"/>
              <a:gd name="T6" fmla="*/ 0 w 2180"/>
              <a:gd name="T7" fmla="*/ 0 h 632"/>
              <a:gd name="T8" fmla="*/ 0 w 2180"/>
              <a:gd name="T9" fmla="*/ 632 h 632"/>
              <a:gd name="T10" fmla="*/ 0 w 2180"/>
              <a:gd name="T11" fmla="*/ 632 h 632"/>
            </a:gdLst>
            <a:ahLst/>
            <a:cxnLst>
              <a:cxn ang="0">
                <a:pos x="T0" y="T1"/>
              </a:cxn>
              <a:cxn ang="0">
                <a:pos x="T2" y="T3"/>
              </a:cxn>
              <a:cxn ang="0">
                <a:pos x="T4" y="T5"/>
              </a:cxn>
              <a:cxn ang="0">
                <a:pos x="T6" y="T7"/>
              </a:cxn>
              <a:cxn ang="0">
                <a:pos x="T8" y="T9"/>
              </a:cxn>
              <a:cxn ang="0">
                <a:pos x="T10" y="T11"/>
              </a:cxn>
            </a:cxnLst>
            <a:rect l="0" t="0" r="r" b="b"/>
            <a:pathLst>
              <a:path w="2180" h="632">
                <a:moveTo>
                  <a:pt x="2180" y="311"/>
                </a:moveTo>
                <a:lnTo>
                  <a:pt x="2180" y="311"/>
                </a:lnTo>
                <a:lnTo>
                  <a:pt x="2180" y="0"/>
                </a:lnTo>
                <a:lnTo>
                  <a:pt x="0" y="0"/>
                </a:lnTo>
                <a:lnTo>
                  <a:pt x="0" y="632"/>
                </a:lnTo>
                <a:lnTo>
                  <a:pt x="0" y="632"/>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3F3F3">
                    <a:alpha val="99998"/>
                  </a:srgbClr>
                </a:solidFill>
              </a14:hiddenFill>
            </a:ext>
          </a:extLst>
        </p:spPr>
        <p:txBody>
          <a:bodyPr lIns="82067" tIns="41034" rIns="82067" bIns="41034"/>
          <a:lstStyle/>
          <a:p>
            <a:endParaRPr lang="en-US"/>
          </a:p>
        </p:txBody>
      </p:sp>
      <p:sp>
        <p:nvSpPr>
          <p:cNvPr id="325" name="Freeform 66"/>
          <p:cNvSpPr>
            <a:spLocks noChangeArrowheads="1"/>
          </p:cNvSpPr>
          <p:nvPr/>
        </p:nvSpPr>
        <p:spPr bwMode="auto">
          <a:xfrm>
            <a:off x="5086151" y="3696492"/>
            <a:ext cx="1645059" cy="277480"/>
          </a:xfrm>
          <a:custGeom>
            <a:avLst/>
            <a:gdLst>
              <a:gd name="T0" fmla="*/ 1193 w 1193"/>
              <a:gd name="T1" fmla="*/ 225 h 225"/>
              <a:gd name="T2" fmla="*/ 1136 w 1193"/>
              <a:gd name="T3" fmla="*/ 202 h 225"/>
              <a:gd name="T4" fmla="*/ 1120 w 1193"/>
              <a:gd name="T5" fmla="*/ 195 h 225"/>
              <a:gd name="T6" fmla="*/ 1093 w 1193"/>
              <a:gd name="T7" fmla="*/ 185 h 225"/>
              <a:gd name="T8" fmla="*/ 1066 w 1193"/>
              <a:gd name="T9" fmla="*/ 175 h 225"/>
              <a:gd name="T10" fmla="*/ 1039 w 1193"/>
              <a:gd name="T11" fmla="*/ 165 h 225"/>
              <a:gd name="T12" fmla="*/ 1012 w 1193"/>
              <a:gd name="T13" fmla="*/ 156 h 225"/>
              <a:gd name="T14" fmla="*/ 985 w 1193"/>
              <a:gd name="T15" fmla="*/ 147 h 225"/>
              <a:gd name="T16" fmla="*/ 958 w 1193"/>
              <a:gd name="T17" fmla="*/ 138 h 225"/>
              <a:gd name="T18" fmla="*/ 931 w 1193"/>
              <a:gd name="T19" fmla="*/ 129 h 225"/>
              <a:gd name="T20" fmla="*/ 903 w 1193"/>
              <a:gd name="T21" fmla="*/ 121 h 225"/>
              <a:gd name="T22" fmla="*/ 876 w 1193"/>
              <a:gd name="T23" fmla="*/ 113 h 225"/>
              <a:gd name="T24" fmla="*/ 848 w 1193"/>
              <a:gd name="T25" fmla="*/ 105 h 225"/>
              <a:gd name="T26" fmla="*/ 821 w 1193"/>
              <a:gd name="T27" fmla="*/ 97 h 225"/>
              <a:gd name="T28" fmla="*/ 793 w 1193"/>
              <a:gd name="T29" fmla="*/ 90 h 225"/>
              <a:gd name="T30" fmla="*/ 765 w 1193"/>
              <a:gd name="T31" fmla="*/ 83 h 225"/>
              <a:gd name="T32" fmla="*/ 737 w 1193"/>
              <a:gd name="T33" fmla="*/ 76 h 225"/>
              <a:gd name="T34" fmla="*/ 710 w 1193"/>
              <a:gd name="T35" fmla="*/ 70 h 225"/>
              <a:gd name="T36" fmla="*/ 682 w 1193"/>
              <a:gd name="T37" fmla="*/ 64 h 225"/>
              <a:gd name="T38" fmla="*/ 654 w 1193"/>
              <a:gd name="T39" fmla="*/ 58 h 225"/>
              <a:gd name="T40" fmla="*/ 626 w 1193"/>
              <a:gd name="T41" fmla="*/ 52 h 225"/>
              <a:gd name="T42" fmla="*/ 597 w 1193"/>
              <a:gd name="T43" fmla="*/ 47 h 225"/>
              <a:gd name="T44" fmla="*/ 569 w 1193"/>
              <a:gd name="T45" fmla="*/ 42 h 225"/>
              <a:gd name="T46" fmla="*/ 541 w 1193"/>
              <a:gd name="T47" fmla="*/ 37 h 225"/>
              <a:gd name="T48" fmla="*/ 513 w 1193"/>
              <a:gd name="T49" fmla="*/ 33 h 225"/>
              <a:gd name="T50" fmla="*/ 485 w 1193"/>
              <a:gd name="T51" fmla="*/ 28 h 225"/>
              <a:gd name="T52" fmla="*/ 456 w 1193"/>
              <a:gd name="T53" fmla="*/ 24 h 225"/>
              <a:gd name="T54" fmla="*/ 428 w 1193"/>
              <a:gd name="T55" fmla="*/ 21 h 225"/>
              <a:gd name="T56" fmla="*/ 399 w 1193"/>
              <a:gd name="T57" fmla="*/ 17 h 225"/>
              <a:gd name="T58" fmla="*/ 371 w 1193"/>
              <a:gd name="T59" fmla="*/ 14 h 225"/>
              <a:gd name="T60" fmla="*/ 342 w 1193"/>
              <a:gd name="T61" fmla="*/ 12 h 225"/>
              <a:gd name="T62" fmla="*/ 314 w 1193"/>
              <a:gd name="T63" fmla="*/ 9 h 225"/>
              <a:gd name="T64" fmla="*/ 285 w 1193"/>
              <a:gd name="T65" fmla="*/ 7 h 225"/>
              <a:gd name="T66" fmla="*/ 257 w 1193"/>
              <a:gd name="T67" fmla="*/ 5 h 225"/>
              <a:gd name="T68" fmla="*/ 228 w 1193"/>
              <a:gd name="T69" fmla="*/ 3 h 225"/>
              <a:gd name="T70" fmla="*/ 200 w 1193"/>
              <a:gd name="T71" fmla="*/ 2 h 225"/>
              <a:gd name="T72" fmla="*/ 171 w 1193"/>
              <a:gd name="T73" fmla="*/ 1 h 225"/>
              <a:gd name="T74" fmla="*/ 143 w 1193"/>
              <a:gd name="T75" fmla="*/ 0 h 225"/>
              <a:gd name="T76" fmla="*/ 114 w 1193"/>
              <a:gd name="T77" fmla="*/ 0 h 225"/>
              <a:gd name="T78" fmla="*/ 85 w 1193"/>
              <a:gd name="T79" fmla="*/ 0 h 225"/>
              <a:gd name="T80" fmla="*/ 57 w 1193"/>
              <a:gd name="T81" fmla="*/ 0 h 225"/>
              <a:gd name="T82" fmla="*/ 28 w 1193"/>
              <a:gd name="T83" fmla="*/ 0 h 225"/>
              <a:gd name="T84" fmla="*/ 0 w 1193"/>
              <a:gd name="T85" fmla="*/ 1 h 225"/>
              <a:gd name="T86" fmla="*/ 0 w 1193"/>
              <a:gd name="T87" fmla="*/ 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3" h="225">
                <a:moveTo>
                  <a:pt x="1193" y="225"/>
                </a:moveTo>
                <a:lnTo>
                  <a:pt x="1136" y="202"/>
                </a:lnTo>
                <a:lnTo>
                  <a:pt x="1120" y="195"/>
                </a:lnTo>
                <a:lnTo>
                  <a:pt x="1093" y="185"/>
                </a:lnTo>
                <a:lnTo>
                  <a:pt x="1066" y="175"/>
                </a:lnTo>
                <a:lnTo>
                  <a:pt x="1039" y="165"/>
                </a:lnTo>
                <a:lnTo>
                  <a:pt x="1012" y="156"/>
                </a:lnTo>
                <a:lnTo>
                  <a:pt x="985" y="147"/>
                </a:lnTo>
                <a:lnTo>
                  <a:pt x="958" y="138"/>
                </a:lnTo>
                <a:lnTo>
                  <a:pt x="931" y="129"/>
                </a:lnTo>
                <a:lnTo>
                  <a:pt x="903" y="121"/>
                </a:lnTo>
                <a:lnTo>
                  <a:pt x="876" y="113"/>
                </a:lnTo>
                <a:lnTo>
                  <a:pt x="848" y="105"/>
                </a:lnTo>
                <a:lnTo>
                  <a:pt x="821" y="97"/>
                </a:lnTo>
                <a:lnTo>
                  <a:pt x="793" y="90"/>
                </a:lnTo>
                <a:lnTo>
                  <a:pt x="765" y="83"/>
                </a:lnTo>
                <a:lnTo>
                  <a:pt x="737" y="76"/>
                </a:lnTo>
                <a:lnTo>
                  <a:pt x="710" y="70"/>
                </a:lnTo>
                <a:lnTo>
                  <a:pt x="682" y="64"/>
                </a:lnTo>
                <a:lnTo>
                  <a:pt x="654" y="58"/>
                </a:lnTo>
                <a:lnTo>
                  <a:pt x="626" y="52"/>
                </a:lnTo>
                <a:lnTo>
                  <a:pt x="597" y="47"/>
                </a:lnTo>
                <a:lnTo>
                  <a:pt x="569" y="42"/>
                </a:lnTo>
                <a:lnTo>
                  <a:pt x="541" y="37"/>
                </a:lnTo>
                <a:lnTo>
                  <a:pt x="513" y="33"/>
                </a:lnTo>
                <a:lnTo>
                  <a:pt x="485" y="28"/>
                </a:lnTo>
                <a:lnTo>
                  <a:pt x="456" y="24"/>
                </a:lnTo>
                <a:lnTo>
                  <a:pt x="428" y="21"/>
                </a:lnTo>
                <a:lnTo>
                  <a:pt x="399" y="17"/>
                </a:lnTo>
                <a:lnTo>
                  <a:pt x="371" y="14"/>
                </a:lnTo>
                <a:lnTo>
                  <a:pt x="342" y="12"/>
                </a:lnTo>
                <a:lnTo>
                  <a:pt x="314" y="9"/>
                </a:lnTo>
                <a:lnTo>
                  <a:pt x="285" y="7"/>
                </a:lnTo>
                <a:lnTo>
                  <a:pt x="257" y="5"/>
                </a:lnTo>
                <a:lnTo>
                  <a:pt x="228" y="3"/>
                </a:lnTo>
                <a:lnTo>
                  <a:pt x="200" y="2"/>
                </a:lnTo>
                <a:lnTo>
                  <a:pt x="171" y="1"/>
                </a:lnTo>
                <a:lnTo>
                  <a:pt x="143" y="0"/>
                </a:lnTo>
                <a:lnTo>
                  <a:pt x="114" y="0"/>
                </a:lnTo>
                <a:lnTo>
                  <a:pt x="85" y="0"/>
                </a:lnTo>
                <a:lnTo>
                  <a:pt x="57" y="0"/>
                </a:lnTo>
                <a:lnTo>
                  <a:pt x="28" y="0"/>
                </a:lnTo>
                <a:lnTo>
                  <a:pt x="0" y="1"/>
                </a:lnTo>
                <a:lnTo>
                  <a:pt x="0" y="1"/>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3F3F3">
                    <a:alpha val="99998"/>
                  </a:srgbClr>
                </a:solidFill>
              </a14:hiddenFill>
            </a:ext>
          </a:extLst>
        </p:spPr>
        <p:txBody>
          <a:bodyPr lIns="82067" tIns="41034" rIns="82067" bIns="41034"/>
          <a:lstStyle/>
          <a:p>
            <a:endParaRPr lang="en-US"/>
          </a:p>
        </p:txBody>
      </p:sp>
      <p:grpSp>
        <p:nvGrpSpPr>
          <p:cNvPr id="326" name="Group 67"/>
          <p:cNvGrpSpPr>
            <a:grpSpLocks/>
          </p:cNvGrpSpPr>
          <p:nvPr/>
        </p:nvGrpSpPr>
        <p:grpSpPr bwMode="auto">
          <a:xfrm>
            <a:off x="393709" y="1274594"/>
            <a:ext cx="2537855" cy="1031342"/>
            <a:chOff x="0" y="0"/>
            <a:chExt cx="1843" cy="841"/>
          </a:xfrm>
        </p:grpSpPr>
        <p:sp>
          <p:nvSpPr>
            <p:cNvPr id="327" name="Freeform 68"/>
            <p:cNvSpPr>
              <a:spLocks noChangeArrowheads="1"/>
            </p:cNvSpPr>
            <p:nvPr/>
          </p:nvSpPr>
          <p:spPr bwMode="auto">
            <a:xfrm>
              <a:off x="0" y="0"/>
              <a:ext cx="1841" cy="840"/>
            </a:xfrm>
            <a:custGeom>
              <a:avLst/>
              <a:gdLst>
                <a:gd name="T0" fmla="*/ 57 w 1841"/>
                <a:gd name="T1" fmla="*/ 840 h 840"/>
                <a:gd name="T2" fmla="*/ 35 w 1841"/>
                <a:gd name="T3" fmla="*/ 835 h 840"/>
                <a:gd name="T4" fmla="*/ 16 w 1841"/>
                <a:gd name="T5" fmla="*/ 823 h 840"/>
                <a:gd name="T6" fmla="*/ 4 w 1841"/>
                <a:gd name="T7" fmla="*/ 804 h 840"/>
                <a:gd name="T8" fmla="*/ 0 w 1841"/>
                <a:gd name="T9" fmla="*/ 782 h 840"/>
                <a:gd name="T10" fmla="*/ 0 w 1841"/>
                <a:gd name="T11" fmla="*/ 57 h 840"/>
                <a:gd name="T12" fmla="*/ 4 w 1841"/>
                <a:gd name="T13" fmla="*/ 35 h 840"/>
                <a:gd name="T14" fmla="*/ 16 w 1841"/>
                <a:gd name="T15" fmla="*/ 16 h 840"/>
                <a:gd name="T16" fmla="*/ 35 w 1841"/>
                <a:gd name="T17" fmla="*/ 4 h 840"/>
                <a:gd name="T18" fmla="*/ 57 w 1841"/>
                <a:gd name="T19" fmla="*/ 0 h 840"/>
                <a:gd name="T20" fmla="*/ 1784 w 1841"/>
                <a:gd name="T21" fmla="*/ 0 h 840"/>
                <a:gd name="T22" fmla="*/ 1806 w 1841"/>
                <a:gd name="T23" fmla="*/ 4 h 840"/>
                <a:gd name="T24" fmla="*/ 1824 w 1841"/>
                <a:gd name="T25" fmla="*/ 16 h 840"/>
                <a:gd name="T26" fmla="*/ 1837 w 1841"/>
                <a:gd name="T27" fmla="*/ 35 h 840"/>
                <a:gd name="T28" fmla="*/ 1841 w 1841"/>
                <a:gd name="T29" fmla="*/ 57 h 840"/>
                <a:gd name="T30" fmla="*/ 1841 w 1841"/>
                <a:gd name="T31" fmla="*/ 782 h 840"/>
                <a:gd name="T32" fmla="*/ 1837 w 1841"/>
                <a:gd name="T33" fmla="*/ 804 h 840"/>
                <a:gd name="T34" fmla="*/ 1824 w 1841"/>
                <a:gd name="T35" fmla="*/ 823 h 840"/>
                <a:gd name="T36" fmla="*/ 1806 w 1841"/>
                <a:gd name="T37" fmla="*/ 835 h 840"/>
                <a:gd name="T38" fmla="*/ 1784 w 1841"/>
                <a:gd name="T39" fmla="*/ 840 h 840"/>
                <a:gd name="T40" fmla="*/ 57 w 1841"/>
                <a:gd name="T41"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1" h="840">
                  <a:moveTo>
                    <a:pt x="57" y="840"/>
                  </a:moveTo>
                  <a:cubicBezTo>
                    <a:pt x="57" y="840"/>
                    <a:pt x="46" y="839"/>
                    <a:pt x="35" y="835"/>
                  </a:cubicBezTo>
                  <a:cubicBezTo>
                    <a:pt x="35" y="835"/>
                    <a:pt x="24" y="831"/>
                    <a:pt x="16" y="823"/>
                  </a:cubicBezTo>
                  <a:cubicBezTo>
                    <a:pt x="16" y="823"/>
                    <a:pt x="8" y="815"/>
                    <a:pt x="4" y="804"/>
                  </a:cubicBezTo>
                  <a:cubicBezTo>
                    <a:pt x="4" y="804"/>
                    <a:pt x="0" y="793"/>
                    <a:pt x="0" y="782"/>
                  </a:cubicBezTo>
                  <a:lnTo>
                    <a:pt x="0" y="57"/>
                  </a:lnTo>
                  <a:cubicBezTo>
                    <a:pt x="0" y="57"/>
                    <a:pt x="0" y="46"/>
                    <a:pt x="4" y="35"/>
                  </a:cubicBezTo>
                  <a:cubicBezTo>
                    <a:pt x="4" y="35"/>
                    <a:pt x="8" y="24"/>
                    <a:pt x="16" y="16"/>
                  </a:cubicBezTo>
                  <a:cubicBezTo>
                    <a:pt x="16" y="16"/>
                    <a:pt x="24" y="8"/>
                    <a:pt x="35" y="4"/>
                  </a:cubicBezTo>
                  <a:cubicBezTo>
                    <a:pt x="35" y="4"/>
                    <a:pt x="46" y="0"/>
                    <a:pt x="57" y="0"/>
                  </a:cubicBezTo>
                  <a:lnTo>
                    <a:pt x="1784" y="0"/>
                  </a:lnTo>
                  <a:cubicBezTo>
                    <a:pt x="1784" y="0"/>
                    <a:pt x="1795" y="0"/>
                    <a:pt x="1806" y="4"/>
                  </a:cubicBezTo>
                  <a:cubicBezTo>
                    <a:pt x="1806" y="4"/>
                    <a:pt x="1816" y="8"/>
                    <a:pt x="1824" y="16"/>
                  </a:cubicBezTo>
                  <a:cubicBezTo>
                    <a:pt x="1824" y="16"/>
                    <a:pt x="1832" y="24"/>
                    <a:pt x="1837" y="35"/>
                  </a:cubicBezTo>
                  <a:cubicBezTo>
                    <a:pt x="1837" y="35"/>
                    <a:pt x="1841" y="46"/>
                    <a:pt x="1841" y="57"/>
                  </a:cubicBezTo>
                  <a:lnTo>
                    <a:pt x="1841" y="782"/>
                  </a:lnTo>
                  <a:cubicBezTo>
                    <a:pt x="1841" y="782"/>
                    <a:pt x="1841" y="793"/>
                    <a:pt x="1837" y="804"/>
                  </a:cubicBezTo>
                  <a:cubicBezTo>
                    <a:pt x="1837" y="804"/>
                    <a:pt x="1832" y="815"/>
                    <a:pt x="1824" y="823"/>
                  </a:cubicBezTo>
                  <a:cubicBezTo>
                    <a:pt x="1824" y="823"/>
                    <a:pt x="1816" y="831"/>
                    <a:pt x="1806" y="835"/>
                  </a:cubicBezTo>
                  <a:cubicBezTo>
                    <a:pt x="1806" y="835"/>
                    <a:pt x="1795" y="839"/>
                    <a:pt x="1784" y="840"/>
                  </a:cubicBezTo>
                  <a:lnTo>
                    <a:pt x="57" y="840"/>
                  </a:lnTo>
                </a:path>
              </a:pathLst>
            </a:custGeom>
            <a:solidFill>
              <a:srgbClr val="F3F3F3">
                <a:alpha val="99998"/>
              </a:srgbClr>
            </a:solidFill>
            <a:ln w="9525">
              <a:solidFill>
                <a:srgbClr val="7D7D7D"/>
              </a:solidFill>
              <a:round/>
              <a:headEnd/>
              <a:tailEnd/>
            </a:ln>
          </p:spPr>
          <p:txBody>
            <a:bodyPr/>
            <a:lstStyle/>
            <a:p>
              <a:endParaRPr lang="en-US"/>
            </a:p>
          </p:txBody>
        </p:sp>
        <p:grpSp>
          <p:nvGrpSpPr>
            <p:cNvPr id="328" name="Group 69"/>
            <p:cNvGrpSpPr>
              <a:grpSpLocks/>
            </p:cNvGrpSpPr>
            <p:nvPr/>
          </p:nvGrpSpPr>
          <p:grpSpPr bwMode="auto">
            <a:xfrm>
              <a:off x="785" y="128"/>
              <a:ext cx="269" cy="627"/>
              <a:chOff x="0" y="0"/>
              <a:chExt cx="270" cy="628"/>
            </a:xfrm>
          </p:grpSpPr>
          <p:sp>
            <p:nvSpPr>
              <p:cNvPr id="357" name="Freeform 70"/>
              <p:cNvSpPr>
                <a:spLocks noChangeArrowheads="1"/>
              </p:cNvSpPr>
              <p:nvPr/>
            </p:nvSpPr>
            <p:spPr bwMode="auto">
              <a:xfrm>
                <a:off x="63" y="0"/>
                <a:ext cx="151" cy="152"/>
              </a:xfrm>
              <a:custGeom>
                <a:avLst/>
                <a:gdLst>
                  <a:gd name="T0" fmla="*/ 0 w 150"/>
                  <a:gd name="T1" fmla="*/ 76 h 152"/>
                  <a:gd name="T2" fmla="*/ 5 w 150"/>
                  <a:gd name="T3" fmla="*/ 46 h 152"/>
                  <a:gd name="T4" fmla="*/ 22 w 150"/>
                  <a:gd name="T5" fmla="*/ 22 h 152"/>
                  <a:gd name="T6" fmla="*/ 46 w 150"/>
                  <a:gd name="T7" fmla="*/ 5 h 152"/>
                  <a:gd name="T8" fmla="*/ 75 w 150"/>
                  <a:gd name="T9" fmla="*/ 0 h 152"/>
                  <a:gd name="T10" fmla="*/ 104 w 150"/>
                  <a:gd name="T11" fmla="*/ 5 h 152"/>
                  <a:gd name="T12" fmla="*/ 128 w 150"/>
                  <a:gd name="T13" fmla="*/ 22 h 152"/>
                  <a:gd name="T14" fmla="*/ 144 w 150"/>
                  <a:gd name="T15" fmla="*/ 46 h 152"/>
                  <a:gd name="T16" fmla="*/ 150 w 150"/>
                  <a:gd name="T17" fmla="*/ 76 h 152"/>
                  <a:gd name="T18" fmla="*/ 144 w 150"/>
                  <a:gd name="T19" fmla="*/ 105 h 152"/>
                  <a:gd name="T20" fmla="*/ 128 w 150"/>
                  <a:gd name="T21" fmla="*/ 129 h 152"/>
                  <a:gd name="T22" fmla="*/ 104 w 150"/>
                  <a:gd name="T23" fmla="*/ 146 h 152"/>
                  <a:gd name="T24" fmla="*/ 75 w 150"/>
                  <a:gd name="T25" fmla="*/ 152 h 152"/>
                  <a:gd name="T26" fmla="*/ 46 w 150"/>
                  <a:gd name="T27" fmla="*/ 146 h 152"/>
                  <a:gd name="T28" fmla="*/ 22 w 150"/>
                  <a:gd name="T29" fmla="*/ 129 h 152"/>
                  <a:gd name="T30" fmla="*/ 5 w 150"/>
                  <a:gd name="T31" fmla="*/ 105 h 152"/>
                  <a:gd name="T32" fmla="*/ 0 w 150"/>
                  <a:gd name="T33"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52">
                    <a:moveTo>
                      <a:pt x="0" y="76"/>
                    </a:moveTo>
                    <a:cubicBezTo>
                      <a:pt x="0" y="76"/>
                      <a:pt x="0" y="60"/>
                      <a:pt x="5" y="46"/>
                    </a:cubicBezTo>
                    <a:cubicBezTo>
                      <a:pt x="5" y="46"/>
                      <a:pt x="11" y="33"/>
                      <a:pt x="22" y="22"/>
                    </a:cubicBezTo>
                    <a:cubicBezTo>
                      <a:pt x="22" y="22"/>
                      <a:pt x="32" y="11"/>
                      <a:pt x="46" y="5"/>
                    </a:cubicBezTo>
                    <a:cubicBezTo>
                      <a:pt x="46" y="5"/>
                      <a:pt x="60" y="0"/>
                      <a:pt x="75" y="0"/>
                    </a:cubicBezTo>
                    <a:cubicBezTo>
                      <a:pt x="75" y="0"/>
                      <a:pt x="90" y="0"/>
                      <a:pt x="104" y="5"/>
                    </a:cubicBezTo>
                    <a:cubicBezTo>
                      <a:pt x="104" y="5"/>
                      <a:pt x="117" y="11"/>
                      <a:pt x="128" y="22"/>
                    </a:cubicBezTo>
                    <a:cubicBezTo>
                      <a:pt x="128" y="22"/>
                      <a:pt x="139" y="33"/>
                      <a:pt x="144" y="46"/>
                    </a:cubicBezTo>
                    <a:cubicBezTo>
                      <a:pt x="144" y="46"/>
                      <a:pt x="150" y="60"/>
                      <a:pt x="150" y="76"/>
                    </a:cubicBezTo>
                    <a:cubicBezTo>
                      <a:pt x="150" y="76"/>
                      <a:pt x="150" y="91"/>
                      <a:pt x="144" y="105"/>
                    </a:cubicBezTo>
                    <a:cubicBezTo>
                      <a:pt x="144" y="105"/>
                      <a:pt x="139" y="119"/>
                      <a:pt x="128" y="129"/>
                    </a:cubicBezTo>
                    <a:cubicBezTo>
                      <a:pt x="128" y="129"/>
                      <a:pt x="117" y="140"/>
                      <a:pt x="104" y="146"/>
                    </a:cubicBezTo>
                    <a:cubicBezTo>
                      <a:pt x="104" y="146"/>
                      <a:pt x="90" y="152"/>
                      <a:pt x="75" y="152"/>
                    </a:cubicBezTo>
                    <a:cubicBezTo>
                      <a:pt x="75" y="152"/>
                      <a:pt x="60" y="152"/>
                      <a:pt x="46" y="146"/>
                    </a:cubicBezTo>
                    <a:cubicBezTo>
                      <a:pt x="46" y="146"/>
                      <a:pt x="32" y="140"/>
                      <a:pt x="22" y="129"/>
                    </a:cubicBezTo>
                    <a:cubicBezTo>
                      <a:pt x="22" y="129"/>
                      <a:pt x="11" y="119"/>
                      <a:pt x="5" y="105"/>
                    </a:cubicBezTo>
                    <a:cubicBezTo>
                      <a:pt x="5" y="105"/>
                      <a:pt x="0" y="91"/>
                      <a:pt x="0" y="76"/>
                    </a:cubicBezTo>
                  </a:path>
                </a:pathLst>
              </a:custGeom>
              <a:solidFill>
                <a:srgbClr val="FFFFFF">
                  <a:alpha val="99998"/>
                </a:srgbClr>
              </a:solidFill>
              <a:ln w="9525">
                <a:solidFill>
                  <a:srgbClr val="7D7D7D"/>
                </a:solidFill>
                <a:round/>
                <a:headEnd/>
                <a:tailEnd/>
              </a:ln>
            </p:spPr>
            <p:txBody>
              <a:bodyPr/>
              <a:lstStyle/>
              <a:p>
                <a:endParaRPr lang="en-US"/>
              </a:p>
            </p:txBody>
          </p:sp>
          <p:sp>
            <p:nvSpPr>
              <p:cNvPr id="358" name="Freeform 71"/>
              <p:cNvSpPr>
                <a:spLocks noChangeArrowheads="1"/>
              </p:cNvSpPr>
              <p:nvPr/>
            </p:nvSpPr>
            <p:spPr bwMode="auto">
              <a:xfrm>
                <a:off x="0" y="167"/>
                <a:ext cx="268" cy="460"/>
              </a:xfrm>
              <a:custGeom>
                <a:avLst/>
                <a:gdLst>
                  <a:gd name="T0" fmla="*/ 213 w 268"/>
                  <a:gd name="T1" fmla="*/ 0 h 459"/>
                  <a:gd name="T2" fmla="*/ 251 w 268"/>
                  <a:gd name="T3" fmla="*/ 17 h 459"/>
                  <a:gd name="T4" fmla="*/ 268 w 268"/>
                  <a:gd name="T5" fmla="*/ 55 h 459"/>
                  <a:gd name="T6" fmla="*/ 266 w 268"/>
                  <a:gd name="T7" fmla="*/ 242 h 459"/>
                  <a:gd name="T8" fmla="*/ 254 w 268"/>
                  <a:gd name="T9" fmla="*/ 253 h 459"/>
                  <a:gd name="T10" fmla="*/ 237 w 268"/>
                  <a:gd name="T11" fmla="*/ 253 h 459"/>
                  <a:gd name="T12" fmla="*/ 225 w 268"/>
                  <a:gd name="T13" fmla="*/ 242 h 459"/>
                  <a:gd name="T14" fmla="*/ 223 w 268"/>
                  <a:gd name="T15" fmla="*/ 92 h 459"/>
                  <a:gd name="T16" fmla="*/ 220 w 268"/>
                  <a:gd name="T17" fmla="*/ 88 h 459"/>
                  <a:gd name="T18" fmla="*/ 216 w 268"/>
                  <a:gd name="T19" fmla="*/ 88 h 459"/>
                  <a:gd name="T20" fmla="*/ 213 w 268"/>
                  <a:gd name="T21" fmla="*/ 92 h 459"/>
                  <a:gd name="T22" fmla="*/ 208 w 268"/>
                  <a:gd name="T23" fmla="*/ 440 h 459"/>
                  <a:gd name="T24" fmla="*/ 189 w 268"/>
                  <a:gd name="T25" fmla="*/ 456 h 459"/>
                  <a:gd name="T26" fmla="*/ 164 w 268"/>
                  <a:gd name="T27" fmla="*/ 456 h 459"/>
                  <a:gd name="T28" fmla="*/ 144 w 268"/>
                  <a:gd name="T29" fmla="*/ 440 h 459"/>
                  <a:gd name="T30" fmla="*/ 140 w 268"/>
                  <a:gd name="T31" fmla="*/ 243 h 459"/>
                  <a:gd name="T32" fmla="*/ 139 w 268"/>
                  <a:gd name="T33" fmla="*/ 239 h 459"/>
                  <a:gd name="T34" fmla="*/ 135 w 268"/>
                  <a:gd name="T35" fmla="*/ 238 h 459"/>
                  <a:gd name="T36" fmla="*/ 131 w 268"/>
                  <a:gd name="T37" fmla="*/ 239 h 459"/>
                  <a:gd name="T38" fmla="*/ 130 w 268"/>
                  <a:gd name="T39" fmla="*/ 243 h 459"/>
                  <a:gd name="T40" fmla="*/ 126 w 268"/>
                  <a:gd name="T41" fmla="*/ 440 h 459"/>
                  <a:gd name="T42" fmla="*/ 106 w 268"/>
                  <a:gd name="T43" fmla="*/ 457 h 459"/>
                  <a:gd name="T44" fmla="*/ 80 w 268"/>
                  <a:gd name="T45" fmla="*/ 457 h 459"/>
                  <a:gd name="T46" fmla="*/ 60 w 268"/>
                  <a:gd name="T47" fmla="*/ 440 h 459"/>
                  <a:gd name="T48" fmla="*/ 55 w 268"/>
                  <a:gd name="T49" fmla="*/ 91 h 459"/>
                  <a:gd name="T50" fmla="*/ 49 w 268"/>
                  <a:gd name="T51" fmla="*/ 235 h 459"/>
                  <a:gd name="T52" fmla="*/ 41 w 268"/>
                  <a:gd name="T53" fmla="*/ 251 h 459"/>
                  <a:gd name="T54" fmla="*/ 24 w 268"/>
                  <a:gd name="T55" fmla="*/ 257 h 459"/>
                  <a:gd name="T56" fmla="*/ 7 w 268"/>
                  <a:gd name="T57" fmla="*/ 251 h 459"/>
                  <a:gd name="T58" fmla="*/ 0 w 268"/>
                  <a:gd name="T59" fmla="*/ 235 h 459"/>
                  <a:gd name="T60" fmla="*/ 5 w 268"/>
                  <a:gd name="T61" fmla="*/ 36 h 459"/>
                  <a:gd name="T62" fmla="*/ 35 w 268"/>
                  <a:gd name="T63" fmla="*/ 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459">
                    <a:moveTo>
                      <a:pt x="56" y="0"/>
                    </a:moveTo>
                    <a:lnTo>
                      <a:pt x="213" y="0"/>
                    </a:lnTo>
                    <a:cubicBezTo>
                      <a:pt x="213" y="0"/>
                      <a:pt x="224" y="0"/>
                      <a:pt x="233" y="5"/>
                    </a:cubicBezTo>
                    <a:cubicBezTo>
                      <a:pt x="233" y="5"/>
                      <a:pt x="243" y="9"/>
                      <a:pt x="251" y="17"/>
                    </a:cubicBezTo>
                    <a:cubicBezTo>
                      <a:pt x="251" y="17"/>
                      <a:pt x="258" y="24"/>
                      <a:pt x="263" y="34"/>
                    </a:cubicBezTo>
                    <a:cubicBezTo>
                      <a:pt x="263" y="34"/>
                      <a:pt x="267" y="44"/>
                      <a:pt x="268" y="55"/>
                    </a:cubicBezTo>
                    <a:lnTo>
                      <a:pt x="268" y="233"/>
                    </a:lnTo>
                    <a:cubicBezTo>
                      <a:pt x="268" y="233"/>
                      <a:pt x="268" y="237"/>
                      <a:pt x="266" y="242"/>
                    </a:cubicBezTo>
                    <a:cubicBezTo>
                      <a:pt x="266" y="242"/>
                      <a:pt x="265" y="246"/>
                      <a:pt x="262" y="249"/>
                    </a:cubicBezTo>
                    <a:cubicBezTo>
                      <a:pt x="262" y="249"/>
                      <a:pt x="258" y="252"/>
                      <a:pt x="254" y="253"/>
                    </a:cubicBezTo>
                    <a:cubicBezTo>
                      <a:pt x="254" y="253"/>
                      <a:pt x="250" y="255"/>
                      <a:pt x="246" y="255"/>
                    </a:cubicBezTo>
                    <a:cubicBezTo>
                      <a:pt x="246" y="255"/>
                      <a:pt x="241" y="255"/>
                      <a:pt x="237" y="253"/>
                    </a:cubicBezTo>
                    <a:cubicBezTo>
                      <a:pt x="237" y="253"/>
                      <a:pt x="233" y="252"/>
                      <a:pt x="230" y="249"/>
                    </a:cubicBezTo>
                    <a:cubicBezTo>
                      <a:pt x="230" y="249"/>
                      <a:pt x="227" y="246"/>
                      <a:pt x="225" y="242"/>
                    </a:cubicBezTo>
                    <a:cubicBezTo>
                      <a:pt x="225" y="242"/>
                      <a:pt x="223" y="237"/>
                      <a:pt x="223" y="233"/>
                    </a:cubicBezTo>
                    <a:lnTo>
                      <a:pt x="223" y="92"/>
                    </a:lnTo>
                    <a:cubicBezTo>
                      <a:pt x="223" y="92"/>
                      <a:pt x="223" y="91"/>
                      <a:pt x="222" y="90"/>
                    </a:cubicBezTo>
                    <a:cubicBezTo>
                      <a:pt x="222" y="90"/>
                      <a:pt x="221" y="89"/>
                      <a:pt x="220" y="88"/>
                    </a:cubicBezTo>
                    <a:cubicBezTo>
                      <a:pt x="220" y="88"/>
                      <a:pt x="219" y="88"/>
                      <a:pt x="218" y="88"/>
                    </a:cubicBezTo>
                    <a:cubicBezTo>
                      <a:pt x="218" y="88"/>
                      <a:pt x="217" y="88"/>
                      <a:pt x="216" y="88"/>
                    </a:cubicBezTo>
                    <a:cubicBezTo>
                      <a:pt x="216" y="88"/>
                      <a:pt x="215" y="89"/>
                      <a:pt x="214" y="90"/>
                    </a:cubicBezTo>
                    <a:cubicBezTo>
                      <a:pt x="214" y="90"/>
                      <a:pt x="213" y="91"/>
                      <a:pt x="213" y="92"/>
                    </a:cubicBezTo>
                    <a:lnTo>
                      <a:pt x="213" y="428"/>
                    </a:lnTo>
                    <a:cubicBezTo>
                      <a:pt x="213" y="428"/>
                      <a:pt x="212" y="434"/>
                      <a:pt x="208" y="440"/>
                    </a:cubicBezTo>
                    <a:cubicBezTo>
                      <a:pt x="208" y="440"/>
                      <a:pt x="205" y="446"/>
                      <a:pt x="200" y="450"/>
                    </a:cubicBezTo>
                    <a:cubicBezTo>
                      <a:pt x="200" y="450"/>
                      <a:pt x="195" y="454"/>
                      <a:pt x="189" y="456"/>
                    </a:cubicBezTo>
                    <a:cubicBezTo>
                      <a:pt x="189" y="456"/>
                      <a:pt x="183" y="459"/>
                      <a:pt x="176" y="459"/>
                    </a:cubicBezTo>
                    <a:cubicBezTo>
                      <a:pt x="176" y="459"/>
                      <a:pt x="170" y="459"/>
                      <a:pt x="164" y="456"/>
                    </a:cubicBezTo>
                    <a:cubicBezTo>
                      <a:pt x="164" y="456"/>
                      <a:pt x="157" y="454"/>
                      <a:pt x="152" y="450"/>
                    </a:cubicBezTo>
                    <a:cubicBezTo>
                      <a:pt x="152" y="450"/>
                      <a:pt x="147" y="446"/>
                      <a:pt x="144" y="440"/>
                    </a:cubicBezTo>
                    <a:cubicBezTo>
                      <a:pt x="144" y="440"/>
                      <a:pt x="141" y="434"/>
                      <a:pt x="140" y="428"/>
                    </a:cubicBezTo>
                    <a:lnTo>
                      <a:pt x="140" y="243"/>
                    </a:lnTo>
                    <a:cubicBezTo>
                      <a:pt x="140" y="243"/>
                      <a:pt x="140" y="242"/>
                      <a:pt x="140" y="241"/>
                    </a:cubicBezTo>
                    <a:cubicBezTo>
                      <a:pt x="140" y="241"/>
                      <a:pt x="139" y="240"/>
                      <a:pt x="139" y="239"/>
                    </a:cubicBezTo>
                    <a:cubicBezTo>
                      <a:pt x="139" y="239"/>
                      <a:pt x="138" y="239"/>
                      <a:pt x="137" y="238"/>
                    </a:cubicBezTo>
                    <a:cubicBezTo>
                      <a:pt x="137" y="238"/>
                      <a:pt x="136" y="238"/>
                      <a:pt x="135" y="238"/>
                    </a:cubicBezTo>
                    <a:cubicBezTo>
                      <a:pt x="135" y="238"/>
                      <a:pt x="134" y="238"/>
                      <a:pt x="133" y="238"/>
                    </a:cubicBezTo>
                    <a:cubicBezTo>
                      <a:pt x="133" y="238"/>
                      <a:pt x="132" y="239"/>
                      <a:pt x="131" y="239"/>
                    </a:cubicBezTo>
                    <a:cubicBezTo>
                      <a:pt x="131" y="239"/>
                      <a:pt x="131" y="240"/>
                      <a:pt x="130" y="241"/>
                    </a:cubicBezTo>
                    <a:cubicBezTo>
                      <a:pt x="130" y="241"/>
                      <a:pt x="130" y="242"/>
                      <a:pt x="130" y="243"/>
                    </a:cubicBezTo>
                    <a:lnTo>
                      <a:pt x="130" y="428"/>
                    </a:lnTo>
                    <a:cubicBezTo>
                      <a:pt x="130" y="428"/>
                      <a:pt x="129" y="435"/>
                      <a:pt x="126" y="440"/>
                    </a:cubicBezTo>
                    <a:cubicBezTo>
                      <a:pt x="126" y="440"/>
                      <a:pt x="122" y="446"/>
                      <a:pt x="117" y="451"/>
                    </a:cubicBezTo>
                    <a:cubicBezTo>
                      <a:pt x="117" y="451"/>
                      <a:pt x="112" y="455"/>
                      <a:pt x="106" y="457"/>
                    </a:cubicBezTo>
                    <a:cubicBezTo>
                      <a:pt x="106" y="457"/>
                      <a:pt x="99" y="459"/>
                      <a:pt x="93" y="459"/>
                    </a:cubicBezTo>
                    <a:cubicBezTo>
                      <a:pt x="93" y="459"/>
                      <a:pt x="86" y="459"/>
                      <a:pt x="80" y="457"/>
                    </a:cubicBezTo>
                    <a:cubicBezTo>
                      <a:pt x="80" y="457"/>
                      <a:pt x="73" y="455"/>
                      <a:pt x="68" y="451"/>
                    </a:cubicBezTo>
                    <a:cubicBezTo>
                      <a:pt x="68" y="451"/>
                      <a:pt x="63" y="446"/>
                      <a:pt x="60" y="440"/>
                    </a:cubicBezTo>
                    <a:cubicBezTo>
                      <a:pt x="60" y="440"/>
                      <a:pt x="56" y="435"/>
                      <a:pt x="55" y="428"/>
                    </a:cubicBezTo>
                    <a:lnTo>
                      <a:pt x="55" y="91"/>
                    </a:lnTo>
                    <a:lnTo>
                      <a:pt x="49" y="91"/>
                    </a:lnTo>
                    <a:lnTo>
                      <a:pt x="49" y="235"/>
                    </a:lnTo>
                    <a:cubicBezTo>
                      <a:pt x="49" y="235"/>
                      <a:pt x="48" y="239"/>
                      <a:pt x="46" y="243"/>
                    </a:cubicBezTo>
                    <a:cubicBezTo>
                      <a:pt x="46" y="243"/>
                      <a:pt x="44" y="247"/>
                      <a:pt x="41" y="251"/>
                    </a:cubicBezTo>
                    <a:cubicBezTo>
                      <a:pt x="41" y="251"/>
                      <a:pt x="37" y="254"/>
                      <a:pt x="33" y="255"/>
                    </a:cubicBezTo>
                    <a:cubicBezTo>
                      <a:pt x="33" y="255"/>
                      <a:pt x="29" y="257"/>
                      <a:pt x="24" y="257"/>
                    </a:cubicBezTo>
                    <a:cubicBezTo>
                      <a:pt x="24" y="257"/>
                      <a:pt x="19" y="257"/>
                      <a:pt x="15" y="255"/>
                    </a:cubicBezTo>
                    <a:cubicBezTo>
                      <a:pt x="15" y="255"/>
                      <a:pt x="11" y="254"/>
                      <a:pt x="7" y="251"/>
                    </a:cubicBezTo>
                    <a:cubicBezTo>
                      <a:pt x="7" y="251"/>
                      <a:pt x="4" y="247"/>
                      <a:pt x="2" y="243"/>
                    </a:cubicBezTo>
                    <a:cubicBezTo>
                      <a:pt x="2" y="243"/>
                      <a:pt x="0" y="239"/>
                      <a:pt x="0" y="235"/>
                    </a:cubicBezTo>
                    <a:lnTo>
                      <a:pt x="0" y="56"/>
                    </a:lnTo>
                    <a:cubicBezTo>
                      <a:pt x="0" y="56"/>
                      <a:pt x="1" y="46"/>
                      <a:pt x="5" y="36"/>
                    </a:cubicBezTo>
                    <a:cubicBezTo>
                      <a:pt x="5" y="36"/>
                      <a:pt x="10" y="26"/>
                      <a:pt x="18" y="18"/>
                    </a:cubicBezTo>
                    <a:cubicBezTo>
                      <a:pt x="18" y="18"/>
                      <a:pt x="25" y="11"/>
                      <a:pt x="35" y="6"/>
                    </a:cubicBezTo>
                    <a:cubicBezTo>
                      <a:pt x="35" y="6"/>
                      <a:pt x="45" y="1"/>
                      <a:pt x="56"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329" name="Group 72"/>
            <p:cNvGrpSpPr>
              <a:grpSpLocks/>
            </p:cNvGrpSpPr>
            <p:nvPr/>
          </p:nvGrpSpPr>
          <p:grpSpPr bwMode="auto">
            <a:xfrm>
              <a:off x="123" y="43"/>
              <a:ext cx="536" cy="357"/>
              <a:chOff x="0" y="0"/>
              <a:chExt cx="537" cy="358"/>
            </a:xfrm>
          </p:grpSpPr>
          <p:grpSp>
            <p:nvGrpSpPr>
              <p:cNvPr id="341" name="Group 73"/>
              <p:cNvGrpSpPr>
                <a:grpSpLocks/>
              </p:cNvGrpSpPr>
              <p:nvPr/>
            </p:nvGrpSpPr>
            <p:grpSpPr bwMode="auto">
              <a:xfrm flipH="1">
                <a:off x="0" y="0"/>
                <a:ext cx="535" cy="356"/>
                <a:chOff x="0" y="0"/>
                <a:chExt cx="536" cy="357"/>
              </a:xfrm>
            </p:grpSpPr>
            <p:sp>
              <p:nvSpPr>
                <p:cNvPr id="352" name="Freeform 74"/>
                <p:cNvSpPr>
                  <a:spLocks noChangeArrowheads="1"/>
                </p:cNvSpPr>
                <p:nvPr/>
              </p:nvSpPr>
              <p:spPr bwMode="auto">
                <a:xfrm>
                  <a:off x="42" y="299"/>
                  <a:ext cx="83" cy="86"/>
                </a:xfrm>
                <a:custGeom>
                  <a:avLst/>
                  <a:gdLst>
                    <a:gd name="T0" fmla="*/ 0 w 82"/>
                    <a:gd name="T1" fmla="*/ 43 h 86"/>
                    <a:gd name="T2" fmla="*/ 3 w 82"/>
                    <a:gd name="T3" fmla="*/ 26 h 86"/>
                    <a:gd name="T4" fmla="*/ 12 w 82"/>
                    <a:gd name="T5" fmla="*/ 12 h 86"/>
                    <a:gd name="T6" fmla="*/ 25 w 82"/>
                    <a:gd name="T7" fmla="*/ 3 h 86"/>
                    <a:gd name="T8" fmla="*/ 41 w 82"/>
                    <a:gd name="T9" fmla="*/ 0 h 86"/>
                    <a:gd name="T10" fmla="*/ 57 w 82"/>
                    <a:gd name="T11" fmla="*/ 3 h 86"/>
                    <a:gd name="T12" fmla="*/ 70 w 82"/>
                    <a:gd name="T13" fmla="*/ 12 h 86"/>
                    <a:gd name="T14" fmla="*/ 79 w 82"/>
                    <a:gd name="T15" fmla="*/ 26 h 86"/>
                    <a:gd name="T16" fmla="*/ 82 w 82"/>
                    <a:gd name="T17" fmla="*/ 43 h 86"/>
                    <a:gd name="T18" fmla="*/ 79 w 82"/>
                    <a:gd name="T19" fmla="*/ 59 h 86"/>
                    <a:gd name="T20" fmla="*/ 70 w 82"/>
                    <a:gd name="T21" fmla="*/ 73 h 86"/>
                    <a:gd name="T22" fmla="*/ 57 w 82"/>
                    <a:gd name="T23" fmla="*/ 83 h 86"/>
                    <a:gd name="T24" fmla="*/ 41 w 82"/>
                    <a:gd name="T25" fmla="*/ 86 h 86"/>
                    <a:gd name="T26" fmla="*/ 25 w 82"/>
                    <a:gd name="T27" fmla="*/ 83 h 86"/>
                    <a:gd name="T28" fmla="*/ 12 w 82"/>
                    <a:gd name="T29" fmla="*/ 73 h 86"/>
                    <a:gd name="T30" fmla="*/ 3 w 82"/>
                    <a:gd name="T31" fmla="*/ 59 h 86"/>
                    <a:gd name="T32" fmla="*/ 0 w 82"/>
                    <a:gd name="T3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6">
                      <a:moveTo>
                        <a:pt x="0" y="43"/>
                      </a:moveTo>
                      <a:cubicBezTo>
                        <a:pt x="0" y="43"/>
                        <a:pt x="0" y="34"/>
                        <a:pt x="3" y="26"/>
                      </a:cubicBezTo>
                      <a:cubicBezTo>
                        <a:pt x="3" y="26"/>
                        <a:pt x="6" y="18"/>
                        <a:pt x="12" y="12"/>
                      </a:cubicBezTo>
                      <a:cubicBezTo>
                        <a:pt x="12" y="12"/>
                        <a:pt x="17" y="6"/>
                        <a:pt x="25" y="3"/>
                      </a:cubicBezTo>
                      <a:cubicBezTo>
                        <a:pt x="25" y="3"/>
                        <a:pt x="33" y="0"/>
                        <a:pt x="41" y="0"/>
                      </a:cubicBezTo>
                      <a:cubicBezTo>
                        <a:pt x="41" y="0"/>
                        <a:pt x="49" y="0"/>
                        <a:pt x="57" y="3"/>
                      </a:cubicBezTo>
                      <a:cubicBezTo>
                        <a:pt x="57" y="3"/>
                        <a:pt x="64" y="6"/>
                        <a:pt x="70" y="12"/>
                      </a:cubicBezTo>
                      <a:cubicBezTo>
                        <a:pt x="70" y="12"/>
                        <a:pt x="76" y="18"/>
                        <a:pt x="79" y="26"/>
                      </a:cubicBezTo>
                      <a:cubicBezTo>
                        <a:pt x="79" y="26"/>
                        <a:pt x="82" y="34"/>
                        <a:pt x="82" y="43"/>
                      </a:cubicBezTo>
                      <a:cubicBezTo>
                        <a:pt x="82" y="43"/>
                        <a:pt x="82" y="51"/>
                        <a:pt x="79" y="59"/>
                      </a:cubicBezTo>
                      <a:cubicBezTo>
                        <a:pt x="79" y="59"/>
                        <a:pt x="76" y="67"/>
                        <a:pt x="70" y="73"/>
                      </a:cubicBezTo>
                      <a:cubicBezTo>
                        <a:pt x="70" y="73"/>
                        <a:pt x="64" y="80"/>
                        <a:pt x="57" y="83"/>
                      </a:cubicBezTo>
                      <a:cubicBezTo>
                        <a:pt x="57" y="83"/>
                        <a:pt x="49" y="86"/>
                        <a:pt x="41" y="86"/>
                      </a:cubicBezTo>
                      <a:cubicBezTo>
                        <a:pt x="41" y="86"/>
                        <a:pt x="33" y="86"/>
                        <a:pt x="25" y="83"/>
                      </a:cubicBezTo>
                      <a:cubicBezTo>
                        <a:pt x="25" y="83"/>
                        <a:pt x="17" y="80"/>
                        <a:pt x="12" y="73"/>
                      </a:cubicBezTo>
                      <a:cubicBezTo>
                        <a:pt x="12" y="73"/>
                        <a:pt x="6" y="67"/>
                        <a:pt x="3" y="59"/>
                      </a:cubicBezTo>
                      <a:cubicBezTo>
                        <a:pt x="3" y="59"/>
                        <a:pt x="0" y="51"/>
                        <a:pt x="0" y="43"/>
                      </a:cubicBezTo>
                    </a:path>
                  </a:pathLst>
                </a:custGeom>
                <a:solidFill>
                  <a:srgbClr val="FFFFFF">
                    <a:alpha val="99998"/>
                  </a:srgbClr>
                </a:solidFill>
                <a:ln w="9525">
                  <a:solidFill>
                    <a:srgbClr val="7D7D7D"/>
                  </a:solidFill>
                  <a:round/>
                  <a:headEnd/>
                  <a:tailEnd/>
                </a:ln>
              </p:spPr>
              <p:txBody>
                <a:bodyPr/>
                <a:lstStyle/>
                <a:p>
                  <a:endParaRPr lang="en-US"/>
                </a:p>
              </p:txBody>
            </p:sp>
            <p:sp>
              <p:nvSpPr>
                <p:cNvPr id="353" name="Freeform 75"/>
                <p:cNvSpPr>
                  <a:spLocks noChangeArrowheads="1"/>
                </p:cNvSpPr>
                <p:nvPr/>
              </p:nvSpPr>
              <p:spPr bwMode="auto">
                <a:xfrm>
                  <a:off x="-80" y="462"/>
                  <a:ext cx="28" cy="29"/>
                </a:xfrm>
                <a:custGeom>
                  <a:avLst/>
                  <a:gdLst>
                    <a:gd name="T0" fmla="*/ 0 w 27"/>
                    <a:gd name="T1" fmla="*/ 14 h 28"/>
                    <a:gd name="T2" fmla="*/ 1 w 27"/>
                    <a:gd name="T3" fmla="*/ 8 h 28"/>
                    <a:gd name="T4" fmla="*/ 3 w 27"/>
                    <a:gd name="T5" fmla="*/ 4 h 28"/>
                    <a:gd name="T6" fmla="*/ 8 w 27"/>
                    <a:gd name="T7" fmla="*/ 1 h 28"/>
                    <a:gd name="T8" fmla="*/ 13 w 27"/>
                    <a:gd name="T9" fmla="*/ 0 h 28"/>
                    <a:gd name="T10" fmla="*/ 18 w 27"/>
                    <a:gd name="T11" fmla="*/ 1 h 28"/>
                    <a:gd name="T12" fmla="*/ 23 w 27"/>
                    <a:gd name="T13" fmla="*/ 4 h 28"/>
                    <a:gd name="T14" fmla="*/ 26 w 27"/>
                    <a:gd name="T15" fmla="*/ 8 h 28"/>
                    <a:gd name="T16" fmla="*/ 27 w 27"/>
                    <a:gd name="T17" fmla="*/ 14 h 28"/>
                    <a:gd name="T18" fmla="*/ 26 w 27"/>
                    <a:gd name="T19" fmla="*/ 19 h 28"/>
                    <a:gd name="T20" fmla="*/ 23 w 27"/>
                    <a:gd name="T21" fmla="*/ 24 h 28"/>
                    <a:gd name="T22" fmla="*/ 18 w 27"/>
                    <a:gd name="T23" fmla="*/ 27 h 28"/>
                    <a:gd name="T24" fmla="*/ 13 w 27"/>
                    <a:gd name="T25" fmla="*/ 28 h 28"/>
                    <a:gd name="T26" fmla="*/ 8 w 27"/>
                    <a:gd name="T27" fmla="*/ 27 h 28"/>
                    <a:gd name="T28" fmla="*/ 3 w 27"/>
                    <a:gd name="T29" fmla="*/ 24 h 28"/>
                    <a:gd name="T30" fmla="*/ 1 w 27"/>
                    <a:gd name="T31" fmla="*/ 19 h 28"/>
                    <a:gd name="T32" fmla="*/ 0 w 27"/>
                    <a:gd name="T3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0" y="14"/>
                      </a:moveTo>
                      <a:cubicBezTo>
                        <a:pt x="0" y="14"/>
                        <a:pt x="0" y="11"/>
                        <a:pt x="1" y="8"/>
                      </a:cubicBezTo>
                      <a:cubicBezTo>
                        <a:pt x="1" y="8"/>
                        <a:pt x="2" y="6"/>
                        <a:pt x="3" y="4"/>
                      </a:cubicBezTo>
                      <a:cubicBezTo>
                        <a:pt x="3" y="4"/>
                        <a:pt x="5" y="2"/>
                        <a:pt x="8" y="1"/>
                      </a:cubicBezTo>
                      <a:cubicBezTo>
                        <a:pt x="8" y="1"/>
                        <a:pt x="10" y="0"/>
                        <a:pt x="13" y="0"/>
                      </a:cubicBezTo>
                      <a:cubicBezTo>
                        <a:pt x="13" y="0"/>
                        <a:pt x="16" y="0"/>
                        <a:pt x="18" y="1"/>
                      </a:cubicBezTo>
                      <a:cubicBezTo>
                        <a:pt x="18" y="1"/>
                        <a:pt x="21" y="2"/>
                        <a:pt x="23" y="4"/>
                      </a:cubicBezTo>
                      <a:cubicBezTo>
                        <a:pt x="23" y="4"/>
                        <a:pt x="25" y="6"/>
                        <a:pt x="26" y="8"/>
                      </a:cubicBezTo>
                      <a:cubicBezTo>
                        <a:pt x="26" y="8"/>
                        <a:pt x="27" y="11"/>
                        <a:pt x="27" y="14"/>
                      </a:cubicBezTo>
                      <a:cubicBezTo>
                        <a:pt x="27" y="14"/>
                        <a:pt x="27" y="17"/>
                        <a:pt x="26" y="19"/>
                      </a:cubicBezTo>
                      <a:cubicBezTo>
                        <a:pt x="26" y="19"/>
                        <a:pt x="25" y="22"/>
                        <a:pt x="23" y="24"/>
                      </a:cubicBezTo>
                      <a:cubicBezTo>
                        <a:pt x="23" y="24"/>
                        <a:pt x="21" y="26"/>
                        <a:pt x="18" y="27"/>
                      </a:cubicBezTo>
                      <a:cubicBezTo>
                        <a:pt x="18" y="27"/>
                        <a:pt x="16" y="28"/>
                        <a:pt x="13" y="28"/>
                      </a:cubicBezTo>
                      <a:cubicBezTo>
                        <a:pt x="13" y="28"/>
                        <a:pt x="10" y="28"/>
                        <a:pt x="8" y="27"/>
                      </a:cubicBezTo>
                      <a:cubicBezTo>
                        <a:pt x="8" y="27"/>
                        <a:pt x="5" y="26"/>
                        <a:pt x="3" y="24"/>
                      </a:cubicBezTo>
                      <a:cubicBezTo>
                        <a:pt x="3" y="24"/>
                        <a:pt x="2" y="22"/>
                        <a:pt x="1" y="19"/>
                      </a:cubicBezTo>
                      <a:cubicBezTo>
                        <a:pt x="1" y="19"/>
                        <a:pt x="0" y="17"/>
                        <a:pt x="0" y="14"/>
                      </a:cubicBezTo>
                    </a:path>
                  </a:pathLst>
                </a:custGeom>
                <a:solidFill>
                  <a:srgbClr val="FFFFFF">
                    <a:alpha val="99998"/>
                  </a:srgbClr>
                </a:solidFill>
                <a:ln w="9525">
                  <a:solidFill>
                    <a:srgbClr val="7D7D7D"/>
                  </a:solidFill>
                  <a:round/>
                  <a:headEnd/>
                  <a:tailEnd/>
                </a:ln>
              </p:spPr>
              <p:txBody>
                <a:bodyPr/>
                <a:lstStyle/>
                <a:p>
                  <a:endParaRPr lang="en-US"/>
                </a:p>
              </p:txBody>
            </p:sp>
            <p:sp>
              <p:nvSpPr>
                <p:cNvPr id="354" name="Freeform 76"/>
                <p:cNvSpPr>
                  <a:spLocks noChangeArrowheads="1"/>
                </p:cNvSpPr>
                <p:nvPr/>
              </p:nvSpPr>
              <p:spPr bwMode="auto">
                <a:xfrm>
                  <a:off x="-52" y="426"/>
                  <a:ext cx="39" cy="41"/>
                </a:xfrm>
                <a:custGeom>
                  <a:avLst/>
                  <a:gdLst>
                    <a:gd name="T0" fmla="*/ 0 w 38"/>
                    <a:gd name="T1" fmla="*/ 20 h 40"/>
                    <a:gd name="T2" fmla="*/ 1 w 38"/>
                    <a:gd name="T3" fmla="*/ 12 h 40"/>
                    <a:gd name="T4" fmla="*/ 5 w 38"/>
                    <a:gd name="T5" fmla="*/ 5 h 40"/>
                    <a:gd name="T6" fmla="*/ 11 w 38"/>
                    <a:gd name="T7" fmla="*/ 1 h 40"/>
                    <a:gd name="T8" fmla="*/ 19 w 38"/>
                    <a:gd name="T9" fmla="*/ 0 h 40"/>
                    <a:gd name="T10" fmla="*/ 26 w 38"/>
                    <a:gd name="T11" fmla="*/ 1 h 40"/>
                    <a:gd name="T12" fmla="*/ 32 w 38"/>
                    <a:gd name="T13" fmla="*/ 5 h 40"/>
                    <a:gd name="T14" fmla="*/ 37 w 38"/>
                    <a:gd name="T15" fmla="*/ 12 h 40"/>
                    <a:gd name="T16" fmla="*/ 38 w 38"/>
                    <a:gd name="T17" fmla="*/ 20 h 40"/>
                    <a:gd name="T18" fmla="*/ 37 w 38"/>
                    <a:gd name="T19" fmla="*/ 27 h 40"/>
                    <a:gd name="T20" fmla="*/ 32 w 38"/>
                    <a:gd name="T21" fmla="*/ 34 h 40"/>
                    <a:gd name="T22" fmla="*/ 26 w 38"/>
                    <a:gd name="T23" fmla="*/ 38 h 40"/>
                    <a:gd name="T24" fmla="*/ 19 w 38"/>
                    <a:gd name="T25" fmla="*/ 40 h 40"/>
                    <a:gd name="T26" fmla="*/ 11 w 38"/>
                    <a:gd name="T27" fmla="*/ 38 h 40"/>
                    <a:gd name="T28" fmla="*/ 5 w 38"/>
                    <a:gd name="T29" fmla="*/ 34 h 40"/>
                    <a:gd name="T30" fmla="*/ 1 w 38"/>
                    <a:gd name="T31" fmla="*/ 27 h 40"/>
                    <a:gd name="T32" fmla="*/ 0 w 38"/>
                    <a:gd name="T33"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0">
                      <a:moveTo>
                        <a:pt x="0" y="20"/>
                      </a:moveTo>
                      <a:cubicBezTo>
                        <a:pt x="0" y="20"/>
                        <a:pt x="0" y="16"/>
                        <a:pt x="1" y="12"/>
                      </a:cubicBezTo>
                      <a:cubicBezTo>
                        <a:pt x="1" y="12"/>
                        <a:pt x="2" y="8"/>
                        <a:pt x="5" y="5"/>
                      </a:cubicBezTo>
                      <a:cubicBezTo>
                        <a:pt x="5" y="5"/>
                        <a:pt x="8" y="3"/>
                        <a:pt x="11" y="1"/>
                      </a:cubicBezTo>
                      <a:cubicBezTo>
                        <a:pt x="11" y="1"/>
                        <a:pt x="15" y="0"/>
                        <a:pt x="19" y="0"/>
                      </a:cubicBezTo>
                      <a:cubicBezTo>
                        <a:pt x="19" y="0"/>
                        <a:pt x="23" y="0"/>
                        <a:pt x="26" y="1"/>
                      </a:cubicBezTo>
                      <a:cubicBezTo>
                        <a:pt x="26" y="1"/>
                        <a:pt x="30" y="3"/>
                        <a:pt x="32" y="5"/>
                      </a:cubicBezTo>
                      <a:cubicBezTo>
                        <a:pt x="32" y="5"/>
                        <a:pt x="35" y="8"/>
                        <a:pt x="37" y="12"/>
                      </a:cubicBezTo>
                      <a:cubicBezTo>
                        <a:pt x="37" y="12"/>
                        <a:pt x="38" y="16"/>
                        <a:pt x="38" y="20"/>
                      </a:cubicBezTo>
                      <a:cubicBezTo>
                        <a:pt x="38" y="20"/>
                        <a:pt x="38" y="24"/>
                        <a:pt x="37" y="27"/>
                      </a:cubicBezTo>
                      <a:cubicBezTo>
                        <a:pt x="37" y="27"/>
                        <a:pt x="35" y="31"/>
                        <a:pt x="32" y="34"/>
                      </a:cubicBezTo>
                      <a:cubicBezTo>
                        <a:pt x="32" y="34"/>
                        <a:pt x="30" y="37"/>
                        <a:pt x="26" y="38"/>
                      </a:cubicBezTo>
                      <a:cubicBezTo>
                        <a:pt x="26" y="38"/>
                        <a:pt x="23" y="40"/>
                        <a:pt x="19" y="40"/>
                      </a:cubicBezTo>
                      <a:cubicBezTo>
                        <a:pt x="19" y="40"/>
                        <a:pt x="15" y="40"/>
                        <a:pt x="11" y="38"/>
                      </a:cubicBezTo>
                      <a:cubicBezTo>
                        <a:pt x="11" y="38"/>
                        <a:pt x="8" y="37"/>
                        <a:pt x="5" y="34"/>
                      </a:cubicBezTo>
                      <a:cubicBezTo>
                        <a:pt x="5" y="34"/>
                        <a:pt x="2" y="31"/>
                        <a:pt x="1" y="27"/>
                      </a:cubicBezTo>
                      <a:cubicBezTo>
                        <a:pt x="1" y="27"/>
                        <a:pt x="0" y="24"/>
                        <a:pt x="0" y="20"/>
                      </a:cubicBezTo>
                    </a:path>
                  </a:pathLst>
                </a:custGeom>
                <a:solidFill>
                  <a:srgbClr val="FFFFFF">
                    <a:alpha val="99998"/>
                  </a:srgbClr>
                </a:solidFill>
                <a:ln w="9525">
                  <a:solidFill>
                    <a:srgbClr val="7D7D7D"/>
                  </a:solidFill>
                  <a:round/>
                  <a:headEnd/>
                  <a:tailEnd/>
                </a:ln>
              </p:spPr>
              <p:txBody>
                <a:bodyPr/>
                <a:lstStyle/>
                <a:p>
                  <a:endParaRPr lang="en-US"/>
                </a:p>
              </p:txBody>
            </p:sp>
            <p:sp>
              <p:nvSpPr>
                <p:cNvPr id="355" name="Freeform 77"/>
                <p:cNvSpPr>
                  <a:spLocks noChangeArrowheads="1"/>
                </p:cNvSpPr>
                <p:nvPr/>
              </p:nvSpPr>
              <p:spPr bwMode="auto">
                <a:xfrm>
                  <a:off x="-11" y="372"/>
                  <a:ext cx="56" cy="60"/>
                </a:xfrm>
                <a:custGeom>
                  <a:avLst/>
                  <a:gdLst>
                    <a:gd name="T0" fmla="*/ 0 w 57"/>
                    <a:gd name="T1" fmla="*/ 30 h 60"/>
                    <a:gd name="T2" fmla="*/ 2 w 57"/>
                    <a:gd name="T3" fmla="*/ 18 h 60"/>
                    <a:gd name="T4" fmla="*/ 8 w 57"/>
                    <a:gd name="T5" fmla="*/ 8 h 60"/>
                    <a:gd name="T6" fmla="*/ 17 w 57"/>
                    <a:gd name="T7" fmla="*/ 2 h 60"/>
                    <a:gd name="T8" fmla="*/ 28 w 57"/>
                    <a:gd name="T9" fmla="*/ 0 h 60"/>
                    <a:gd name="T10" fmla="*/ 39 w 57"/>
                    <a:gd name="T11" fmla="*/ 2 h 60"/>
                    <a:gd name="T12" fmla="*/ 48 w 57"/>
                    <a:gd name="T13" fmla="*/ 8 h 60"/>
                    <a:gd name="T14" fmla="*/ 55 w 57"/>
                    <a:gd name="T15" fmla="*/ 18 h 60"/>
                    <a:gd name="T16" fmla="*/ 57 w 57"/>
                    <a:gd name="T17" fmla="*/ 30 h 60"/>
                    <a:gd name="T18" fmla="*/ 55 w 57"/>
                    <a:gd name="T19" fmla="*/ 41 h 60"/>
                    <a:gd name="T20" fmla="*/ 48 w 57"/>
                    <a:gd name="T21" fmla="*/ 51 h 60"/>
                    <a:gd name="T22" fmla="*/ 39 w 57"/>
                    <a:gd name="T23" fmla="*/ 57 h 60"/>
                    <a:gd name="T24" fmla="*/ 28 w 57"/>
                    <a:gd name="T25" fmla="*/ 60 h 60"/>
                    <a:gd name="T26" fmla="*/ 17 w 57"/>
                    <a:gd name="T27" fmla="*/ 57 h 60"/>
                    <a:gd name="T28" fmla="*/ 8 w 57"/>
                    <a:gd name="T29" fmla="*/ 51 h 60"/>
                    <a:gd name="T30" fmla="*/ 2 w 57"/>
                    <a:gd name="T31" fmla="*/ 41 h 60"/>
                    <a:gd name="T32" fmla="*/ 0 w 57"/>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0">
                      <a:moveTo>
                        <a:pt x="0" y="30"/>
                      </a:moveTo>
                      <a:cubicBezTo>
                        <a:pt x="0" y="30"/>
                        <a:pt x="0" y="24"/>
                        <a:pt x="2" y="18"/>
                      </a:cubicBezTo>
                      <a:cubicBezTo>
                        <a:pt x="2" y="18"/>
                        <a:pt x="4" y="13"/>
                        <a:pt x="8" y="8"/>
                      </a:cubicBezTo>
                      <a:cubicBezTo>
                        <a:pt x="8" y="8"/>
                        <a:pt x="12" y="4"/>
                        <a:pt x="17" y="2"/>
                      </a:cubicBezTo>
                      <a:cubicBezTo>
                        <a:pt x="17" y="2"/>
                        <a:pt x="22" y="0"/>
                        <a:pt x="28" y="0"/>
                      </a:cubicBezTo>
                      <a:cubicBezTo>
                        <a:pt x="28" y="0"/>
                        <a:pt x="34" y="0"/>
                        <a:pt x="39" y="2"/>
                      </a:cubicBezTo>
                      <a:cubicBezTo>
                        <a:pt x="39" y="2"/>
                        <a:pt x="44" y="4"/>
                        <a:pt x="48" y="8"/>
                      </a:cubicBezTo>
                      <a:cubicBezTo>
                        <a:pt x="48" y="8"/>
                        <a:pt x="52" y="13"/>
                        <a:pt x="55" y="18"/>
                      </a:cubicBezTo>
                      <a:cubicBezTo>
                        <a:pt x="55" y="18"/>
                        <a:pt x="57" y="24"/>
                        <a:pt x="57" y="30"/>
                      </a:cubicBezTo>
                      <a:cubicBezTo>
                        <a:pt x="57" y="30"/>
                        <a:pt x="57" y="36"/>
                        <a:pt x="55" y="41"/>
                      </a:cubicBezTo>
                      <a:cubicBezTo>
                        <a:pt x="55" y="41"/>
                        <a:pt x="52" y="47"/>
                        <a:pt x="48" y="51"/>
                      </a:cubicBezTo>
                      <a:cubicBezTo>
                        <a:pt x="48" y="51"/>
                        <a:pt x="44" y="55"/>
                        <a:pt x="39" y="57"/>
                      </a:cubicBezTo>
                      <a:cubicBezTo>
                        <a:pt x="39" y="57"/>
                        <a:pt x="34" y="60"/>
                        <a:pt x="28" y="60"/>
                      </a:cubicBezTo>
                      <a:cubicBezTo>
                        <a:pt x="28" y="60"/>
                        <a:pt x="22" y="60"/>
                        <a:pt x="17" y="57"/>
                      </a:cubicBezTo>
                      <a:cubicBezTo>
                        <a:pt x="17" y="57"/>
                        <a:pt x="12" y="55"/>
                        <a:pt x="8" y="51"/>
                      </a:cubicBezTo>
                      <a:cubicBezTo>
                        <a:pt x="8" y="51"/>
                        <a:pt x="4" y="47"/>
                        <a:pt x="2" y="41"/>
                      </a:cubicBezTo>
                      <a:cubicBezTo>
                        <a:pt x="2" y="41"/>
                        <a:pt x="0" y="36"/>
                        <a:pt x="0" y="30"/>
                      </a:cubicBezTo>
                    </a:path>
                  </a:pathLst>
                </a:custGeom>
                <a:solidFill>
                  <a:srgbClr val="FFFFFF">
                    <a:alpha val="99998"/>
                  </a:srgbClr>
                </a:solidFill>
                <a:ln w="9525">
                  <a:solidFill>
                    <a:srgbClr val="7D7D7D"/>
                  </a:solidFill>
                  <a:round/>
                  <a:headEnd/>
                  <a:tailEnd/>
                </a:ln>
              </p:spPr>
              <p:txBody>
                <a:bodyPr/>
                <a:lstStyle/>
                <a:p>
                  <a:endParaRPr lang="en-US"/>
                </a:p>
              </p:txBody>
            </p:sp>
            <p:sp>
              <p:nvSpPr>
                <p:cNvPr id="356" name="Freeform 78"/>
                <p:cNvSpPr>
                  <a:spLocks noChangeArrowheads="1"/>
                </p:cNvSpPr>
                <p:nvPr/>
              </p:nvSpPr>
              <p:spPr bwMode="auto">
                <a:xfrm>
                  <a:off x="0" y="0"/>
                  <a:ext cx="535" cy="356"/>
                </a:xfrm>
                <a:custGeom>
                  <a:avLst/>
                  <a:gdLst>
                    <a:gd name="T0" fmla="*/ 42 w 535"/>
                    <a:gd name="T1" fmla="*/ 149 h 356"/>
                    <a:gd name="T2" fmla="*/ 173 w 535"/>
                    <a:gd name="T3" fmla="*/ 63 h 356"/>
                    <a:gd name="T4" fmla="*/ 310 w 535"/>
                    <a:gd name="T5" fmla="*/ 3 h 356"/>
                    <a:gd name="T6" fmla="*/ 529 w 535"/>
                    <a:gd name="T7" fmla="*/ 122 h 356"/>
                    <a:gd name="T8" fmla="*/ 443 w 535"/>
                    <a:gd name="T9" fmla="*/ 301 h 356"/>
                    <a:gd name="T10" fmla="*/ 262 w 535"/>
                    <a:gd name="T11" fmla="*/ 305 h 356"/>
                    <a:gd name="T12" fmla="*/ 0 w 535"/>
                    <a:gd name="T13" fmla="*/ 0 h 356"/>
                    <a:gd name="T14" fmla="*/ 0 w 535"/>
                    <a:gd name="T15" fmla="*/ 0 h 356"/>
                    <a:gd name="T16" fmla="*/ 0 w 535"/>
                    <a:gd name="T17" fmla="*/ 0 h 356"/>
                    <a:gd name="T18" fmla="*/ 0 w 535"/>
                    <a:gd name="T19" fmla="*/ 0 h 356"/>
                    <a:gd name="T20" fmla="*/ 0 w 535"/>
                    <a:gd name="T21" fmla="*/ 0 h 356"/>
                    <a:gd name="T22" fmla="*/ 5 w 535"/>
                    <a:gd name="T23" fmla="*/ 0 h 356"/>
                    <a:gd name="T24" fmla="*/ 4 w 535"/>
                    <a:gd name="T25" fmla="*/ 0 h 356"/>
                    <a:gd name="T26" fmla="*/ 4 w 535"/>
                    <a:gd name="T27" fmla="*/ 0 h 356"/>
                    <a:gd name="T28" fmla="*/ 5 w 535"/>
                    <a:gd name="T29" fmla="*/ 0 h 356"/>
                    <a:gd name="T30" fmla="*/ 5 w 535"/>
                    <a:gd name="T31" fmla="*/ 0 h 356"/>
                    <a:gd name="T32" fmla="*/ 0 w 535"/>
                    <a:gd name="T33" fmla="*/ 0 h 356"/>
                    <a:gd name="T34" fmla="*/ 0 w 535"/>
                    <a:gd name="T35" fmla="*/ 0 h 356"/>
                    <a:gd name="T36" fmla="*/ 4 w 535"/>
                    <a:gd name="T37" fmla="*/ 2 h 356"/>
                    <a:gd name="T38" fmla="*/ 3 w 535"/>
                    <a:gd name="T39" fmla="*/ 7 h 356"/>
                    <a:gd name="T40" fmla="*/ 0 w 535"/>
                    <a:gd name="T41" fmla="*/ 0 h 356"/>
                    <a:gd name="T42" fmla="*/ 0 w 535"/>
                    <a:gd name="T43" fmla="*/ 0 h 356"/>
                    <a:gd name="T44" fmla="*/ 0 w 535"/>
                    <a:gd name="T45" fmla="*/ 0 h 356"/>
                    <a:gd name="T46" fmla="*/ 0 w 535"/>
                    <a:gd name="T47" fmla="*/ 0 h 356"/>
                    <a:gd name="T48" fmla="*/ 0 w 535"/>
                    <a:gd name="T49" fmla="*/ 0 h 356"/>
                    <a:gd name="T50" fmla="*/ 0 w 535"/>
                    <a:gd name="T51" fmla="*/ 0 h 356"/>
                    <a:gd name="T52" fmla="*/ 0 w 535"/>
                    <a:gd name="T53" fmla="*/ 0 h 356"/>
                    <a:gd name="T54" fmla="*/ 0 w 535"/>
                    <a:gd name="T55" fmla="*/ 0 h 356"/>
                    <a:gd name="T56" fmla="*/ 0 w 535"/>
                    <a:gd name="T57" fmla="*/ 0 h 356"/>
                    <a:gd name="T58" fmla="*/ 0 w 535"/>
                    <a:gd name="T59" fmla="*/ 0 h 356"/>
                    <a:gd name="T60" fmla="*/ 0 w 535"/>
                    <a:gd name="T61" fmla="*/ 0 h 356"/>
                    <a:gd name="T62" fmla="*/ 0 w 535"/>
                    <a:gd name="T63" fmla="*/ 0 h 356"/>
                    <a:gd name="T64" fmla="*/ 0 w 535"/>
                    <a:gd name="T65" fmla="*/ 0 h 356"/>
                    <a:gd name="T66" fmla="*/ 0 w 535"/>
                    <a:gd name="T67" fmla="*/ 0 h 356"/>
                    <a:gd name="T68" fmla="*/ 0 w 535"/>
                    <a:gd name="T69" fmla="*/ 0 h 356"/>
                    <a:gd name="T70" fmla="*/ 0 w 535"/>
                    <a:gd name="T71" fmla="*/ 0 h 356"/>
                    <a:gd name="T72" fmla="*/ 0 w 535"/>
                    <a:gd name="T73" fmla="*/ 0 h 356"/>
                    <a:gd name="T74" fmla="*/ 0 w 535"/>
                    <a:gd name="T75" fmla="*/ 0 h 356"/>
                    <a:gd name="T76" fmla="*/ 0 w 535"/>
                    <a:gd name="T77" fmla="*/ 0 h 356"/>
                    <a:gd name="T78" fmla="*/ 0 w 535"/>
                    <a:gd name="T79" fmla="*/ 0 h 356"/>
                    <a:gd name="T80" fmla="*/ 0 w 535"/>
                    <a:gd name="T81" fmla="*/ 0 h 356"/>
                    <a:gd name="T82" fmla="*/ 0 w 535"/>
                    <a:gd name="T83" fmla="*/ 0 h 356"/>
                    <a:gd name="T84" fmla="*/ 28578 w 535"/>
                    <a:gd name="T85" fmla="*/ 64672 h 356"/>
                    <a:gd name="T86" fmla="*/ 0 w 535"/>
                    <a:gd name="T87" fmla="*/ 256 h 356"/>
                    <a:gd name="T88" fmla="*/ 0 w 535"/>
                    <a:gd name="T89" fmla="*/ 0 h 356"/>
                    <a:gd name="T90" fmla="*/ 0 w 535"/>
                    <a:gd name="T91" fmla="*/ 0 h 356"/>
                    <a:gd name="T92" fmla="*/ 0 w 535"/>
                    <a:gd name="T93" fmla="*/ 0 h 356"/>
                    <a:gd name="T94" fmla="*/ 0 w 535"/>
                    <a:gd name="T95" fmla="*/ 0 h 356"/>
                    <a:gd name="T96" fmla="*/ 0 w 535"/>
                    <a:gd name="T97" fmla="*/ 0 h 356"/>
                    <a:gd name="T98" fmla="*/ 0 w 535"/>
                    <a:gd name="T99" fmla="*/ 0 h 356"/>
                    <a:gd name="T100" fmla="*/ 0 w 535"/>
                    <a:gd name="T101" fmla="*/ 0 h 356"/>
                    <a:gd name="T102" fmla="*/ 0 w 535"/>
                    <a:gd name="T103" fmla="*/ 0 h 356"/>
                    <a:gd name="T104" fmla="*/ 0 w 535"/>
                    <a:gd name="T105" fmla="*/ 0 h 356"/>
                    <a:gd name="T106" fmla="*/ 0 w 535"/>
                    <a:gd name="T107" fmla="*/ 0 h 356"/>
                    <a:gd name="T108" fmla="*/ 0 w 535"/>
                    <a:gd name="T109" fmla="*/ 0 h 356"/>
                    <a:gd name="T110" fmla="*/ 0 w 535"/>
                    <a:gd name="T111" fmla="*/ 0 h 356"/>
                    <a:gd name="T112" fmla="*/ 0 w 535"/>
                    <a:gd name="T113" fmla="*/ 0 h 356"/>
                    <a:gd name="T114" fmla="*/ 0 w 535"/>
                    <a:gd name="T115" fmla="*/ 0 h 356"/>
                    <a:gd name="T116" fmla="*/ 0 w 535"/>
                    <a:gd name="T117" fmla="*/ 0 h 356"/>
                    <a:gd name="T118" fmla="*/ 0 w 535"/>
                    <a:gd name="T119" fmla="*/ 0 h 356"/>
                    <a:gd name="T120" fmla="*/ 0 w 535"/>
                    <a:gd name="T121" fmla="*/ 0 h 356"/>
                    <a:gd name="T122" fmla="*/ 0 w 535"/>
                    <a:gd name="T123" fmla="*/ 0 h 356"/>
                    <a:gd name="T124" fmla="*/ 0 w 535"/>
                    <a:gd name="T125"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 h="356">
                      <a:moveTo>
                        <a:pt x="111" y="257"/>
                      </a:moveTo>
                      <a:cubicBezTo>
                        <a:pt x="111" y="257"/>
                        <a:pt x="102" y="267"/>
                        <a:pt x="91" y="273"/>
                      </a:cubicBezTo>
                      <a:cubicBezTo>
                        <a:pt x="91" y="273"/>
                        <a:pt x="79" y="279"/>
                        <a:pt x="66" y="279"/>
                      </a:cubicBezTo>
                      <a:cubicBezTo>
                        <a:pt x="66" y="279"/>
                        <a:pt x="53" y="280"/>
                        <a:pt x="40" y="275"/>
                      </a:cubicBezTo>
                      <a:cubicBezTo>
                        <a:pt x="40" y="275"/>
                        <a:pt x="28" y="270"/>
                        <a:pt x="19" y="260"/>
                      </a:cubicBezTo>
                      <a:cubicBezTo>
                        <a:pt x="19" y="260"/>
                        <a:pt x="10" y="251"/>
                        <a:pt x="4" y="238"/>
                      </a:cubicBezTo>
                      <a:cubicBezTo>
                        <a:pt x="4" y="238"/>
                        <a:pt x="0" y="225"/>
                        <a:pt x="0" y="212"/>
                      </a:cubicBezTo>
                      <a:cubicBezTo>
                        <a:pt x="0" y="212"/>
                        <a:pt x="0" y="198"/>
                        <a:pt x="5" y="185"/>
                      </a:cubicBezTo>
                      <a:cubicBezTo>
                        <a:pt x="5" y="185"/>
                        <a:pt x="10" y="173"/>
                        <a:pt x="20" y="163"/>
                      </a:cubicBezTo>
                      <a:cubicBezTo>
                        <a:pt x="20" y="163"/>
                        <a:pt x="29" y="154"/>
                        <a:pt x="42" y="149"/>
                      </a:cubicBezTo>
                      <a:cubicBezTo>
                        <a:pt x="42" y="149"/>
                        <a:pt x="54" y="145"/>
                        <a:pt x="67" y="145"/>
                      </a:cubicBezTo>
                      <a:cubicBezTo>
                        <a:pt x="67" y="145"/>
                        <a:pt x="60" y="135"/>
                        <a:pt x="58" y="122"/>
                      </a:cubicBezTo>
                      <a:cubicBezTo>
                        <a:pt x="58" y="122"/>
                        <a:pt x="55" y="109"/>
                        <a:pt x="58" y="96"/>
                      </a:cubicBezTo>
                      <a:cubicBezTo>
                        <a:pt x="58" y="96"/>
                        <a:pt x="60" y="83"/>
                        <a:pt x="67" y="73"/>
                      </a:cubicBezTo>
                      <a:cubicBezTo>
                        <a:pt x="67" y="73"/>
                        <a:pt x="75" y="62"/>
                        <a:pt x="85" y="55"/>
                      </a:cubicBezTo>
                      <a:cubicBezTo>
                        <a:pt x="85" y="55"/>
                        <a:pt x="96" y="48"/>
                        <a:pt x="108" y="46"/>
                      </a:cubicBezTo>
                      <a:cubicBezTo>
                        <a:pt x="108" y="46"/>
                        <a:pt x="121" y="44"/>
                        <a:pt x="133" y="47"/>
                      </a:cubicBezTo>
                      <a:cubicBezTo>
                        <a:pt x="133" y="47"/>
                        <a:pt x="145" y="50"/>
                        <a:pt x="155" y="58"/>
                      </a:cubicBezTo>
                      <a:cubicBezTo>
                        <a:pt x="155" y="58"/>
                        <a:pt x="165" y="66"/>
                        <a:pt x="171" y="77"/>
                      </a:cubicBezTo>
                      <a:cubicBezTo>
                        <a:pt x="171" y="77"/>
                        <a:pt x="171" y="70"/>
                        <a:pt x="173" y="63"/>
                      </a:cubicBezTo>
                      <a:cubicBezTo>
                        <a:pt x="173" y="63"/>
                        <a:pt x="175" y="56"/>
                        <a:pt x="179" y="50"/>
                      </a:cubicBezTo>
                      <a:cubicBezTo>
                        <a:pt x="179" y="50"/>
                        <a:pt x="184" y="44"/>
                        <a:pt x="190" y="40"/>
                      </a:cubicBezTo>
                      <a:cubicBezTo>
                        <a:pt x="190" y="40"/>
                        <a:pt x="196" y="36"/>
                        <a:pt x="203" y="35"/>
                      </a:cubicBezTo>
                      <a:cubicBezTo>
                        <a:pt x="203" y="35"/>
                        <a:pt x="210" y="34"/>
                        <a:pt x="217" y="35"/>
                      </a:cubicBezTo>
                      <a:cubicBezTo>
                        <a:pt x="217" y="35"/>
                        <a:pt x="224" y="37"/>
                        <a:pt x="230" y="41"/>
                      </a:cubicBezTo>
                      <a:cubicBezTo>
                        <a:pt x="230" y="41"/>
                        <a:pt x="236" y="45"/>
                        <a:pt x="240" y="50"/>
                      </a:cubicBezTo>
                      <a:cubicBezTo>
                        <a:pt x="240" y="50"/>
                        <a:pt x="244" y="57"/>
                        <a:pt x="246" y="64"/>
                      </a:cubicBezTo>
                      <a:cubicBezTo>
                        <a:pt x="246" y="64"/>
                        <a:pt x="251" y="48"/>
                        <a:pt x="260" y="35"/>
                      </a:cubicBezTo>
                      <a:cubicBezTo>
                        <a:pt x="260" y="35"/>
                        <a:pt x="269" y="23"/>
                        <a:pt x="282" y="14"/>
                      </a:cubicBezTo>
                      <a:cubicBezTo>
                        <a:pt x="282" y="14"/>
                        <a:pt x="295" y="6"/>
                        <a:pt x="310" y="3"/>
                      </a:cubicBezTo>
                      <a:cubicBezTo>
                        <a:pt x="310" y="3"/>
                        <a:pt x="325" y="0"/>
                        <a:pt x="340" y="2"/>
                      </a:cubicBezTo>
                      <a:cubicBezTo>
                        <a:pt x="340" y="2"/>
                        <a:pt x="355" y="5"/>
                        <a:pt x="368" y="13"/>
                      </a:cubicBezTo>
                      <a:cubicBezTo>
                        <a:pt x="368" y="13"/>
                        <a:pt x="381" y="22"/>
                        <a:pt x="391" y="34"/>
                      </a:cubicBezTo>
                      <a:cubicBezTo>
                        <a:pt x="391" y="34"/>
                        <a:pt x="400" y="47"/>
                        <a:pt x="404" y="62"/>
                      </a:cubicBezTo>
                      <a:cubicBezTo>
                        <a:pt x="404" y="62"/>
                        <a:pt x="409" y="78"/>
                        <a:pt x="408" y="94"/>
                      </a:cubicBezTo>
                      <a:cubicBezTo>
                        <a:pt x="408" y="94"/>
                        <a:pt x="419" y="83"/>
                        <a:pt x="432" y="78"/>
                      </a:cubicBezTo>
                      <a:cubicBezTo>
                        <a:pt x="432" y="78"/>
                        <a:pt x="446" y="73"/>
                        <a:pt x="461" y="73"/>
                      </a:cubicBezTo>
                      <a:cubicBezTo>
                        <a:pt x="461" y="73"/>
                        <a:pt x="476" y="73"/>
                        <a:pt x="489" y="80"/>
                      </a:cubicBezTo>
                      <a:cubicBezTo>
                        <a:pt x="489" y="80"/>
                        <a:pt x="503" y="86"/>
                        <a:pt x="513" y="97"/>
                      </a:cubicBezTo>
                      <a:cubicBezTo>
                        <a:pt x="513" y="97"/>
                        <a:pt x="524" y="108"/>
                        <a:pt x="529" y="122"/>
                      </a:cubicBezTo>
                      <a:cubicBezTo>
                        <a:pt x="529" y="122"/>
                        <a:pt x="535" y="137"/>
                        <a:pt x="535" y="152"/>
                      </a:cubicBezTo>
                      <a:cubicBezTo>
                        <a:pt x="535" y="152"/>
                        <a:pt x="535" y="168"/>
                        <a:pt x="530" y="182"/>
                      </a:cubicBezTo>
                      <a:cubicBezTo>
                        <a:pt x="530" y="182"/>
                        <a:pt x="524" y="197"/>
                        <a:pt x="514" y="208"/>
                      </a:cubicBezTo>
                      <a:cubicBezTo>
                        <a:pt x="514" y="208"/>
                        <a:pt x="504" y="219"/>
                        <a:pt x="490" y="225"/>
                      </a:cubicBezTo>
                      <a:cubicBezTo>
                        <a:pt x="490" y="225"/>
                        <a:pt x="477" y="232"/>
                        <a:pt x="462" y="233"/>
                      </a:cubicBezTo>
                      <a:cubicBezTo>
                        <a:pt x="462" y="233"/>
                        <a:pt x="468" y="239"/>
                        <a:pt x="470" y="247"/>
                      </a:cubicBezTo>
                      <a:cubicBezTo>
                        <a:pt x="470" y="247"/>
                        <a:pt x="473" y="255"/>
                        <a:pt x="472" y="264"/>
                      </a:cubicBezTo>
                      <a:cubicBezTo>
                        <a:pt x="472" y="264"/>
                        <a:pt x="471" y="273"/>
                        <a:pt x="468" y="280"/>
                      </a:cubicBezTo>
                      <a:cubicBezTo>
                        <a:pt x="468" y="280"/>
                        <a:pt x="464" y="288"/>
                        <a:pt x="458" y="293"/>
                      </a:cubicBezTo>
                      <a:cubicBezTo>
                        <a:pt x="458" y="293"/>
                        <a:pt x="451" y="299"/>
                        <a:pt x="443" y="301"/>
                      </a:cubicBezTo>
                      <a:cubicBezTo>
                        <a:pt x="443" y="301"/>
                        <a:pt x="436" y="304"/>
                        <a:pt x="427" y="303"/>
                      </a:cubicBezTo>
                      <a:cubicBezTo>
                        <a:pt x="427" y="303"/>
                        <a:pt x="419" y="302"/>
                        <a:pt x="412" y="298"/>
                      </a:cubicBezTo>
                      <a:cubicBezTo>
                        <a:pt x="412" y="298"/>
                        <a:pt x="405" y="294"/>
                        <a:pt x="400" y="287"/>
                      </a:cubicBezTo>
                      <a:cubicBezTo>
                        <a:pt x="400" y="287"/>
                        <a:pt x="399" y="302"/>
                        <a:pt x="393" y="316"/>
                      </a:cubicBezTo>
                      <a:cubicBezTo>
                        <a:pt x="393" y="316"/>
                        <a:pt x="387" y="329"/>
                        <a:pt x="376" y="339"/>
                      </a:cubicBezTo>
                      <a:cubicBezTo>
                        <a:pt x="376" y="339"/>
                        <a:pt x="366" y="349"/>
                        <a:pt x="352" y="354"/>
                      </a:cubicBezTo>
                      <a:cubicBezTo>
                        <a:pt x="352" y="354"/>
                        <a:pt x="339" y="359"/>
                        <a:pt x="324" y="358"/>
                      </a:cubicBezTo>
                      <a:cubicBezTo>
                        <a:pt x="324" y="358"/>
                        <a:pt x="310" y="357"/>
                        <a:pt x="297" y="350"/>
                      </a:cubicBezTo>
                      <a:cubicBezTo>
                        <a:pt x="297" y="350"/>
                        <a:pt x="285" y="343"/>
                        <a:pt x="275" y="331"/>
                      </a:cubicBezTo>
                      <a:cubicBezTo>
                        <a:pt x="275" y="331"/>
                        <a:pt x="266" y="320"/>
                        <a:pt x="262" y="305"/>
                      </a:cubicBezTo>
                      <a:cubicBezTo>
                        <a:pt x="262" y="305"/>
                        <a:pt x="258" y="291"/>
                        <a:pt x="259" y="276"/>
                      </a:cubicBezTo>
                      <a:cubicBezTo>
                        <a:pt x="259" y="276"/>
                        <a:pt x="256" y="290"/>
                        <a:pt x="248" y="301"/>
                      </a:cubicBezTo>
                      <a:cubicBezTo>
                        <a:pt x="248" y="301"/>
                        <a:pt x="240" y="313"/>
                        <a:pt x="228" y="320"/>
                      </a:cubicBezTo>
                      <a:cubicBezTo>
                        <a:pt x="228" y="320"/>
                        <a:pt x="217" y="328"/>
                        <a:pt x="204" y="331"/>
                      </a:cubicBezTo>
                      <a:cubicBezTo>
                        <a:pt x="204" y="331"/>
                        <a:pt x="191" y="335"/>
                        <a:pt x="178" y="333"/>
                      </a:cubicBezTo>
                      <a:cubicBezTo>
                        <a:pt x="178" y="333"/>
                        <a:pt x="164" y="331"/>
                        <a:pt x="152" y="325"/>
                      </a:cubicBezTo>
                      <a:cubicBezTo>
                        <a:pt x="152" y="325"/>
                        <a:pt x="140" y="318"/>
                        <a:pt x="131" y="308"/>
                      </a:cubicBezTo>
                      <a:cubicBezTo>
                        <a:pt x="131" y="308"/>
                        <a:pt x="122" y="297"/>
                        <a:pt x="117" y="284"/>
                      </a:cubicBezTo>
                      <a:cubicBezTo>
                        <a:pt x="117" y="284"/>
                        <a:pt x="112" y="271"/>
                        <a:pt x="111" y="257"/>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342" name="Group 79"/>
              <p:cNvGrpSpPr>
                <a:grpSpLocks/>
              </p:cNvGrpSpPr>
              <p:nvPr/>
            </p:nvGrpSpPr>
            <p:grpSpPr bwMode="auto">
              <a:xfrm>
                <a:off x="87" y="97"/>
                <a:ext cx="348" cy="119"/>
                <a:chOff x="0" y="0"/>
                <a:chExt cx="349" cy="120"/>
              </a:xfrm>
            </p:grpSpPr>
            <p:grpSp>
              <p:nvGrpSpPr>
                <p:cNvPr id="343" name="Group 80"/>
                <p:cNvGrpSpPr>
                  <a:grpSpLocks/>
                </p:cNvGrpSpPr>
                <p:nvPr/>
              </p:nvGrpSpPr>
              <p:grpSpPr bwMode="auto">
                <a:xfrm>
                  <a:off x="0" y="0"/>
                  <a:ext cx="148" cy="162"/>
                  <a:chOff x="0" y="0"/>
                  <a:chExt cx="149" cy="163"/>
                </a:xfrm>
              </p:grpSpPr>
              <p:sp>
                <p:nvSpPr>
                  <p:cNvPr id="350" name="Freeform 81"/>
                  <p:cNvSpPr>
                    <a:spLocks noChangeArrowheads="1"/>
                  </p:cNvSpPr>
                  <p:nvPr/>
                </p:nvSpPr>
                <p:spPr bwMode="auto">
                  <a:xfrm>
                    <a:off x="0" y="0"/>
                    <a:ext cx="149" cy="91"/>
                  </a:xfrm>
                  <a:custGeom>
                    <a:avLst/>
                    <a:gdLst>
                      <a:gd name="T0" fmla="*/ 13 w 148"/>
                      <a:gd name="T1" fmla="*/ 32 h 89"/>
                      <a:gd name="T2" fmla="*/ 17 w 148"/>
                      <a:gd name="T3" fmla="*/ 20 h 89"/>
                      <a:gd name="T4" fmla="*/ 27 w 148"/>
                      <a:gd name="T5" fmla="*/ 12 h 89"/>
                      <a:gd name="T6" fmla="*/ 39 w 148"/>
                      <a:gd name="T7" fmla="*/ 9 h 89"/>
                      <a:gd name="T8" fmla="*/ 51 w 148"/>
                      <a:gd name="T9" fmla="*/ 11 h 89"/>
                      <a:gd name="T10" fmla="*/ 64 w 148"/>
                      <a:gd name="T11" fmla="*/ 3 h 89"/>
                      <a:gd name="T12" fmla="*/ 80 w 148"/>
                      <a:gd name="T13" fmla="*/ 0 h 89"/>
                      <a:gd name="T14" fmla="*/ 96 w 148"/>
                      <a:gd name="T15" fmla="*/ 2 h 89"/>
                      <a:gd name="T16" fmla="*/ 110 w 148"/>
                      <a:gd name="T17" fmla="*/ 10 h 89"/>
                      <a:gd name="T18" fmla="*/ 117 w 148"/>
                      <a:gd name="T19" fmla="*/ 9 h 89"/>
                      <a:gd name="T20" fmla="*/ 124 w 148"/>
                      <a:gd name="T21" fmla="*/ 10 h 89"/>
                      <a:gd name="T22" fmla="*/ 130 w 148"/>
                      <a:gd name="T23" fmla="*/ 13 h 89"/>
                      <a:gd name="T24" fmla="*/ 135 w 148"/>
                      <a:gd name="T25" fmla="*/ 18 h 89"/>
                      <a:gd name="T26" fmla="*/ 138 w 148"/>
                      <a:gd name="T27" fmla="*/ 25 h 89"/>
                      <a:gd name="T28" fmla="*/ 138 w 148"/>
                      <a:gd name="T29" fmla="*/ 32 h 89"/>
                      <a:gd name="T30" fmla="*/ 143 w 148"/>
                      <a:gd name="T31" fmla="*/ 33 h 89"/>
                      <a:gd name="T32" fmla="*/ 146 w 148"/>
                      <a:gd name="T33" fmla="*/ 37 h 89"/>
                      <a:gd name="T34" fmla="*/ 148 w 148"/>
                      <a:gd name="T35" fmla="*/ 42 h 89"/>
                      <a:gd name="T36" fmla="*/ 148 w 148"/>
                      <a:gd name="T37" fmla="*/ 47 h 89"/>
                      <a:gd name="T38" fmla="*/ 145 w 148"/>
                      <a:gd name="T39" fmla="*/ 52 h 89"/>
                      <a:gd name="T40" fmla="*/ 141 w 148"/>
                      <a:gd name="T41" fmla="*/ 55 h 89"/>
                      <a:gd name="T42" fmla="*/ 141 w 148"/>
                      <a:gd name="T43" fmla="*/ 62 h 89"/>
                      <a:gd name="T44" fmla="*/ 138 w 148"/>
                      <a:gd name="T45" fmla="*/ 69 h 89"/>
                      <a:gd name="T46" fmla="*/ 133 w 148"/>
                      <a:gd name="T47" fmla="*/ 75 h 89"/>
                      <a:gd name="T48" fmla="*/ 127 w 148"/>
                      <a:gd name="T49" fmla="*/ 79 h 89"/>
                      <a:gd name="T50" fmla="*/ 119 w 148"/>
                      <a:gd name="T51" fmla="*/ 80 h 89"/>
                      <a:gd name="T52" fmla="*/ 112 w 148"/>
                      <a:gd name="T53" fmla="*/ 79 h 89"/>
                      <a:gd name="T54" fmla="*/ 96 w 148"/>
                      <a:gd name="T55" fmla="*/ 87 h 89"/>
                      <a:gd name="T56" fmla="*/ 78 w 148"/>
                      <a:gd name="T57" fmla="*/ 89 h 89"/>
                      <a:gd name="T58" fmla="*/ 60 w 148"/>
                      <a:gd name="T59" fmla="*/ 84 h 89"/>
                      <a:gd name="T60" fmla="*/ 45 w 148"/>
                      <a:gd name="T61" fmla="*/ 74 h 89"/>
                      <a:gd name="T62" fmla="*/ 38 w 148"/>
                      <a:gd name="T63" fmla="*/ 78 h 89"/>
                      <a:gd name="T64" fmla="*/ 30 w 148"/>
                      <a:gd name="T65" fmla="*/ 79 h 89"/>
                      <a:gd name="T66" fmla="*/ 22 w 148"/>
                      <a:gd name="T67" fmla="*/ 77 h 89"/>
                      <a:gd name="T68" fmla="*/ 15 w 148"/>
                      <a:gd name="T69" fmla="*/ 72 h 89"/>
                      <a:gd name="T70" fmla="*/ 10 w 148"/>
                      <a:gd name="T71" fmla="*/ 66 h 89"/>
                      <a:gd name="T72" fmla="*/ 8 w 148"/>
                      <a:gd name="T73" fmla="*/ 58 h 89"/>
                      <a:gd name="T74" fmla="*/ 3 w 148"/>
                      <a:gd name="T75" fmla="*/ 54 h 89"/>
                      <a:gd name="T76" fmla="*/ 0 w 148"/>
                      <a:gd name="T77" fmla="*/ 49 h 89"/>
                      <a:gd name="T78" fmla="*/ 0 w 148"/>
                      <a:gd name="T79" fmla="*/ 43 h 89"/>
                      <a:gd name="T80" fmla="*/ 2 w 148"/>
                      <a:gd name="T81" fmla="*/ 38 h 89"/>
                      <a:gd name="T82" fmla="*/ 7 w 148"/>
                      <a:gd name="T83" fmla="*/ 33 h 89"/>
                      <a:gd name="T84" fmla="*/ 13 w 148"/>
                      <a:gd name="T85"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89">
                        <a:moveTo>
                          <a:pt x="13" y="32"/>
                        </a:moveTo>
                        <a:cubicBezTo>
                          <a:pt x="13" y="32"/>
                          <a:pt x="14" y="25"/>
                          <a:pt x="17" y="20"/>
                        </a:cubicBezTo>
                        <a:cubicBezTo>
                          <a:pt x="17" y="20"/>
                          <a:pt x="21" y="15"/>
                          <a:pt x="27" y="12"/>
                        </a:cubicBezTo>
                        <a:cubicBezTo>
                          <a:pt x="27" y="12"/>
                          <a:pt x="32" y="9"/>
                          <a:pt x="39" y="9"/>
                        </a:cubicBezTo>
                        <a:cubicBezTo>
                          <a:pt x="39" y="9"/>
                          <a:pt x="45" y="9"/>
                          <a:pt x="51" y="11"/>
                        </a:cubicBezTo>
                        <a:cubicBezTo>
                          <a:pt x="51" y="11"/>
                          <a:pt x="57" y="6"/>
                          <a:pt x="64" y="3"/>
                        </a:cubicBezTo>
                        <a:cubicBezTo>
                          <a:pt x="64" y="3"/>
                          <a:pt x="72" y="0"/>
                          <a:pt x="80" y="0"/>
                        </a:cubicBezTo>
                        <a:cubicBezTo>
                          <a:pt x="80" y="0"/>
                          <a:pt x="88" y="0"/>
                          <a:pt x="96" y="2"/>
                        </a:cubicBezTo>
                        <a:cubicBezTo>
                          <a:pt x="96" y="2"/>
                          <a:pt x="104" y="5"/>
                          <a:pt x="110" y="10"/>
                        </a:cubicBezTo>
                        <a:cubicBezTo>
                          <a:pt x="110" y="10"/>
                          <a:pt x="113" y="9"/>
                          <a:pt x="117" y="9"/>
                        </a:cubicBezTo>
                        <a:cubicBezTo>
                          <a:pt x="117" y="9"/>
                          <a:pt x="121" y="8"/>
                          <a:pt x="124" y="10"/>
                        </a:cubicBezTo>
                        <a:cubicBezTo>
                          <a:pt x="124" y="10"/>
                          <a:pt x="127" y="11"/>
                          <a:pt x="130" y="13"/>
                        </a:cubicBezTo>
                        <a:cubicBezTo>
                          <a:pt x="130" y="13"/>
                          <a:pt x="133" y="15"/>
                          <a:pt x="135" y="18"/>
                        </a:cubicBezTo>
                        <a:cubicBezTo>
                          <a:pt x="135" y="18"/>
                          <a:pt x="137" y="21"/>
                          <a:pt x="138" y="25"/>
                        </a:cubicBezTo>
                        <a:cubicBezTo>
                          <a:pt x="138" y="25"/>
                          <a:pt x="138" y="28"/>
                          <a:pt x="138" y="32"/>
                        </a:cubicBezTo>
                        <a:cubicBezTo>
                          <a:pt x="138" y="32"/>
                          <a:pt x="140" y="32"/>
                          <a:pt x="143" y="33"/>
                        </a:cubicBezTo>
                        <a:cubicBezTo>
                          <a:pt x="143" y="33"/>
                          <a:pt x="145" y="35"/>
                          <a:pt x="146" y="37"/>
                        </a:cubicBezTo>
                        <a:cubicBezTo>
                          <a:pt x="146" y="37"/>
                          <a:pt x="148" y="39"/>
                          <a:pt x="148" y="42"/>
                        </a:cubicBezTo>
                        <a:cubicBezTo>
                          <a:pt x="148" y="42"/>
                          <a:pt x="149" y="45"/>
                          <a:pt x="148" y="47"/>
                        </a:cubicBezTo>
                        <a:cubicBezTo>
                          <a:pt x="148" y="47"/>
                          <a:pt x="147" y="50"/>
                          <a:pt x="145" y="52"/>
                        </a:cubicBezTo>
                        <a:cubicBezTo>
                          <a:pt x="145" y="52"/>
                          <a:pt x="143" y="54"/>
                          <a:pt x="141" y="55"/>
                        </a:cubicBezTo>
                        <a:cubicBezTo>
                          <a:pt x="141" y="55"/>
                          <a:pt x="141" y="59"/>
                          <a:pt x="141" y="62"/>
                        </a:cubicBezTo>
                        <a:cubicBezTo>
                          <a:pt x="141" y="62"/>
                          <a:pt x="140" y="66"/>
                          <a:pt x="138" y="69"/>
                        </a:cubicBezTo>
                        <a:cubicBezTo>
                          <a:pt x="138" y="69"/>
                          <a:pt x="136" y="72"/>
                          <a:pt x="133" y="75"/>
                        </a:cubicBezTo>
                        <a:cubicBezTo>
                          <a:pt x="133" y="75"/>
                          <a:pt x="130" y="77"/>
                          <a:pt x="127" y="79"/>
                        </a:cubicBezTo>
                        <a:cubicBezTo>
                          <a:pt x="127" y="79"/>
                          <a:pt x="123" y="80"/>
                          <a:pt x="119" y="80"/>
                        </a:cubicBezTo>
                        <a:cubicBezTo>
                          <a:pt x="119" y="80"/>
                          <a:pt x="116" y="80"/>
                          <a:pt x="112" y="79"/>
                        </a:cubicBezTo>
                        <a:cubicBezTo>
                          <a:pt x="112" y="79"/>
                          <a:pt x="105" y="84"/>
                          <a:pt x="96" y="87"/>
                        </a:cubicBezTo>
                        <a:cubicBezTo>
                          <a:pt x="96" y="87"/>
                          <a:pt x="87" y="89"/>
                          <a:pt x="78" y="89"/>
                        </a:cubicBezTo>
                        <a:cubicBezTo>
                          <a:pt x="78" y="89"/>
                          <a:pt x="69" y="88"/>
                          <a:pt x="60" y="84"/>
                        </a:cubicBezTo>
                        <a:cubicBezTo>
                          <a:pt x="60" y="84"/>
                          <a:pt x="52" y="81"/>
                          <a:pt x="45" y="74"/>
                        </a:cubicBezTo>
                        <a:cubicBezTo>
                          <a:pt x="45" y="74"/>
                          <a:pt x="42" y="77"/>
                          <a:pt x="38" y="78"/>
                        </a:cubicBezTo>
                        <a:cubicBezTo>
                          <a:pt x="38" y="78"/>
                          <a:pt x="34" y="79"/>
                          <a:pt x="30" y="79"/>
                        </a:cubicBezTo>
                        <a:cubicBezTo>
                          <a:pt x="30" y="79"/>
                          <a:pt x="26" y="78"/>
                          <a:pt x="22" y="77"/>
                        </a:cubicBezTo>
                        <a:cubicBezTo>
                          <a:pt x="22" y="77"/>
                          <a:pt x="18" y="75"/>
                          <a:pt x="15" y="72"/>
                        </a:cubicBezTo>
                        <a:cubicBezTo>
                          <a:pt x="15" y="72"/>
                          <a:pt x="12" y="69"/>
                          <a:pt x="10" y="66"/>
                        </a:cubicBezTo>
                        <a:cubicBezTo>
                          <a:pt x="10" y="66"/>
                          <a:pt x="9" y="62"/>
                          <a:pt x="8" y="58"/>
                        </a:cubicBezTo>
                        <a:cubicBezTo>
                          <a:pt x="8" y="58"/>
                          <a:pt x="5" y="57"/>
                          <a:pt x="3" y="54"/>
                        </a:cubicBezTo>
                        <a:cubicBezTo>
                          <a:pt x="3" y="54"/>
                          <a:pt x="1" y="52"/>
                          <a:pt x="0" y="49"/>
                        </a:cubicBezTo>
                        <a:cubicBezTo>
                          <a:pt x="0" y="49"/>
                          <a:pt x="0" y="46"/>
                          <a:pt x="0" y="43"/>
                        </a:cubicBezTo>
                        <a:cubicBezTo>
                          <a:pt x="0" y="43"/>
                          <a:pt x="1" y="40"/>
                          <a:pt x="2" y="38"/>
                        </a:cubicBezTo>
                        <a:cubicBezTo>
                          <a:pt x="2" y="38"/>
                          <a:pt x="4" y="35"/>
                          <a:pt x="7" y="33"/>
                        </a:cubicBezTo>
                        <a:cubicBezTo>
                          <a:pt x="7" y="33"/>
                          <a:pt x="9" y="32"/>
                          <a:pt x="13" y="32"/>
                        </a:cubicBezTo>
                      </a:path>
                    </a:pathLst>
                  </a:custGeom>
                  <a:solidFill>
                    <a:srgbClr val="CFCFCF">
                      <a:alpha val="99998"/>
                    </a:srgbClr>
                  </a:solidFill>
                  <a:ln w="9525">
                    <a:solidFill>
                      <a:srgbClr val="A0A0A4"/>
                    </a:solidFill>
                    <a:round/>
                    <a:headEnd/>
                    <a:tailEnd/>
                  </a:ln>
                </p:spPr>
                <p:txBody>
                  <a:bodyPr/>
                  <a:lstStyle/>
                  <a:p>
                    <a:endParaRPr lang="en-US"/>
                  </a:p>
                </p:txBody>
              </p:sp>
              <p:sp>
                <p:nvSpPr>
                  <p:cNvPr id="351" name="Text Box 82"/>
                  <p:cNvSpPr txBox="1">
                    <a:spLocks noChangeArrowheads="1"/>
                  </p:cNvSpPr>
                  <p:nvPr/>
                </p:nvSpPr>
                <p:spPr bwMode="auto">
                  <a:xfrm>
                    <a:off x="11" y="66"/>
                    <a:ext cx="128" cy="161"/>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400" b="1">
                        <a:solidFill>
                          <a:srgbClr val="57330F"/>
                        </a:solidFill>
                      </a:rPr>
                      <a:t>OBI</a:t>
                    </a:r>
                  </a:p>
                </p:txBody>
              </p:sp>
            </p:grpSp>
            <p:grpSp>
              <p:nvGrpSpPr>
                <p:cNvPr id="344" name="Group 83"/>
                <p:cNvGrpSpPr>
                  <a:grpSpLocks/>
                </p:cNvGrpSpPr>
                <p:nvPr/>
              </p:nvGrpSpPr>
              <p:grpSpPr bwMode="auto">
                <a:xfrm>
                  <a:off x="102" y="25"/>
                  <a:ext cx="169" cy="162"/>
                  <a:chOff x="0" y="0"/>
                  <a:chExt cx="170" cy="163"/>
                </a:xfrm>
              </p:grpSpPr>
              <p:sp>
                <p:nvSpPr>
                  <p:cNvPr id="348" name="Freeform 84"/>
                  <p:cNvSpPr>
                    <a:spLocks noChangeArrowheads="1"/>
                  </p:cNvSpPr>
                  <p:nvPr/>
                </p:nvSpPr>
                <p:spPr bwMode="auto">
                  <a:xfrm>
                    <a:off x="0" y="0"/>
                    <a:ext cx="158" cy="96"/>
                  </a:xfrm>
                  <a:custGeom>
                    <a:avLst/>
                    <a:gdLst>
                      <a:gd name="T0" fmla="*/ 13 w 156"/>
                      <a:gd name="T1" fmla="*/ 33 h 93"/>
                      <a:gd name="T2" fmla="*/ 18 w 156"/>
                      <a:gd name="T3" fmla="*/ 21 h 93"/>
                      <a:gd name="T4" fmla="*/ 28 w 156"/>
                      <a:gd name="T5" fmla="*/ 13 h 93"/>
                      <a:gd name="T6" fmla="*/ 41 w 156"/>
                      <a:gd name="T7" fmla="*/ 9 h 93"/>
                      <a:gd name="T8" fmla="*/ 54 w 156"/>
                      <a:gd name="T9" fmla="*/ 12 h 93"/>
                      <a:gd name="T10" fmla="*/ 68 w 156"/>
                      <a:gd name="T11" fmla="*/ 3 h 93"/>
                      <a:gd name="T12" fmla="*/ 85 w 156"/>
                      <a:gd name="T13" fmla="*/ 0 h 93"/>
                      <a:gd name="T14" fmla="*/ 101 w 156"/>
                      <a:gd name="T15" fmla="*/ 2 h 93"/>
                      <a:gd name="T16" fmla="*/ 116 w 156"/>
                      <a:gd name="T17" fmla="*/ 11 h 93"/>
                      <a:gd name="T18" fmla="*/ 123 w 156"/>
                      <a:gd name="T19" fmla="*/ 9 h 93"/>
                      <a:gd name="T20" fmla="*/ 131 w 156"/>
                      <a:gd name="T21" fmla="*/ 10 h 93"/>
                      <a:gd name="T22" fmla="*/ 137 w 156"/>
                      <a:gd name="T23" fmla="*/ 14 h 93"/>
                      <a:gd name="T24" fmla="*/ 142 w 156"/>
                      <a:gd name="T25" fmla="*/ 19 h 93"/>
                      <a:gd name="T26" fmla="*/ 145 w 156"/>
                      <a:gd name="T27" fmla="*/ 26 h 93"/>
                      <a:gd name="T28" fmla="*/ 145 w 156"/>
                      <a:gd name="T29" fmla="*/ 33 h 93"/>
                      <a:gd name="T30" fmla="*/ 150 w 156"/>
                      <a:gd name="T31" fmla="*/ 35 h 93"/>
                      <a:gd name="T32" fmla="*/ 154 w 156"/>
                      <a:gd name="T33" fmla="*/ 39 h 93"/>
                      <a:gd name="T34" fmla="*/ 156 w 156"/>
                      <a:gd name="T35" fmla="*/ 44 h 93"/>
                      <a:gd name="T36" fmla="*/ 156 w 156"/>
                      <a:gd name="T37" fmla="*/ 50 h 93"/>
                      <a:gd name="T38" fmla="*/ 153 w 156"/>
                      <a:gd name="T39" fmla="*/ 55 h 93"/>
                      <a:gd name="T40" fmla="*/ 148 w 156"/>
                      <a:gd name="T41" fmla="*/ 58 h 93"/>
                      <a:gd name="T42" fmla="*/ 148 w 156"/>
                      <a:gd name="T43" fmla="*/ 66 h 93"/>
                      <a:gd name="T44" fmla="*/ 146 w 156"/>
                      <a:gd name="T45" fmla="*/ 73 h 93"/>
                      <a:gd name="T46" fmla="*/ 141 w 156"/>
                      <a:gd name="T47" fmla="*/ 79 h 93"/>
                      <a:gd name="T48" fmla="*/ 134 w 156"/>
                      <a:gd name="T49" fmla="*/ 83 h 93"/>
                      <a:gd name="T50" fmla="*/ 126 w 156"/>
                      <a:gd name="T51" fmla="*/ 84 h 93"/>
                      <a:gd name="T52" fmla="*/ 118 w 156"/>
                      <a:gd name="T53" fmla="*/ 83 h 93"/>
                      <a:gd name="T54" fmla="*/ 101 w 156"/>
                      <a:gd name="T55" fmla="*/ 91 h 93"/>
                      <a:gd name="T56" fmla="*/ 82 w 156"/>
                      <a:gd name="T57" fmla="*/ 93 h 93"/>
                      <a:gd name="T58" fmla="*/ 63 w 156"/>
                      <a:gd name="T59" fmla="*/ 89 h 93"/>
                      <a:gd name="T60" fmla="*/ 48 w 156"/>
                      <a:gd name="T61" fmla="*/ 78 h 93"/>
                      <a:gd name="T62" fmla="*/ 40 w 156"/>
                      <a:gd name="T63" fmla="*/ 82 h 93"/>
                      <a:gd name="T64" fmla="*/ 31 w 156"/>
                      <a:gd name="T65" fmla="*/ 83 h 93"/>
                      <a:gd name="T66" fmla="*/ 23 w 156"/>
                      <a:gd name="T67" fmla="*/ 81 h 93"/>
                      <a:gd name="T68" fmla="*/ 16 w 156"/>
                      <a:gd name="T69" fmla="*/ 76 h 93"/>
                      <a:gd name="T70" fmla="*/ 11 w 156"/>
                      <a:gd name="T71" fmla="*/ 69 h 93"/>
                      <a:gd name="T72" fmla="*/ 9 w 156"/>
                      <a:gd name="T73" fmla="*/ 61 h 93"/>
                      <a:gd name="T74" fmla="*/ 3 w 156"/>
                      <a:gd name="T75" fmla="*/ 57 h 93"/>
                      <a:gd name="T76" fmla="*/ 0 w 156"/>
                      <a:gd name="T77" fmla="*/ 52 h 93"/>
                      <a:gd name="T78" fmla="*/ 0 w 156"/>
                      <a:gd name="T79" fmla="*/ 45 h 93"/>
                      <a:gd name="T80" fmla="*/ 2 w 156"/>
                      <a:gd name="T81" fmla="*/ 40 h 93"/>
                      <a:gd name="T82" fmla="*/ 7 w 156"/>
                      <a:gd name="T83" fmla="*/ 35 h 93"/>
                      <a:gd name="T84" fmla="*/ 13 w 156"/>
                      <a:gd name="T85"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 h="93">
                        <a:moveTo>
                          <a:pt x="13" y="33"/>
                        </a:moveTo>
                        <a:cubicBezTo>
                          <a:pt x="13" y="33"/>
                          <a:pt x="14" y="27"/>
                          <a:pt x="18" y="21"/>
                        </a:cubicBezTo>
                        <a:cubicBezTo>
                          <a:pt x="18" y="21"/>
                          <a:pt x="22" y="16"/>
                          <a:pt x="28" y="13"/>
                        </a:cubicBezTo>
                        <a:cubicBezTo>
                          <a:pt x="28" y="13"/>
                          <a:pt x="34" y="10"/>
                          <a:pt x="41" y="9"/>
                        </a:cubicBezTo>
                        <a:cubicBezTo>
                          <a:pt x="41" y="9"/>
                          <a:pt x="47" y="9"/>
                          <a:pt x="54" y="12"/>
                        </a:cubicBezTo>
                        <a:cubicBezTo>
                          <a:pt x="54" y="12"/>
                          <a:pt x="60" y="6"/>
                          <a:pt x="68" y="3"/>
                        </a:cubicBezTo>
                        <a:cubicBezTo>
                          <a:pt x="68" y="3"/>
                          <a:pt x="76" y="0"/>
                          <a:pt x="85" y="0"/>
                        </a:cubicBezTo>
                        <a:cubicBezTo>
                          <a:pt x="85" y="0"/>
                          <a:pt x="93" y="0"/>
                          <a:pt x="101" y="2"/>
                        </a:cubicBezTo>
                        <a:cubicBezTo>
                          <a:pt x="101" y="2"/>
                          <a:pt x="109" y="5"/>
                          <a:pt x="116" y="11"/>
                        </a:cubicBezTo>
                        <a:cubicBezTo>
                          <a:pt x="116" y="11"/>
                          <a:pt x="119" y="9"/>
                          <a:pt x="123" y="9"/>
                        </a:cubicBezTo>
                        <a:cubicBezTo>
                          <a:pt x="123" y="9"/>
                          <a:pt x="127" y="9"/>
                          <a:pt x="131" y="10"/>
                        </a:cubicBezTo>
                        <a:cubicBezTo>
                          <a:pt x="131" y="10"/>
                          <a:pt x="134" y="11"/>
                          <a:pt x="137" y="14"/>
                        </a:cubicBezTo>
                        <a:cubicBezTo>
                          <a:pt x="137" y="14"/>
                          <a:pt x="140" y="16"/>
                          <a:pt x="142" y="19"/>
                        </a:cubicBezTo>
                        <a:cubicBezTo>
                          <a:pt x="142" y="19"/>
                          <a:pt x="144" y="22"/>
                          <a:pt x="145" y="26"/>
                        </a:cubicBezTo>
                        <a:cubicBezTo>
                          <a:pt x="145" y="26"/>
                          <a:pt x="146" y="30"/>
                          <a:pt x="145" y="33"/>
                        </a:cubicBezTo>
                        <a:cubicBezTo>
                          <a:pt x="145" y="33"/>
                          <a:pt x="148" y="34"/>
                          <a:pt x="150" y="35"/>
                        </a:cubicBezTo>
                        <a:cubicBezTo>
                          <a:pt x="150" y="35"/>
                          <a:pt x="153" y="37"/>
                          <a:pt x="154" y="39"/>
                        </a:cubicBezTo>
                        <a:cubicBezTo>
                          <a:pt x="154" y="39"/>
                          <a:pt x="156" y="41"/>
                          <a:pt x="156" y="44"/>
                        </a:cubicBezTo>
                        <a:cubicBezTo>
                          <a:pt x="156" y="44"/>
                          <a:pt x="157" y="47"/>
                          <a:pt x="156" y="50"/>
                        </a:cubicBezTo>
                        <a:cubicBezTo>
                          <a:pt x="156" y="50"/>
                          <a:pt x="155" y="52"/>
                          <a:pt x="153" y="55"/>
                        </a:cubicBezTo>
                        <a:cubicBezTo>
                          <a:pt x="153" y="55"/>
                          <a:pt x="151" y="57"/>
                          <a:pt x="148" y="58"/>
                        </a:cubicBezTo>
                        <a:cubicBezTo>
                          <a:pt x="148" y="58"/>
                          <a:pt x="149" y="62"/>
                          <a:pt x="148" y="66"/>
                        </a:cubicBezTo>
                        <a:cubicBezTo>
                          <a:pt x="148" y="66"/>
                          <a:pt x="148" y="69"/>
                          <a:pt x="146" y="73"/>
                        </a:cubicBezTo>
                        <a:cubicBezTo>
                          <a:pt x="146" y="73"/>
                          <a:pt x="144" y="76"/>
                          <a:pt x="141" y="79"/>
                        </a:cubicBezTo>
                        <a:cubicBezTo>
                          <a:pt x="141" y="79"/>
                          <a:pt x="137" y="82"/>
                          <a:pt x="134" y="83"/>
                        </a:cubicBezTo>
                        <a:cubicBezTo>
                          <a:pt x="134" y="83"/>
                          <a:pt x="130" y="84"/>
                          <a:pt x="126" y="84"/>
                        </a:cubicBezTo>
                        <a:cubicBezTo>
                          <a:pt x="126" y="84"/>
                          <a:pt x="122" y="84"/>
                          <a:pt x="118" y="83"/>
                        </a:cubicBezTo>
                        <a:cubicBezTo>
                          <a:pt x="118" y="83"/>
                          <a:pt x="110" y="89"/>
                          <a:pt x="101" y="91"/>
                        </a:cubicBezTo>
                        <a:cubicBezTo>
                          <a:pt x="101" y="91"/>
                          <a:pt x="92" y="94"/>
                          <a:pt x="82" y="93"/>
                        </a:cubicBezTo>
                        <a:cubicBezTo>
                          <a:pt x="82" y="93"/>
                          <a:pt x="72" y="93"/>
                          <a:pt x="63" y="89"/>
                        </a:cubicBezTo>
                        <a:cubicBezTo>
                          <a:pt x="63" y="89"/>
                          <a:pt x="55" y="85"/>
                          <a:pt x="48" y="78"/>
                        </a:cubicBezTo>
                        <a:cubicBezTo>
                          <a:pt x="48" y="78"/>
                          <a:pt x="44" y="81"/>
                          <a:pt x="40" y="82"/>
                        </a:cubicBezTo>
                        <a:cubicBezTo>
                          <a:pt x="40" y="82"/>
                          <a:pt x="36" y="83"/>
                          <a:pt x="31" y="83"/>
                        </a:cubicBezTo>
                        <a:cubicBezTo>
                          <a:pt x="31" y="83"/>
                          <a:pt x="27" y="83"/>
                          <a:pt x="23" y="81"/>
                        </a:cubicBezTo>
                        <a:cubicBezTo>
                          <a:pt x="23" y="81"/>
                          <a:pt x="19" y="79"/>
                          <a:pt x="16" y="76"/>
                        </a:cubicBezTo>
                        <a:cubicBezTo>
                          <a:pt x="16" y="76"/>
                          <a:pt x="13" y="73"/>
                          <a:pt x="11" y="69"/>
                        </a:cubicBezTo>
                        <a:cubicBezTo>
                          <a:pt x="11" y="69"/>
                          <a:pt x="9" y="65"/>
                          <a:pt x="9" y="61"/>
                        </a:cubicBezTo>
                        <a:cubicBezTo>
                          <a:pt x="9" y="61"/>
                          <a:pt x="6" y="60"/>
                          <a:pt x="3" y="57"/>
                        </a:cubicBezTo>
                        <a:cubicBezTo>
                          <a:pt x="3" y="57"/>
                          <a:pt x="1" y="55"/>
                          <a:pt x="0" y="52"/>
                        </a:cubicBezTo>
                        <a:cubicBezTo>
                          <a:pt x="0" y="52"/>
                          <a:pt x="0" y="49"/>
                          <a:pt x="0" y="45"/>
                        </a:cubicBezTo>
                        <a:cubicBezTo>
                          <a:pt x="0" y="45"/>
                          <a:pt x="1" y="42"/>
                          <a:pt x="2" y="40"/>
                        </a:cubicBezTo>
                        <a:cubicBezTo>
                          <a:pt x="2" y="40"/>
                          <a:pt x="4" y="37"/>
                          <a:pt x="7" y="35"/>
                        </a:cubicBezTo>
                        <a:cubicBezTo>
                          <a:pt x="7" y="35"/>
                          <a:pt x="10" y="34"/>
                          <a:pt x="13" y="33"/>
                        </a:cubicBezTo>
                      </a:path>
                    </a:pathLst>
                  </a:custGeom>
                  <a:solidFill>
                    <a:srgbClr val="CFCFCF">
                      <a:alpha val="99998"/>
                    </a:srgbClr>
                  </a:solidFill>
                  <a:ln w="9525">
                    <a:solidFill>
                      <a:srgbClr val="A0A0A4"/>
                    </a:solidFill>
                    <a:round/>
                    <a:headEnd/>
                    <a:tailEnd/>
                  </a:ln>
                </p:spPr>
                <p:txBody>
                  <a:bodyPr/>
                  <a:lstStyle/>
                  <a:p>
                    <a:endParaRPr lang="en-US"/>
                  </a:p>
                </p:txBody>
              </p:sp>
              <p:sp>
                <p:nvSpPr>
                  <p:cNvPr id="349" name="Text Box 85"/>
                  <p:cNvSpPr txBox="1">
                    <a:spLocks noChangeArrowheads="1"/>
                  </p:cNvSpPr>
                  <p:nvPr/>
                </p:nvSpPr>
                <p:spPr bwMode="auto">
                  <a:xfrm>
                    <a:off x="-5" y="71"/>
                    <a:ext cx="168" cy="161"/>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400" b="1">
                        <a:solidFill>
                          <a:srgbClr val="57330F"/>
                        </a:solidFill>
                      </a:rPr>
                      <a:t>DRON</a:t>
                    </a:r>
                  </a:p>
                </p:txBody>
              </p:sp>
            </p:grpSp>
            <p:grpSp>
              <p:nvGrpSpPr>
                <p:cNvPr id="345" name="Group 86"/>
                <p:cNvGrpSpPr>
                  <a:grpSpLocks/>
                </p:cNvGrpSpPr>
                <p:nvPr/>
              </p:nvGrpSpPr>
              <p:grpSpPr bwMode="auto">
                <a:xfrm>
                  <a:off x="185" y="0"/>
                  <a:ext cx="162" cy="163"/>
                  <a:chOff x="0" y="0"/>
                  <a:chExt cx="163" cy="164"/>
                </a:xfrm>
              </p:grpSpPr>
              <p:sp>
                <p:nvSpPr>
                  <p:cNvPr id="346" name="Freeform 87"/>
                  <p:cNvSpPr>
                    <a:spLocks noChangeArrowheads="1"/>
                  </p:cNvSpPr>
                  <p:nvPr/>
                </p:nvSpPr>
                <p:spPr bwMode="auto">
                  <a:xfrm>
                    <a:off x="0" y="0"/>
                    <a:ext cx="163" cy="99"/>
                  </a:xfrm>
                  <a:custGeom>
                    <a:avLst/>
                    <a:gdLst>
                      <a:gd name="T0" fmla="*/ 14 w 162"/>
                      <a:gd name="T1" fmla="*/ 35 h 97"/>
                      <a:gd name="T2" fmla="*/ 19 w 162"/>
                      <a:gd name="T3" fmla="*/ 22 h 97"/>
                      <a:gd name="T4" fmla="*/ 29 w 162"/>
                      <a:gd name="T5" fmla="*/ 13 h 97"/>
                      <a:gd name="T6" fmla="*/ 42 w 162"/>
                      <a:gd name="T7" fmla="*/ 10 h 97"/>
                      <a:gd name="T8" fmla="*/ 56 w 162"/>
                      <a:gd name="T9" fmla="*/ 12 h 97"/>
                      <a:gd name="T10" fmla="*/ 71 w 162"/>
                      <a:gd name="T11" fmla="*/ 3 h 97"/>
                      <a:gd name="T12" fmla="*/ 88 w 162"/>
                      <a:gd name="T13" fmla="*/ 0 h 97"/>
                      <a:gd name="T14" fmla="*/ 105 w 162"/>
                      <a:gd name="T15" fmla="*/ 2 h 97"/>
                      <a:gd name="T16" fmla="*/ 121 w 162"/>
                      <a:gd name="T17" fmla="*/ 11 h 97"/>
                      <a:gd name="T18" fmla="*/ 128 w 162"/>
                      <a:gd name="T19" fmla="*/ 9 h 97"/>
                      <a:gd name="T20" fmla="*/ 136 w 162"/>
                      <a:gd name="T21" fmla="*/ 10 h 97"/>
                      <a:gd name="T22" fmla="*/ 143 w 162"/>
                      <a:gd name="T23" fmla="*/ 14 h 97"/>
                      <a:gd name="T24" fmla="*/ 148 w 162"/>
                      <a:gd name="T25" fmla="*/ 20 h 97"/>
                      <a:gd name="T26" fmla="*/ 151 w 162"/>
                      <a:gd name="T27" fmla="*/ 27 h 97"/>
                      <a:gd name="T28" fmla="*/ 151 w 162"/>
                      <a:gd name="T29" fmla="*/ 35 h 97"/>
                      <a:gd name="T30" fmla="*/ 156 w 162"/>
                      <a:gd name="T31" fmla="*/ 37 h 97"/>
                      <a:gd name="T32" fmla="*/ 160 w 162"/>
                      <a:gd name="T33" fmla="*/ 41 h 97"/>
                      <a:gd name="T34" fmla="*/ 162 w 162"/>
                      <a:gd name="T35" fmla="*/ 46 h 97"/>
                      <a:gd name="T36" fmla="*/ 162 w 162"/>
                      <a:gd name="T37" fmla="*/ 52 h 97"/>
                      <a:gd name="T38" fmla="*/ 159 w 162"/>
                      <a:gd name="T39" fmla="*/ 57 h 97"/>
                      <a:gd name="T40" fmla="*/ 154 w 162"/>
                      <a:gd name="T41" fmla="*/ 60 h 97"/>
                      <a:gd name="T42" fmla="*/ 154 w 162"/>
                      <a:gd name="T43" fmla="*/ 68 h 97"/>
                      <a:gd name="T44" fmla="*/ 152 w 162"/>
                      <a:gd name="T45" fmla="*/ 76 h 97"/>
                      <a:gd name="T46" fmla="*/ 146 w 162"/>
                      <a:gd name="T47" fmla="*/ 82 h 97"/>
                      <a:gd name="T48" fmla="*/ 139 w 162"/>
                      <a:gd name="T49" fmla="*/ 86 h 97"/>
                      <a:gd name="T50" fmla="*/ 131 w 162"/>
                      <a:gd name="T51" fmla="*/ 88 h 97"/>
                      <a:gd name="T52" fmla="*/ 123 w 162"/>
                      <a:gd name="T53" fmla="*/ 86 h 97"/>
                      <a:gd name="T54" fmla="*/ 105 w 162"/>
                      <a:gd name="T55" fmla="*/ 95 h 97"/>
                      <a:gd name="T56" fmla="*/ 85 w 162"/>
                      <a:gd name="T57" fmla="*/ 97 h 97"/>
                      <a:gd name="T58" fmla="*/ 66 w 162"/>
                      <a:gd name="T59" fmla="*/ 93 h 97"/>
                      <a:gd name="T60" fmla="*/ 50 w 162"/>
                      <a:gd name="T61" fmla="*/ 82 h 97"/>
                      <a:gd name="T62" fmla="*/ 42 w 162"/>
                      <a:gd name="T63" fmla="*/ 85 h 97"/>
                      <a:gd name="T64" fmla="*/ 33 w 162"/>
                      <a:gd name="T65" fmla="*/ 86 h 97"/>
                      <a:gd name="T66" fmla="*/ 24 w 162"/>
                      <a:gd name="T67" fmla="*/ 84 h 97"/>
                      <a:gd name="T68" fmla="*/ 17 w 162"/>
                      <a:gd name="T69" fmla="*/ 79 h 97"/>
                      <a:gd name="T70" fmla="*/ 11 w 162"/>
                      <a:gd name="T71" fmla="*/ 72 h 97"/>
                      <a:gd name="T72" fmla="*/ 9 w 162"/>
                      <a:gd name="T73" fmla="*/ 63 h 97"/>
                      <a:gd name="T74" fmla="*/ 4 w 162"/>
                      <a:gd name="T75" fmla="*/ 60 h 97"/>
                      <a:gd name="T76" fmla="*/ 0 w 162"/>
                      <a:gd name="T77" fmla="*/ 54 h 97"/>
                      <a:gd name="T78" fmla="*/ 0 w 162"/>
                      <a:gd name="T79" fmla="*/ 47 h 97"/>
                      <a:gd name="T80" fmla="*/ 3 w 162"/>
                      <a:gd name="T81" fmla="*/ 41 h 97"/>
                      <a:gd name="T82" fmla="*/ 7 w 162"/>
                      <a:gd name="T83" fmla="*/ 37 h 97"/>
                      <a:gd name="T84" fmla="*/ 14 w 162"/>
                      <a:gd name="T85"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97">
                        <a:moveTo>
                          <a:pt x="14" y="35"/>
                        </a:moveTo>
                        <a:cubicBezTo>
                          <a:pt x="14" y="35"/>
                          <a:pt x="15" y="28"/>
                          <a:pt x="19" y="22"/>
                        </a:cubicBezTo>
                        <a:cubicBezTo>
                          <a:pt x="19" y="22"/>
                          <a:pt x="23" y="17"/>
                          <a:pt x="29" y="13"/>
                        </a:cubicBezTo>
                        <a:cubicBezTo>
                          <a:pt x="29" y="13"/>
                          <a:pt x="35" y="10"/>
                          <a:pt x="42" y="10"/>
                        </a:cubicBezTo>
                        <a:cubicBezTo>
                          <a:pt x="42" y="10"/>
                          <a:pt x="49" y="10"/>
                          <a:pt x="56" y="12"/>
                        </a:cubicBezTo>
                        <a:cubicBezTo>
                          <a:pt x="56" y="12"/>
                          <a:pt x="62" y="6"/>
                          <a:pt x="71" y="3"/>
                        </a:cubicBezTo>
                        <a:cubicBezTo>
                          <a:pt x="71" y="3"/>
                          <a:pt x="79" y="0"/>
                          <a:pt x="88" y="0"/>
                        </a:cubicBezTo>
                        <a:cubicBezTo>
                          <a:pt x="88" y="0"/>
                          <a:pt x="97" y="0"/>
                          <a:pt x="105" y="2"/>
                        </a:cubicBezTo>
                        <a:cubicBezTo>
                          <a:pt x="105" y="2"/>
                          <a:pt x="114" y="5"/>
                          <a:pt x="121" y="11"/>
                        </a:cubicBezTo>
                        <a:cubicBezTo>
                          <a:pt x="121" y="11"/>
                          <a:pt x="124" y="10"/>
                          <a:pt x="128" y="9"/>
                        </a:cubicBezTo>
                        <a:cubicBezTo>
                          <a:pt x="128" y="9"/>
                          <a:pt x="132" y="9"/>
                          <a:pt x="136" y="10"/>
                        </a:cubicBezTo>
                        <a:cubicBezTo>
                          <a:pt x="136" y="10"/>
                          <a:pt x="140" y="12"/>
                          <a:pt x="143" y="14"/>
                        </a:cubicBezTo>
                        <a:cubicBezTo>
                          <a:pt x="143" y="14"/>
                          <a:pt x="146" y="17"/>
                          <a:pt x="148" y="20"/>
                        </a:cubicBezTo>
                        <a:cubicBezTo>
                          <a:pt x="148" y="20"/>
                          <a:pt x="150" y="23"/>
                          <a:pt x="151" y="27"/>
                        </a:cubicBezTo>
                        <a:cubicBezTo>
                          <a:pt x="151" y="27"/>
                          <a:pt x="152" y="31"/>
                          <a:pt x="151" y="35"/>
                        </a:cubicBezTo>
                        <a:cubicBezTo>
                          <a:pt x="151" y="35"/>
                          <a:pt x="154" y="35"/>
                          <a:pt x="156" y="37"/>
                        </a:cubicBezTo>
                        <a:cubicBezTo>
                          <a:pt x="156" y="37"/>
                          <a:pt x="159" y="38"/>
                          <a:pt x="160" y="41"/>
                        </a:cubicBezTo>
                        <a:cubicBezTo>
                          <a:pt x="160" y="41"/>
                          <a:pt x="162" y="43"/>
                          <a:pt x="162" y="46"/>
                        </a:cubicBezTo>
                        <a:cubicBezTo>
                          <a:pt x="162" y="46"/>
                          <a:pt x="163" y="49"/>
                          <a:pt x="162" y="52"/>
                        </a:cubicBezTo>
                        <a:cubicBezTo>
                          <a:pt x="162" y="52"/>
                          <a:pt x="161" y="55"/>
                          <a:pt x="159" y="57"/>
                        </a:cubicBezTo>
                        <a:cubicBezTo>
                          <a:pt x="159" y="57"/>
                          <a:pt x="157" y="59"/>
                          <a:pt x="154" y="60"/>
                        </a:cubicBezTo>
                        <a:cubicBezTo>
                          <a:pt x="154" y="60"/>
                          <a:pt x="155" y="64"/>
                          <a:pt x="154" y="68"/>
                        </a:cubicBezTo>
                        <a:cubicBezTo>
                          <a:pt x="154" y="68"/>
                          <a:pt x="154" y="72"/>
                          <a:pt x="152" y="76"/>
                        </a:cubicBezTo>
                        <a:cubicBezTo>
                          <a:pt x="152" y="76"/>
                          <a:pt x="149" y="79"/>
                          <a:pt x="146" y="82"/>
                        </a:cubicBezTo>
                        <a:cubicBezTo>
                          <a:pt x="146" y="82"/>
                          <a:pt x="143" y="85"/>
                          <a:pt x="139" y="86"/>
                        </a:cubicBezTo>
                        <a:cubicBezTo>
                          <a:pt x="139" y="86"/>
                          <a:pt x="135" y="88"/>
                          <a:pt x="131" y="88"/>
                        </a:cubicBezTo>
                        <a:cubicBezTo>
                          <a:pt x="131" y="88"/>
                          <a:pt x="127" y="88"/>
                          <a:pt x="123" y="86"/>
                        </a:cubicBezTo>
                        <a:cubicBezTo>
                          <a:pt x="123" y="86"/>
                          <a:pt x="115" y="92"/>
                          <a:pt x="105" y="95"/>
                        </a:cubicBezTo>
                        <a:cubicBezTo>
                          <a:pt x="105" y="95"/>
                          <a:pt x="95" y="98"/>
                          <a:pt x="85" y="97"/>
                        </a:cubicBezTo>
                        <a:cubicBezTo>
                          <a:pt x="85" y="97"/>
                          <a:pt x="75" y="97"/>
                          <a:pt x="66" y="93"/>
                        </a:cubicBezTo>
                        <a:cubicBezTo>
                          <a:pt x="66" y="93"/>
                          <a:pt x="57" y="88"/>
                          <a:pt x="50" y="82"/>
                        </a:cubicBezTo>
                        <a:cubicBezTo>
                          <a:pt x="50" y="82"/>
                          <a:pt x="46" y="84"/>
                          <a:pt x="42" y="85"/>
                        </a:cubicBezTo>
                        <a:cubicBezTo>
                          <a:pt x="42" y="85"/>
                          <a:pt x="37" y="87"/>
                          <a:pt x="33" y="86"/>
                        </a:cubicBezTo>
                        <a:cubicBezTo>
                          <a:pt x="33" y="86"/>
                          <a:pt x="28" y="86"/>
                          <a:pt x="24" y="84"/>
                        </a:cubicBezTo>
                        <a:cubicBezTo>
                          <a:pt x="24" y="84"/>
                          <a:pt x="20" y="82"/>
                          <a:pt x="17" y="79"/>
                        </a:cubicBezTo>
                        <a:cubicBezTo>
                          <a:pt x="17" y="79"/>
                          <a:pt x="13" y="76"/>
                          <a:pt x="11" y="72"/>
                        </a:cubicBezTo>
                        <a:cubicBezTo>
                          <a:pt x="11" y="72"/>
                          <a:pt x="9" y="68"/>
                          <a:pt x="9" y="63"/>
                        </a:cubicBezTo>
                        <a:cubicBezTo>
                          <a:pt x="9" y="63"/>
                          <a:pt x="6" y="62"/>
                          <a:pt x="4" y="60"/>
                        </a:cubicBezTo>
                        <a:cubicBezTo>
                          <a:pt x="4" y="60"/>
                          <a:pt x="1" y="57"/>
                          <a:pt x="0" y="54"/>
                        </a:cubicBezTo>
                        <a:cubicBezTo>
                          <a:pt x="0" y="54"/>
                          <a:pt x="0" y="51"/>
                          <a:pt x="0" y="47"/>
                        </a:cubicBezTo>
                        <a:cubicBezTo>
                          <a:pt x="0" y="47"/>
                          <a:pt x="1" y="44"/>
                          <a:pt x="3" y="41"/>
                        </a:cubicBezTo>
                        <a:cubicBezTo>
                          <a:pt x="3" y="41"/>
                          <a:pt x="4" y="38"/>
                          <a:pt x="7" y="37"/>
                        </a:cubicBezTo>
                        <a:cubicBezTo>
                          <a:pt x="7" y="37"/>
                          <a:pt x="10" y="35"/>
                          <a:pt x="14" y="35"/>
                        </a:cubicBezTo>
                      </a:path>
                    </a:pathLst>
                  </a:custGeom>
                  <a:solidFill>
                    <a:srgbClr val="CFCFCF">
                      <a:alpha val="99998"/>
                    </a:srgbClr>
                  </a:solidFill>
                  <a:ln w="9525">
                    <a:solidFill>
                      <a:srgbClr val="A0A0A4"/>
                    </a:solidFill>
                    <a:round/>
                    <a:headEnd/>
                    <a:tailEnd/>
                  </a:ln>
                </p:spPr>
                <p:txBody>
                  <a:bodyPr/>
                  <a:lstStyle/>
                  <a:p>
                    <a:endParaRPr lang="en-US"/>
                  </a:p>
                </p:txBody>
              </p:sp>
              <p:sp>
                <p:nvSpPr>
                  <p:cNvPr id="347" name="Text Box 88"/>
                  <p:cNvSpPr txBox="1">
                    <a:spLocks noChangeArrowheads="1"/>
                  </p:cNvSpPr>
                  <p:nvPr/>
                </p:nvSpPr>
                <p:spPr bwMode="auto">
                  <a:xfrm>
                    <a:off x="4" y="74"/>
                    <a:ext cx="156" cy="162"/>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400" b="1">
                        <a:solidFill>
                          <a:srgbClr val="57330F"/>
                        </a:solidFill>
                      </a:rPr>
                      <a:t>DOID</a:t>
                    </a:r>
                  </a:p>
                </p:txBody>
              </p:sp>
            </p:grpSp>
          </p:grpSp>
        </p:grpSp>
        <p:grpSp>
          <p:nvGrpSpPr>
            <p:cNvPr id="330" name="Group 89"/>
            <p:cNvGrpSpPr>
              <a:grpSpLocks/>
            </p:cNvGrpSpPr>
            <p:nvPr/>
          </p:nvGrpSpPr>
          <p:grpSpPr bwMode="auto">
            <a:xfrm>
              <a:off x="1373" y="252"/>
              <a:ext cx="291" cy="364"/>
              <a:chOff x="0" y="0"/>
              <a:chExt cx="292" cy="365"/>
            </a:xfrm>
          </p:grpSpPr>
          <p:grpSp>
            <p:nvGrpSpPr>
              <p:cNvPr id="332" name="Group 90"/>
              <p:cNvGrpSpPr>
                <a:grpSpLocks/>
              </p:cNvGrpSpPr>
              <p:nvPr/>
            </p:nvGrpSpPr>
            <p:grpSpPr bwMode="auto">
              <a:xfrm>
                <a:off x="0" y="0"/>
                <a:ext cx="291" cy="364"/>
                <a:chOff x="0" y="0"/>
                <a:chExt cx="292" cy="365"/>
              </a:xfrm>
            </p:grpSpPr>
            <p:sp>
              <p:nvSpPr>
                <p:cNvPr id="334" name="Freeform 91"/>
                <p:cNvSpPr>
                  <a:spLocks noChangeArrowheads="1"/>
                </p:cNvSpPr>
                <p:nvPr/>
              </p:nvSpPr>
              <p:spPr bwMode="auto">
                <a:xfrm>
                  <a:off x="0" y="0"/>
                  <a:ext cx="291" cy="364"/>
                </a:xfrm>
                <a:custGeom>
                  <a:avLst/>
                  <a:gdLst>
                    <a:gd name="T0" fmla="*/ 0 w 291"/>
                    <a:gd name="T1" fmla="*/ 0 h 364"/>
                    <a:gd name="T2" fmla="*/ 0 w 291"/>
                    <a:gd name="T3" fmla="*/ 364 h 364"/>
                    <a:gd name="T4" fmla="*/ 291 w 291"/>
                    <a:gd name="T5" fmla="*/ 364 h 364"/>
                    <a:gd name="T6" fmla="*/ 291 w 291"/>
                    <a:gd name="T7" fmla="*/ 72 h 364"/>
                    <a:gd name="T8" fmla="*/ 286 w 291"/>
                    <a:gd name="T9" fmla="*/ 46 h 364"/>
                    <a:gd name="T10" fmla="*/ 272 w 291"/>
                    <a:gd name="T11" fmla="*/ 24 h 364"/>
                    <a:gd name="T12" fmla="*/ 251 w 291"/>
                    <a:gd name="T13" fmla="*/ 8 h 364"/>
                    <a:gd name="T14" fmla="*/ 226 w 291"/>
                    <a:gd name="T15" fmla="*/ 0 h 364"/>
                    <a:gd name="T16" fmla="*/ 0 w 291"/>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64">
                      <a:moveTo>
                        <a:pt x="0" y="0"/>
                      </a:moveTo>
                      <a:lnTo>
                        <a:pt x="0" y="364"/>
                      </a:lnTo>
                      <a:lnTo>
                        <a:pt x="291" y="364"/>
                      </a:lnTo>
                      <a:lnTo>
                        <a:pt x="291" y="72"/>
                      </a:lnTo>
                      <a:cubicBezTo>
                        <a:pt x="291" y="72"/>
                        <a:pt x="291" y="59"/>
                        <a:pt x="286" y="46"/>
                      </a:cubicBezTo>
                      <a:cubicBezTo>
                        <a:pt x="286" y="46"/>
                        <a:pt x="281" y="34"/>
                        <a:pt x="272" y="24"/>
                      </a:cubicBezTo>
                      <a:cubicBezTo>
                        <a:pt x="272" y="24"/>
                        <a:pt x="263" y="14"/>
                        <a:pt x="251" y="8"/>
                      </a:cubicBezTo>
                      <a:cubicBezTo>
                        <a:pt x="251" y="8"/>
                        <a:pt x="239" y="1"/>
                        <a:pt x="226"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35" name="Freeform 92"/>
                <p:cNvSpPr>
                  <a:spLocks noChangeArrowheads="1"/>
                </p:cNvSpPr>
                <p:nvPr/>
              </p:nvSpPr>
              <p:spPr bwMode="auto">
                <a:xfrm>
                  <a:off x="134" y="0"/>
                  <a:ext cx="157" cy="156"/>
                </a:xfrm>
                <a:custGeom>
                  <a:avLst/>
                  <a:gdLst>
                    <a:gd name="T0" fmla="*/ 0 w 156"/>
                    <a:gd name="T1" fmla="*/ 0 h 156"/>
                    <a:gd name="T2" fmla="*/ 156 w 156"/>
                    <a:gd name="T3" fmla="*/ 156 h 156"/>
                    <a:gd name="T4" fmla="*/ 156 w 156"/>
                    <a:gd name="T5" fmla="*/ 72 h 156"/>
                    <a:gd name="T6" fmla="*/ 151 w 156"/>
                    <a:gd name="T7" fmla="*/ 46 h 156"/>
                    <a:gd name="T8" fmla="*/ 137 w 156"/>
                    <a:gd name="T9" fmla="*/ 24 h 156"/>
                    <a:gd name="T10" fmla="*/ 116 w 156"/>
                    <a:gd name="T11" fmla="*/ 7 h 156"/>
                    <a:gd name="T12" fmla="*/ 91 w 156"/>
                    <a:gd name="T13" fmla="*/ 0 h 156"/>
                    <a:gd name="T14" fmla="*/ 0 w 156"/>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56">
                      <a:moveTo>
                        <a:pt x="0" y="0"/>
                      </a:moveTo>
                      <a:lnTo>
                        <a:pt x="156" y="156"/>
                      </a:lnTo>
                      <a:lnTo>
                        <a:pt x="156" y="72"/>
                      </a:lnTo>
                      <a:cubicBezTo>
                        <a:pt x="156" y="72"/>
                        <a:pt x="156" y="59"/>
                        <a:pt x="151" y="46"/>
                      </a:cubicBezTo>
                      <a:cubicBezTo>
                        <a:pt x="151" y="46"/>
                        <a:pt x="146" y="34"/>
                        <a:pt x="137" y="24"/>
                      </a:cubicBezTo>
                      <a:cubicBezTo>
                        <a:pt x="137" y="24"/>
                        <a:pt x="128" y="14"/>
                        <a:pt x="116" y="7"/>
                      </a:cubicBezTo>
                      <a:cubicBezTo>
                        <a:pt x="116" y="7"/>
                        <a:pt x="104" y="1"/>
                        <a:pt x="91" y="0"/>
                      </a:cubicBezTo>
                      <a:lnTo>
                        <a:pt x="0" y="0"/>
                      </a:lnTo>
                    </a:path>
                  </a:pathLst>
                </a:custGeom>
                <a:blipFill dpi="0" rotWithShape="1">
                  <a:blip r:embed="rId7"/>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36" name="Freeform 93"/>
                <p:cNvSpPr>
                  <a:spLocks noChangeArrowheads="1"/>
                </p:cNvSpPr>
                <p:nvPr/>
              </p:nvSpPr>
              <p:spPr bwMode="auto">
                <a:xfrm>
                  <a:off x="185" y="0"/>
                  <a:ext cx="106" cy="112"/>
                </a:xfrm>
                <a:custGeom>
                  <a:avLst/>
                  <a:gdLst>
                    <a:gd name="T0" fmla="*/ 0 w 105"/>
                    <a:gd name="T1" fmla="*/ 0 h 112"/>
                    <a:gd name="T2" fmla="*/ 105 w 105"/>
                    <a:gd name="T3" fmla="*/ 112 h 112"/>
                    <a:gd name="T4" fmla="*/ 105 w 105"/>
                    <a:gd name="T5" fmla="*/ 72 h 112"/>
                    <a:gd name="T6" fmla="*/ 100 w 105"/>
                    <a:gd name="T7" fmla="*/ 46 h 112"/>
                    <a:gd name="T8" fmla="*/ 86 w 105"/>
                    <a:gd name="T9" fmla="*/ 24 h 112"/>
                    <a:gd name="T10" fmla="*/ 65 w 105"/>
                    <a:gd name="T11" fmla="*/ 7 h 112"/>
                    <a:gd name="T12" fmla="*/ 40 w 105"/>
                    <a:gd name="T13" fmla="*/ 0 h 112"/>
                    <a:gd name="T14" fmla="*/ 0 w 105"/>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2">
                      <a:moveTo>
                        <a:pt x="0" y="0"/>
                      </a:moveTo>
                      <a:lnTo>
                        <a:pt x="105" y="112"/>
                      </a:lnTo>
                      <a:lnTo>
                        <a:pt x="105" y="72"/>
                      </a:lnTo>
                      <a:cubicBezTo>
                        <a:pt x="105" y="72"/>
                        <a:pt x="105" y="59"/>
                        <a:pt x="100" y="46"/>
                      </a:cubicBezTo>
                      <a:cubicBezTo>
                        <a:pt x="100" y="46"/>
                        <a:pt x="95" y="34"/>
                        <a:pt x="86" y="24"/>
                      </a:cubicBezTo>
                      <a:cubicBezTo>
                        <a:pt x="86" y="24"/>
                        <a:pt x="77" y="14"/>
                        <a:pt x="65" y="7"/>
                      </a:cubicBezTo>
                      <a:cubicBezTo>
                        <a:pt x="65" y="7"/>
                        <a:pt x="53" y="1"/>
                        <a:pt x="40" y="0"/>
                      </a:cubicBezTo>
                      <a:lnTo>
                        <a:pt x="0" y="0"/>
                      </a:lnTo>
                    </a:path>
                  </a:pathLst>
                </a:custGeom>
                <a:blipFill dpi="0" rotWithShape="1">
                  <a:blip r:embed="rId8"/>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37" name="Freeform 94"/>
                <p:cNvSpPr>
                  <a:spLocks noChangeArrowheads="1"/>
                </p:cNvSpPr>
                <p:nvPr/>
              </p:nvSpPr>
              <p:spPr bwMode="auto">
                <a:xfrm>
                  <a:off x="225" y="0"/>
                  <a:ext cx="66" cy="72"/>
                </a:xfrm>
                <a:custGeom>
                  <a:avLst/>
                  <a:gdLst>
                    <a:gd name="T0" fmla="*/ 0 w 65"/>
                    <a:gd name="T1" fmla="*/ 0 h 72"/>
                    <a:gd name="T2" fmla="*/ 11 w 65"/>
                    <a:gd name="T3" fmla="*/ 6 h 72"/>
                    <a:gd name="T4" fmla="*/ 19 w 65"/>
                    <a:gd name="T5" fmla="*/ 17 h 72"/>
                    <a:gd name="T6" fmla="*/ 23 w 65"/>
                    <a:gd name="T7" fmla="*/ 30 h 72"/>
                    <a:gd name="T8" fmla="*/ 21 w 65"/>
                    <a:gd name="T9" fmla="*/ 43 h 72"/>
                    <a:gd name="T10" fmla="*/ 47 w 65"/>
                    <a:gd name="T11" fmla="*/ 53 h 72"/>
                    <a:gd name="T12" fmla="*/ 65 w 65"/>
                    <a:gd name="T13" fmla="*/ 72 h 72"/>
                    <a:gd name="T14" fmla="*/ 60 w 65"/>
                    <a:gd name="T15" fmla="*/ 46 h 72"/>
                    <a:gd name="T16" fmla="*/ 46 w 65"/>
                    <a:gd name="T17" fmla="*/ 23 h 72"/>
                    <a:gd name="T18" fmla="*/ 25 w 65"/>
                    <a:gd name="T19" fmla="*/ 7 h 72"/>
                    <a:gd name="T20" fmla="*/ 0 w 65"/>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72">
                      <a:moveTo>
                        <a:pt x="0" y="0"/>
                      </a:moveTo>
                      <a:cubicBezTo>
                        <a:pt x="0" y="0"/>
                        <a:pt x="6" y="2"/>
                        <a:pt x="11" y="6"/>
                      </a:cubicBezTo>
                      <a:cubicBezTo>
                        <a:pt x="11" y="6"/>
                        <a:pt x="16" y="11"/>
                        <a:pt x="19" y="17"/>
                      </a:cubicBezTo>
                      <a:cubicBezTo>
                        <a:pt x="19" y="17"/>
                        <a:pt x="23" y="23"/>
                        <a:pt x="23" y="30"/>
                      </a:cubicBezTo>
                      <a:cubicBezTo>
                        <a:pt x="23" y="30"/>
                        <a:pt x="24" y="37"/>
                        <a:pt x="21" y="43"/>
                      </a:cubicBezTo>
                      <a:cubicBezTo>
                        <a:pt x="21" y="43"/>
                        <a:pt x="35" y="45"/>
                        <a:pt x="47" y="53"/>
                      </a:cubicBezTo>
                      <a:cubicBezTo>
                        <a:pt x="47" y="53"/>
                        <a:pt x="58" y="60"/>
                        <a:pt x="65" y="72"/>
                      </a:cubicBezTo>
                      <a:cubicBezTo>
                        <a:pt x="65" y="72"/>
                        <a:pt x="65" y="59"/>
                        <a:pt x="60" y="46"/>
                      </a:cubicBezTo>
                      <a:cubicBezTo>
                        <a:pt x="60" y="46"/>
                        <a:pt x="55" y="33"/>
                        <a:pt x="46" y="23"/>
                      </a:cubicBezTo>
                      <a:cubicBezTo>
                        <a:pt x="46" y="23"/>
                        <a:pt x="37" y="13"/>
                        <a:pt x="25" y="7"/>
                      </a:cubicBezTo>
                      <a:cubicBezTo>
                        <a:pt x="25" y="7"/>
                        <a:pt x="13" y="1"/>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338" name="Freeform 95"/>
                <p:cNvSpPr>
                  <a:spLocks noChangeArrowheads="1"/>
                </p:cNvSpPr>
                <p:nvPr/>
              </p:nvSpPr>
              <p:spPr bwMode="auto">
                <a:xfrm>
                  <a:off x="0" y="87"/>
                  <a:ext cx="262" cy="277"/>
                </a:xfrm>
                <a:custGeom>
                  <a:avLst/>
                  <a:gdLst>
                    <a:gd name="T0" fmla="*/ 0 w 262"/>
                    <a:gd name="T1" fmla="*/ 0 h 276"/>
                    <a:gd name="T2" fmla="*/ 0 w 262"/>
                    <a:gd name="T3" fmla="*/ 276 h 276"/>
                    <a:gd name="T4" fmla="*/ 262 w 262"/>
                    <a:gd name="T5" fmla="*/ 276 h 276"/>
                    <a:gd name="T6" fmla="*/ 164 w 262"/>
                    <a:gd name="T7" fmla="*/ 246 h 276"/>
                    <a:gd name="T8" fmla="*/ 82 w 262"/>
                    <a:gd name="T9" fmla="*/ 184 h 276"/>
                    <a:gd name="T10" fmla="*/ 25 w 262"/>
                    <a:gd name="T11" fmla="*/ 99 h 276"/>
                    <a:gd name="T12" fmla="*/ 0 w 262"/>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262" h="276">
                      <a:moveTo>
                        <a:pt x="0" y="0"/>
                      </a:moveTo>
                      <a:lnTo>
                        <a:pt x="0" y="276"/>
                      </a:lnTo>
                      <a:lnTo>
                        <a:pt x="262" y="276"/>
                      </a:lnTo>
                      <a:cubicBezTo>
                        <a:pt x="262" y="276"/>
                        <a:pt x="210" y="269"/>
                        <a:pt x="164" y="246"/>
                      </a:cubicBezTo>
                      <a:cubicBezTo>
                        <a:pt x="164" y="246"/>
                        <a:pt x="117" y="222"/>
                        <a:pt x="82" y="184"/>
                      </a:cubicBezTo>
                      <a:cubicBezTo>
                        <a:pt x="82" y="184"/>
                        <a:pt x="46" y="147"/>
                        <a:pt x="25" y="99"/>
                      </a:cubicBezTo>
                      <a:cubicBezTo>
                        <a:pt x="25" y="99"/>
                        <a:pt x="4" y="51"/>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339" name="Freeform 96"/>
                <p:cNvSpPr>
                  <a:spLocks noChangeArrowheads="1"/>
                </p:cNvSpPr>
                <p:nvPr/>
              </p:nvSpPr>
              <p:spPr bwMode="auto">
                <a:xfrm>
                  <a:off x="0" y="0"/>
                  <a:ext cx="291" cy="364"/>
                </a:xfrm>
                <a:custGeom>
                  <a:avLst/>
                  <a:gdLst>
                    <a:gd name="T0" fmla="*/ 0 w 291"/>
                    <a:gd name="T1" fmla="*/ 0 h 364"/>
                    <a:gd name="T2" fmla="*/ 0 w 291"/>
                    <a:gd name="T3" fmla="*/ 364 h 364"/>
                    <a:gd name="T4" fmla="*/ 291 w 291"/>
                    <a:gd name="T5" fmla="*/ 364 h 364"/>
                    <a:gd name="T6" fmla="*/ 291 w 291"/>
                    <a:gd name="T7" fmla="*/ 72 h 364"/>
                    <a:gd name="T8" fmla="*/ 286 w 291"/>
                    <a:gd name="T9" fmla="*/ 46 h 364"/>
                    <a:gd name="T10" fmla="*/ 272 w 291"/>
                    <a:gd name="T11" fmla="*/ 24 h 364"/>
                    <a:gd name="T12" fmla="*/ 251 w 291"/>
                    <a:gd name="T13" fmla="*/ 8 h 364"/>
                    <a:gd name="T14" fmla="*/ 226 w 291"/>
                    <a:gd name="T15" fmla="*/ 0 h 364"/>
                    <a:gd name="T16" fmla="*/ 0 w 291"/>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64">
                      <a:moveTo>
                        <a:pt x="0" y="0"/>
                      </a:moveTo>
                      <a:lnTo>
                        <a:pt x="0" y="364"/>
                      </a:lnTo>
                      <a:lnTo>
                        <a:pt x="291" y="364"/>
                      </a:lnTo>
                      <a:lnTo>
                        <a:pt x="291" y="72"/>
                      </a:lnTo>
                      <a:cubicBezTo>
                        <a:pt x="291" y="72"/>
                        <a:pt x="291" y="59"/>
                        <a:pt x="286" y="46"/>
                      </a:cubicBezTo>
                      <a:cubicBezTo>
                        <a:pt x="286" y="46"/>
                        <a:pt x="281" y="34"/>
                        <a:pt x="272" y="24"/>
                      </a:cubicBezTo>
                      <a:cubicBezTo>
                        <a:pt x="272" y="24"/>
                        <a:pt x="263" y="14"/>
                        <a:pt x="251" y="8"/>
                      </a:cubicBezTo>
                      <a:cubicBezTo>
                        <a:pt x="251" y="8"/>
                        <a:pt x="239" y="1"/>
                        <a:pt x="226" y="0"/>
                      </a:cubicBezTo>
                      <a:lnTo>
                        <a:pt x="0" y="0"/>
                      </a:lnTo>
                    </a:path>
                  </a:pathLst>
                </a:custGeom>
                <a:noFill/>
                <a:ln w="9525">
                  <a:solidFill>
                    <a:srgbClr val="5673B9"/>
                  </a:solidFill>
                  <a:round/>
                  <a:headEnd/>
                  <a:tailEnd/>
                </a:ln>
                <a:extLst>
                  <a:ext uri="{909E8E84-426E-40DD-AFC4-6F175D3DCCD1}">
                    <a14:hiddenFill xmlns:a14="http://schemas.microsoft.com/office/drawing/2010/main">
                      <a:solidFill>
                        <a:srgbClr val="B5CAEF">
                          <a:alpha val="99998"/>
                        </a:srgbClr>
                      </a:solidFill>
                    </a14:hiddenFill>
                  </a:ext>
                </a:extLst>
              </p:spPr>
              <p:txBody>
                <a:bodyPr/>
                <a:lstStyle/>
                <a:p>
                  <a:endParaRPr lang="en-US"/>
                </a:p>
              </p:txBody>
            </p:sp>
            <p:sp>
              <p:nvSpPr>
                <p:cNvPr id="340" name="Text Box 97"/>
                <p:cNvSpPr txBox="1">
                  <a:spLocks noChangeArrowheads="1"/>
                </p:cNvSpPr>
                <p:nvPr/>
              </p:nvSpPr>
              <p:spPr bwMode="auto">
                <a:xfrm>
                  <a:off x="-79" y="338"/>
                  <a:ext cx="465" cy="285"/>
                </a:xfrm>
                <a:prstGeom prst="rect">
                  <a:avLst/>
                </a:prstGeom>
                <a:noFill/>
                <a:ln>
                  <a:noFill/>
                </a:ln>
                <a:extLst>
                  <a:ext uri="{909E8E84-426E-40DD-AFC4-6F175D3DCCD1}">
                    <a14:hiddenFill xmlns:a14="http://schemas.microsoft.com/office/drawing/2010/main">
                      <a:gradFill rotWithShape="0">
                        <a:gsLst>
                          <a:gs pos="0">
                            <a:srgbClr val="FFFFFF">
                              <a:alpha val="99998"/>
                            </a:srgbClr>
                          </a:gs>
                          <a:gs pos="100000">
                            <a:srgbClr val="FFFFFF">
                              <a:alpha val="99998"/>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7330F"/>
                      </a:solidFill>
                    </a:rPr>
                    <a:t>Application Ontology</a:t>
                  </a:r>
                </a:p>
              </p:txBody>
            </p:sp>
          </p:grpSp>
          <p:sp>
            <p:nvSpPr>
              <p:cNvPr id="333" name="Freeform 98"/>
              <p:cNvSpPr>
                <a:spLocks noChangeArrowheads="1"/>
              </p:cNvSpPr>
              <p:nvPr/>
            </p:nvSpPr>
            <p:spPr bwMode="auto">
              <a:xfrm>
                <a:off x="13" y="105"/>
                <a:ext cx="263" cy="157"/>
              </a:xfrm>
              <a:custGeom>
                <a:avLst/>
                <a:gdLst>
                  <a:gd name="T0" fmla="*/ 23 w 262"/>
                  <a:gd name="T1" fmla="*/ 56 h 157"/>
                  <a:gd name="T2" fmla="*/ 31 w 262"/>
                  <a:gd name="T3" fmla="*/ 36 h 157"/>
                  <a:gd name="T4" fmla="*/ 47 w 262"/>
                  <a:gd name="T5" fmla="*/ 22 h 157"/>
                  <a:gd name="T6" fmla="*/ 69 w 262"/>
                  <a:gd name="T7" fmla="*/ 16 h 157"/>
                  <a:gd name="T8" fmla="*/ 90 w 262"/>
                  <a:gd name="T9" fmla="*/ 20 h 157"/>
                  <a:gd name="T10" fmla="*/ 114 w 262"/>
                  <a:gd name="T11" fmla="*/ 5 h 157"/>
                  <a:gd name="T12" fmla="*/ 142 w 262"/>
                  <a:gd name="T13" fmla="*/ 0 h 157"/>
                  <a:gd name="T14" fmla="*/ 170 w 262"/>
                  <a:gd name="T15" fmla="*/ 4 h 157"/>
                  <a:gd name="T16" fmla="*/ 195 w 262"/>
                  <a:gd name="T17" fmla="*/ 18 h 157"/>
                  <a:gd name="T18" fmla="*/ 207 w 262"/>
                  <a:gd name="T19" fmla="*/ 16 h 157"/>
                  <a:gd name="T20" fmla="*/ 219 w 262"/>
                  <a:gd name="T21" fmla="*/ 17 h 157"/>
                  <a:gd name="T22" fmla="*/ 231 w 262"/>
                  <a:gd name="T23" fmla="*/ 23 h 157"/>
                  <a:gd name="T24" fmla="*/ 239 w 262"/>
                  <a:gd name="T25" fmla="*/ 32 h 157"/>
                  <a:gd name="T26" fmla="*/ 243 w 262"/>
                  <a:gd name="T27" fmla="*/ 44 h 157"/>
                  <a:gd name="T28" fmla="*/ 243 w 262"/>
                  <a:gd name="T29" fmla="*/ 56 h 157"/>
                  <a:gd name="T30" fmla="*/ 252 w 262"/>
                  <a:gd name="T31" fmla="*/ 59 h 157"/>
                  <a:gd name="T32" fmla="*/ 259 w 262"/>
                  <a:gd name="T33" fmla="*/ 66 h 157"/>
                  <a:gd name="T34" fmla="*/ 262 w 262"/>
                  <a:gd name="T35" fmla="*/ 75 h 157"/>
                  <a:gd name="T36" fmla="*/ 261 w 262"/>
                  <a:gd name="T37" fmla="*/ 84 h 157"/>
                  <a:gd name="T38" fmla="*/ 257 w 262"/>
                  <a:gd name="T39" fmla="*/ 92 h 157"/>
                  <a:gd name="T40" fmla="*/ 249 w 262"/>
                  <a:gd name="T41" fmla="*/ 97 h 157"/>
                  <a:gd name="T42" fmla="*/ 249 w 262"/>
                  <a:gd name="T43" fmla="*/ 110 h 157"/>
                  <a:gd name="T44" fmla="*/ 245 w 262"/>
                  <a:gd name="T45" fmla="*/ 123 h 157"/>
                  <a:gd name="T46" fmla="*/ 236 w 262"/>
                  <a:gd name="T47" fmla="*/ 133 h 157"/>
                  <a:gd name="T48" fmla="*/ 224 w 262"/>
                  <a:gd name="T49" fmla="*/ 139 h 157"/>
                  <a:gd name="T50" fmla="*/ 211 w 262"/>
                  <a:gd name="T51" fmla="*/ 142 h 157"/>
                  <a:gd name="T52" fmla="*/ 198 w 262"/>
                  <a:gd name="T53" fmla="*/ 139 h 157"/>
                  <a:gd name="T54" fmla="*/ 169 w 262"/>
                  <a:gd name="T55" fmla="*/ 153 h 157"/>
                  <a:gd name="T56" fmla="*/ 138 w 262"/>
                  <a:gd name="T57" fmla="*/ 157 h 157"/>
                  <a:gd name="T58" fmla="*/ 107 w 262"/>
                  <a:gd name="T59" fmla="*/ 149 h 157"/>
                  <a:gd name="T60" fmla="*/ 80 w 262"/>
                  <a:gd name="T61" fmla="*/ 132 h 157"/>
                  <a:gd name="T62" fmla="*/ 67 w 262"/>
                  <a:gd name="T63" fmla="*/ 138 h 157"/>
                  <a:gd name="T64" fmla="*/ 53 w 262"/>
                  <a:gd name="T65" fmla="*/ 139 h 157"/>
                  <a:gd name="T66" fmla="*/ 39 w 262"/>
                  <a:gd name="T67" fmla="*/ 136 h 157"/>
                  <a:gd name="T68" fmla="*/ 27 w 262"/>
                  <a:gd name="T69" fmla="*/ 128 h 157"/>
                  <a:gd name="T70" fmla="*/ 19 w 262"/>
                  <a:gd name="T71" fmla="*/ 116 h 157"/>
                  <a:gd name="T72" fmla="*/ 15 w 262"/>
                  <a:gd name="T73" fmla="*/ 103 h 157"/>
                  <a:gd name="T74" fmla="*/ 6 w 262"/>
                  <a:gd name="T75" fmla="*/ 96 h 157"/>
                  <a:gd name="T76" fmla="*/ 1 w 262"/>
                  <a:gd name="T77" fmla="*/ 87 h 157"/>
                  <a:gd name="T78" fmla="*/ 0 w 262"/>
                  <a:gd name="T79" fmla="*/ 76 h 157"/>
                  <a:gd name="T80" fmla="*/ 4 w 262"/>
                  <a:gd name="T81" fmla="*/ 67 h 157"/>
                  <a:gd name="T82" fmla="*/ 12 w 262"/>
                  <a:gd name="T83" fmla="*/ 59 h 157"/>
                  <a:gd name="T84" fmla="*/ 23 w 262"/>
                  <a:gd name="T85" fmla="*/ 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157">
                    <a:moveTo>
                      <a:pt x="23" y="56"/>
                    </a:moveTo>
                    <a:cubicBezTo>
                      <a:pt x="23" y="56"/>
                      <a:pt x="24" y="45"/>
                      <a:pt x="31" y="36"/>
                    </a:cubicBezTo>
                    <a:cubicBezTo>
                      <a:pt x="31" y="36"/>
                      <a:pt x="37" y="27"/>
                      <a:pt x="47" y="22"/>
                    </a:cubicBezTo>
                    <a:cubicBezTo>
                      <a:pt x="47" y="22"/>
                      <a:pt x="57" y="16"/>
                      <a:pt x="69" y="16"/>
                    </a:cubicBezTo>
                    <a:cubicBezTo>
                      <a:pt x="69" y="16"/>
                      <a:pt x="80" y="16"/>
                      <a:pt x="90" y="20"/>
                    </a:cubicBezTo>
                    <a:cubicBezTo>
                      <a:pt x="90" y="20"/>
                      <a:pt x="101" y="11"/>
                      <a:pt x="114" y="5"/>
                    </a:cubicBezTo>
                    <a:cubicBezTo>
                      <a:pt x="114" y="5"/>
                      <a:pt x="128" y="0"/>
                      <a:pt x="142" y="0"/>
                    </a:cubicBezTo>
                    <a:cubicBezTo>
                      <a:pt x="142" y="0"/>
                      <a:pt x="156" y="0"/>
                      <a:pt x="170" y="4"/>
                    </a:cubicBezTo>
                    <a:cubicBezTo>
                      <a:pt x="170" y="4"/>
                      <a:pt x="184" y="9"/>
                      <a:pt x="195" y="18"/>
                    </a:cubicBezTo>
                    <a:cubicBezTo>
                      <a:pt x="195" y="18"/>
                      <a:pt x="201" y="16"/>
                      <a:pt x="207" y="16"/>
                    </a:cubicBezTo>
                    <a:cubicBezTo>
                      <a:pt x="207" y="16"/>
                      <a:pt x="213" y="15"/>
                      <a:pt x="219" y="17"/>
                    </a:cubicBezTo>
                    <a:cubicBezTo>
                      <a:pt x="219" y="17"/>
                      <a:pt x="226" y="19"/>
                      <a:pt x="231" y="23"/>
                    </a:cubicBezTo>
                    <a:cubicBezTo>
                      <a:pt x="231" y="23"/>
                      <a:pt x="236" y="27"/>
                      <a:pt x="239" y="32"/>
                    </a:cubicBezTo>
                    <a:cubicBezTo>
                      <a:pt x="239" y="32"/>
                      <a:pt x="242" y="38"/>
                      <a:pt x="243" y="44"/>
                    </a:cubicBezTo>
                    <a:cubicBezTo>
                      <a:pt x="243" y="44"/>
                      <a:pt x="245" y="50"/>
                      <a:pt x="243" y="56"/>
                    </a:cubicBezTo>
                    <a:cubicBezTo>
                      <a:pt x="243" y="56"/>
                      <a:pt x="248" y="57"/>
                      <a:pt x="252" y="59"/>
                    </a:cubicBezTo>
                    <a:cubicBezTo>
                      <a:pt x="252" y="59"/>
                      <a:pt x="256" y="62"/>
                      <a:pt x="259" y="66"/>
                    </a:cubicBezTo>
                    <a:cubicBezTo>
                      <a:pt x="259" y="66"/>
                      <a:pt x="262" y="70"/>
                      <a:pt x="262" y="75"/>
                    </a:cubicBezTo>
                    <a:cubicBezTo>
                      <a:pt x="262" y="75"/>
                      <a:pt x="263" y="79"/>
                      <a:pt x="261" y="84"/>
                    </a:cubicBezTo>
                    <a:cubicBezTo>
                      <a:pt x="261" y="84"/>
                      <a:pt x="260" y="88"/>
                      <a:pt x="257" y="92"/>
                    </a:cubicBezTo>
                    <a:cubicBezTo>
                      <a:pt x="257" y="92"/>
                      <a:pt x="253" y="95"/>
                      <a:pt x="249" y="97"/>
                    </a:cubicBezTo>
                    <a:cubicBezTo>
                      <a:pt x="249" y="97"/>
                      <a:pt x="250" y="104"/>
                      <a:pt x="249" y="110"/>
                    </a:cubicBezTo>
                    <a:cubicBezTo>
                      <a:pt x="249" y="110"/>
                      <a:pt x="248" y="117"/>
                      <a:pt x="245" y="123"/>
                    </a:cubicBezTo>
                    <a:cubicBezTo>
                      <a:pt x="245" y="123"/>
                      <a:pt x="241" y="128"/>
                      <a:pt x="236" y="133"/>
                    </a:cubicBezTo>
                    <a:cubicBezTo>
                      <a:pt x="236" y="133"/>
                      <a:pt x="231" y="137"/>
                      <a:pt x="224" y="139"/>
                    </a:cubicBezTo>
                    <a:cubicBezTo>
                      <a:pt x="224" y="139"/>
                      <a:pt x="218" y="142"/>
                      <a:pt x="211" y="142"/>
                    </a:cubicBezTo>
                    <a:cubicBezTo>
                      <a:pt x="211" y="142"/>
                      <a:pt x="204" y="142"/>
                      <a:pt x="198" y="139"/>
                    </a:cubicBezTo>
                    <a:cubicBezTo>
                      <a:pt x="198" y="139"/>
                      <a:pt x="185" y="149"/>
                      <a:pt x="169" y="153"/>
                    </a:cubicBezTo>
                    <a:cubicBezTo>
                      <a:pt x="169" y="153"/>
                      <a:pt x="154" y="158"/>
                      <a:pt x="138" y="157"/>
                    </a:cubicBezTo>
                    <a:cubicBezTo>
                      <a:pt x="138" y="157"/>
                      <a:pt x="121" y="156"/>
                      <a:pt x="107" y="149"/>
                    </a:cubicBezTo>
                    <a:cubicBezTo>
                      <a:pt x="107" y="149"/>
                      <a:pt x="92" y="143"/>
                      <a:pt x="80" y="132"/>
                    </a:cubicBezTo>
                    <a:cubicBezTo>
                      <a:pt x="80" y="132"/>
                      <a:pt x="74" y="136"/>
                      <a:pt x="67" y="138"/>
                    </a:cubicBezTo>
                    <a:cubicBezTo>
                      <a:pt x="67" y="138"/>
                      <a:pt x="60" y="140"/>
                      <a:pt x="53" y="139"/>
                    </a:cubicBezTo>
                    <a:cubicBezTo>
                      <a:pt x="53" y="139"/>
                      <a:pt x="46" y="139"/>
                      <a:pt x="39" y="136"/>
                    </a:cubicBezTo>
                    <a:cubicBezTo>
                      <a:pt x="39" y="136"/>
                      <a:pt x="32" y="133"/>
                      <a:pt x="27" y="128"/>
                    </a:cubicBezTo>
                    <a:cubicBezTo>
                      <a:pt x="27" y="128"/>
                      <a:pt x="22" y="123"/>
                      <a:pt x="19" y="116"/>
                    </a:cubicBezTo>
                    <a:cubicBezTo>
                      <a:pt x="19" y="116"/>
                      <a:pt x="15" y="110"/>
                      <a:pt x="15" y="103"/>
                    </a:cubicBezTo>
                    <a:cubicBezTo>
                      <a:pt x="15" y="103"/>
                      <a:pt x="10" y="100"/>
                      <a:pt x="6" y="96"/>
                    </a:cubicBezTo>
                    <a:cubicBezTo>
                      <a:pt x="6" y="96"/>
                      <a:pt x="3" y="92"/>
                      <a:pt x="1" y="87"/>
                    </a:cubicBezTo>
                    <a:cubicBezTo>
                      <a:pt x="1" y="87"/>
                      <a:pt x="0" y="82"/>
                      <a:pt x="0" y="76"/>
                    </a:cubicBezTo>
                    <a:cubicBezTo>
                      <a:pt x="0" y="76"/>
                      <a:pt x="1" y="71"/>
                      <a:pt x="4" y="67"/>
                    </a:cubicBezTo>
                    <a:cubicBezTo>
                      <a:pt x="4" y="67"/>
                      <a:pt x="8" y="62"/>
                      <a:pt x="12" y="59"/>
                    </a:cubicBezTo>
                    <a:cubicBezTo>
                      <a:pt x="12" y="59"/>
                      <a:pt x="17" y="57"/>
                      <a:pt x="23" y="56"/>
                    </a:cubicBezTo>
                  </a:path>
                </a:pathLst>
              </a:custGeom>
              <a:solidFill>
                <a:srgbClr val="CFCFCF">
                  <a:alpha val="99998"/>
                </a:srgbClr>
              </a:solidFill>
              <a:ln w="9525">
                <a:solidFill>
                  <a:srgbClr val="A0A0A4"/>
                </a:solidFill>
                <a:round/>
                <a:headEnd/>
                <a:tailEnd/>
              </a:ln>
            </p:spPr>
            <p:txBody>
              <a:bodyPr/>
              <a:lstStyle/>
              <a:p>
                <a:endParaRPr lang="en-US"/>
              </a:p>
            </p:txBody>
          </p:sp>
        </p:grpSp>
        <p:sp>
          <p:nvSpPr>
            <p:cNvPr id="331" name="Freeform 99"/>
            <p:cNvSpPr>
              <a:spLocks noChangeArrowheads="1"/>
            </p:cNvSpPr>
            <p:nvPr/>
          </p:nvSpPr>
          <p:spPr bwMode="auto">
            <a:xfrm>
              <a:off x="1054" y="436"/>
              <a:ext cx="319" cy="3"/>
            </a:xfrm>
            <a:custGeom>
              <a:avLst/>
              <a:gdLst>
                <a:gd name="T0" fmla="*/ 318 w 318"/>
                <a:gd name="T1" fmla="*/ 0 h 3"/>
                <a:gd name="T2" fmla="*/ 259 w 318"/>
                <a:gd name="T3" fmla="*/ 0 h 3"/>
                <a:gd name="T4" fmla="*/ 0 w 318"/>
                <a:gd name="T5" fmla="*/ 3 h 3"/>
                <a:gd name="T6" fmla="*/ 0 w 318"/>
                <a:gd name="T7" fmla="*/ 3 h 3"/>
              </a:gdLst>
              <a:ahLst/>
              <a:cxnLst>
                <a:cxn ang="0">
                  <a:pos x="T0" y="T1"/>
                </a:cxn>
                <a:cxn ang="0">
                  <a:pos x="T2" y="T3"/>
                </a:cxn>
                <a:cxn ang="0">
                  <a:pos x="T4" y="T5"/>
                </a:cxn>
                <a:cxn ang="0">
                  <a:pos x="T6" y="T7"/>
                </a:cxn>
              </a:cxnLst>
              <a:rect l="0" t="0" r="r" b="b"/>
              <a:pathLst>
                <a:path w="318" h="3">
                  <a:moveTo>
                    <a:pt x="318" y="0"/>
                  </a:moveTo>
                  <a:lnTo>
                    <a:pt x="259" y="0"/>
                  </a:lnTo>
                  <a:lnTo>
                    <a:pt x="0" y="3"/>
                  </a:lnTo>
                  <a:lnTo>
                    <a:pt x="0" y="3"/>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3F3F3">
                      <a:alpha val="99998"/>
                    </a:srgbClr>
                  </a:solidFill>
                </a14:hiddenFill>
              </a:ext>
            </a:extLst>
          </p:spPr>
          <p:txBody>
            <a:bodyPr/>
            <a:lstStyle/>
            <a:p>
              <a:endParaRPr lang="en-US"/>
            </a:p>
          </p:txBody>
        </p:sp>
      </p:grpSp>
      <p:sp>
        <p:nvSpPr>
          <p:cNvPr id="359" name="Freeform 100"/>
          <p:cNvSpPr>
            <a:spLocks noChangeArrowheads="1"/>
          </p:cNvSpPr>
          <p:nvPr/>
        </p:nvSpPr>
        <p:spPr bwMode="auto">
          <a:xfrm>
            <a:off x="5274906" y="4109029"/>
            <a:ext cx="1297861" cy="94539"/>
          </a:xfrm>
          <a:custGeom>
            <a:avLst/>
            <a:gdLst>
              <a:gd name="T0" fmla="*/ 941 w 941"/>
              <a:gd name="T1" fmla="*/ 47 h 76"/>
              <a:gd name="T2" fmla="*/ 881 w 941"/>
              <a:gd name="T3" fmla="*/ 34 h 76"/>
              <a:gd name="T4" fmla="*/ 873 w 941"/>
              <a:gd name="T5" fmla="*/ 33 h 76"/>
              <a:gd name="T6" fmla="*/ 855 w 941"/>
              <a:gd name="T7" fmla="*/ 29 h 76"/>
              <a:gd name="T8" fmla="*/ 837 w 941"/>
              <a:gd name="T9" fmla="*/ 26 h 76"/>
              <a:gd name="T10" fmla="*/ 819 w 941"/>
              <a:gd name="T11" fmla="*/ 23 h 76"/>
              <a:gd name="T12" fmla="*/ 801 w 941"/>
              <a:gd name="T13" fmla="*/ 20 h 76"/>
              <a:gd name="T14" fmla="*/ 783 w 941"/>
              <a:gd name="T15" fmla="*/ 17 h 76"/>
              <a:gd name="T16" fmla="*/ 764 w 941"/>
              <a:gd name="T17" fmla="*/ 15 h 76"/>
              <a:gd name="T18" fmla="*/ 746 w 941"/>
              <a:gd name="T19" fmla="*/ 13 h 76"/>
              <a:gd name="T20" fmla="*/ 728 w 941"/>
              <a:gd name="T21" fmla="*/ 11 h 76"/>
              <a:gd name="T22" fmla="*/ 709 w 941"/>
              <a:gd name="T23" fmla="*/ 9 h 76"/>
              <a:gd name="T24" fmla="*/ 691 w 941"/>
              <a:gd name="T25" fmla="*/ 7 h 76"/>
              <a:gd name="T26" fmla="*/ 673 w 941"/>
              <a:gd name="T27" fmla="*/ 5 h 76"/>
              <a:gd name="T28" fmla="*/ 654 w 941"/>
              <a:gd name="T29" fmla="*/ 4 h 76"/>
              <a:gd name="T30" fmla="*/ 636 w 941"/>
              <a:gd name="T31" fmla="*/ 3 h 76"/>
              <a:gd name="T32" fmla="*/ 618 w 941"/>
              <a:gd name="T33" fmla="*/ 2 h 76"/>
              <a:gd name="T34" fmla="*/ 599 w 941"/>
              <a:gd name="T35" fmla="*/ 1 h 76"/>
              <a:gd name="T36" fmla="*/ 581 w 941"/>
              <a:gd name="T37" fmla="*/ 0 h 76"/>
              <a:gd name="T38" fmla="*/ 563 w 941"/>
              <a:gd name="T39" fmla="*/ 0 h 76"/>
              <a:gd name="T40" fmla="*/ 544 w 941"/>
              <a:gd name="T41" fmla="*/ 0 h 76"/>
              <a:gd name="T42" fmla="*/ 526 w 941"/>
              <a:gd name="T43" fmla="*/ 0 h 76"/>
              <a:gd name="T44" fmla="*/ 507 w 941"/>
              <a:gd name="T45" fmla="*/ 0 h 76"/>
              <a:gd name="T46" fmla="*/ 489 w 941"/>
              <a:gd name="T47" fmla="*/ 0 h 76"/>
              <a:gd name="T48" fmla="*/ 471 w 941"/>
              <a:gd name="T49" fmla="*/ 0 h 76"/>
              <a:gd name="T50" fmla="*/ 452 w 941"/>
              <a:gd name="T51" fmla="*/ 1 h 76"/>
              <a:gd name="T52" fmla="*/ 434 w 941"/>
              <a:gd name="T53" fmla="*/ 2 h 76"/>
              <a:gd name="T54" fmla="*/ 415 w 941"/>
              <a:gd name="T55" fmla="*/ 3 h 76"/>
              <a:gd name="T56" fmla="*/ 397 w 941"/>
              <a:gd name="T57" fmla="*/ 4 h 76"/>
              <a:gd name="T58" fmla="*/ 379 w 941"/>
              <a:gd name="T59" fmla="*/ 5 h 76"/>
              <a:gd name="T60" fmla="*/ 360 w 941"/>
              <a:gd name="T61" fmla="*/ 7 h 76"/>
              <a:gd name="T62" fmla="*/ 342 w 941"/>
              <a:gd name="T63" fmla="*/ 9 h 76"/>
              <a:gd name="T64" fmla="*/ 324 w 941"/>
              <a:gd name="T65" fmla="*/ 11 h 76"/>
              <a:gd name="T66" fmla="*/ 305 w 941"/>
              <a:gd name="T67" fmla="*/ 13 h 76"/>
              <a:gd name="T68" fmla="*/ 287 w 941"/>
              <a:gd name="T69" fmla="*/ 15 h 76"/>
              <a:gd name="T70" fmla="*/ 269 w 941"/>
              <a:gd name="T71" fmla="*/ 18 h 76"/>
              <a:gd name="T72" fmla="*/ 251 w 941"/>
              <a:gd name="T73" fmla="*/ 20 h 76"/>
              <a:gd name="T74" fmla="*/ 233 w 941"/>
              <a:gd name="T75" fmla="*/ 23 h 76"/>
              <a:gd name="T76" fmla="*/ 214 w 941"/>
              <a:gd name="T77" fmla="*/ 26 h 76"/>
              <a:gd name="T78" fmla="*/ 196 w 941"/>
              <a:gd name="T79" fmla="*/ 29 h 76"/>
              <a:gd name="T80" fmla="*/ 178 w 941"/>
              <a:gd name="T81" fmla="*/ 33 h 76"/>
              <a:gd name="T82" fmla="*/ 160 w 941"/>
              <a:gd name="T83" fmla="*/ 36 h 76"/>
              <a:gd name="T84" fmla="*/ 142 w 941"/>
              <a:gd name="T85" fmla="*/ 40 h 76"/>
              <a:gd name="T86" fmla="*/ 124 w 941"/>
              <a:gd name="T87" fmla="*/ 44 h 76"/>
              <a:gd name="T88" fmla="*/ 106 w 941"/>
              <a:gd name="T89" fmla="*/ 48 h 76"/>
              <a:gd name="T90" fmla="*/ 88 w 941"/>
              <a:gd name="T91" fmla="*/ 52 h 76"/>
              <a:gd name="T92" fmla="*/ 70 w 941"/>
              <a:gd name="T93" fmla="*/ 57 h 76"/>
              <a:gd name="T94" fmla="*/ 53 w 941"/>
              <a:gd name="T95" fmla="*/ 61 h 76"/>
              <a:gd name="T96" fmla="*/ 35 w 941"/>
              <a:gd name="T97" fmla="*/ 66 h 76"/>
              <a:gd name="T98" fmla="*/ 17 w 941"/>
              <a:gd name="T99" fmla="*/ 71 h 76"/>
              <a:gd name="T100" fmla="*/ 0 w 941"/>
              <a:gd name="T101" fmla="*/ 76 h 76"/>
              <a:gd name="T102" fmla="*/ 0 w 941"/>
              <a:gd name="T10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1" h="76">
                <a:moveTo>
                  <a:pt x="941" y="47"/>
                </a:moveTo>
                <a:lnTo>
                  <a:pt x="881" y="34"/>
                </a:lnTo>
                <a:lnTo>
                  <a:pt x="873" y="33"/>
                </a:lnTo>
                <a:lnTo>
                  <a:pt x="855" y="29"/>
                </a:lnTo>
                <a:lnTo>
                  <a:pt x="837" y="26"/>
                </a:lnTo>
                <a:lnTo>
                  <a:pt x="819" y="23"/>
                </a:lnTo>
                <a:lnTo>
                  <a:pt x="801" y="20"/>
                </a:lnTo>
                <a:lnTo>
                  <a:pt x="783" y="17"/>
                </a:lnTo>
                <a:lnTo>
                  <a:pt x="764" y="15"/>
                </a:lnTo>
                <a:lnTo>
                  <a:pt x="746" y="13"/>
                </a:lnTo>
                <a:lnTo>
                  <a:pt x="728" y="11"/>
                </a:lnTo>
                <a:lnTo>
                  <a:pt x="709" y="9"/>
                </a:lnTo>
                <a:lnTo>
                  <a:pt x="691" y="7"/>
                </a:lnTo>
                <a:lnTo>
                  <a:pt x="673" y="5"/>
                </a:lnTo>
                <a:lnTo>
                  <a:pt x="654" y="4"/>
                </a:lnTo>
                <a:lnTo>
                  <a:pt x="636" y="3"/>
                </a:lnTo>
                <a:lnTo>
                  <a:pt x="618" y="2"/>
                </a:lnTo>
                <a:lnTo>
                  <a:pt x="599" y="1"/>
                </a:lnTo>
                <a:lnTo>
                  <a:pt x="581" y="0"/>
                </a:lnTo>
                <a:lnTo>
                  <a:pt x="563" y="0"/>
                </a:lnTo>
                <a:lnTo>
                  <a:pt x="544" y="0"/>
                </a:lnTo>
                <a:lnTo>
                  <a:pt x="526" y="0"/>
                </a:lnTo>
                <a:lnTo>
                  <a:pt x="507" y="0"/>
                </a:lnTo>
                <a:lnTo>
                  <a:pt x="489" y="0"/>
                </a:lnTo>
                <a:lnTo>
                  <a:pt x="471" y="0"/>
                </a:lnTo>
                <a:lnTo>
                  <a:pt x="452" y="1"/>
                </a:lnTo>
                <a:lnTo>
                  <a:pt x="434" y="2"/>
                </a:lnTo>
                <a:lnTo>
                  <a:pt x="415" y="3"/>
                </a:lnTo>
                <a:lnTo>
                  <a:pt x="397" y="4"/>
                </a:lnTo>
                <a:lnTo>
                  <a:pt x="379" y="5"/>
                </a:lnTo>
                <a:lnTo>
                  <a:pt x="360" y="7"/>
                </a:lnTo>
                <a:lnTo>
                  <a:pt x="342" y="9"/>
                </a:lnTo>
                <a:lnTo>
                  <a:pt x="324" y="11"/>
                </a:lnTo>
                <a:lnTo>
                  <a:pt x="305" y="13"/>
                </a:lnTo>
                <a:lnTo>
                  <a:pt x="287" y="15"/>
                </a:lnTo>
                <a:lnTo>
                  <a:pt x="269" y="18"/>
                </a:lnTo>
                <a:lnTo>
                  <a:pt x="251" y="20"/>
                </a:lnTo>
                <a:lnTo>
                  <a:pt x="233" y="23"/>
                </a:lnTo>
                <a:lnTo>
                  <a:pt x="214" y="26"/>
                </a:lnTo>
                <a:lnTo>
                  <a:pt x="196" y="29"/>
                </a:lnTo>
                <a:lnTo>
                  <a:pt x="178" y="33"/>
                </a:lnTo>
                <a:lnTo>
                  <a:pt x="160" y="36"/>
                </a:lnTo>
                <a:lnTo>
                  <a:pt x="142" y="40"/>
                </a:lnTo>
                <a:lnTo>
                  <a:pt x="124" y="44"/>
                </a:lnTo>
                <a:lnTo>
                  <a:pt x="106" y="48"/>
                </a:lnTo>
                <a:lnTo>
                  <a:pt x="88" y="52"/>
                </a:lnTo>
                <a:lnTo>
                  <a:pt x="70" y="57"/>
                </a:lnTo>
                <a:lnTo>
                  <a:pt x="53" y="61"/>
                </a:lnTo>
                <a:lnTo>
                  <a:pt x="35" y="66"/>
                </a:lnTo>
                <a:lnTo>
                  <a:pt x="17" y="71"/>
                </a:lnTo>
                <a:lnTo>
                  <a:pt x="0" y="76"/>
                </a:lnTo>
                <a:lnTo>
                  <a:pt x="0" y="76"/>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FFFFF">
                    <a:alpha val="99998"/>
                  </a:srgbClr>
                </a:solidFill>
              </a14:hiddenFill>
            </a:ext>
          </a:extLst>
        </p:spPr>
        <p:txBody>
          <a:bodyPr lIns="82067" tIns="41034" rIns="82067" bIns="41034"/>
          <a:lstStyle/>
          <a:p>
            <a:endParaRPr lang="en-US"/>
          </a:p>
        </p:txBody>
      </p:sp>
      <p:grpSp>
        <p:nvGrpSpPr>
          <p:cNvPr id="360" name="Group 101"/>
          <p:cNvGrpSpPr>
            <a:grpSpLocks/>
          </p:cNvGrpSpPr>
          <p:nvPr/>
        </p:nvGrpSpPr>
        <p:grpSpPr bwMode="auto">
          <a:xfrm>
            <a:off x="7110098" y="900819"/>
            <a:ext cx="1314395" cy="1149209"/>
            <a:chOff x="0" y="0"/>
            <a:chExt cx="955" cy="937"/>
          </a:xfrm>
        </p:grpSpPr>
        <p:sp>
          <p:nvSpPr>
            <p:cNvPr id="361" name="Freeform 102"/>
            <p:cNvSpPr>
              <a:spLocks noChangeArrowheads="1"/>
            </p:cNvSpPr>
            <p:nvPr/>
          </p:nvSpPr>
          <p:spPr bwMode="auto">
            <a:xfrm>
              <a:off x="0" y="0"/>
              <a:ext cx="953" cy="936"/>
            </a:xfrm>
            <a:custGeom>
              <a:avLst/>
              <a:gdLst>
                <a:gd name="T0" fmla="*/ 57 w 953"/>
                <a:gd name="T1" fmla="*/ 936 h 936"/>
                <a:gd name="T2" fmla="*/ 35 w 953"/>
                <a:gd name="T3" fmla="*/ 931 h 936"/>
                <a:gd name="T4" fmla="*/ 16 w 953"/>
                <a:gd name="T5" fmla="*/ 919 h 936"/>
                <a:gd name="T6" fmla="*/ 4 w 953"/>
                <a:gd name="T7" fmla="*/ 900 h 936"/>
                <a:gd name="T8" fmla="*/ 0 w 953"/>
                <a:gd name="T9" fmla="*/ 878 h 936"/>
                <a:gd name="T10" fmla="*/ 0 w 953"/>
                <a:gd name="T11" fmla="*/ 57 h 936"/>
                <a:gd name="T12" fmla="*/ 4 w 953"/>
                <a:gd name="T13" fmla="*/ 35 h 936"/>
                <a:gd name="T14" fmla="*/ 16 w 953"/>
                <a:gd name="T15" fmla="*/ 16 h 936"/>
                <a:gd name="T16" fmla="*/ 35 w 953"/>
                <a:gd name="T17" fmla="*/ 4 h 936"/>
                <a:gd name="T18" fmla="*/ 57 w 953"/>
                <a:gd name="T19" fmla="*/ 0 h 936"/>
                <a:gd name="T20" fmla="*/ 896 w 953"/>
                <a:gd name="T21" fmla="*/ 0 h 936"/>
                <a:gd name="T22" fmla="*/ 918 w 953"/>
                <a:gd name="T23" fmla="*/ 4 h 936"/>
                <a:gd name="T24" fmla="*/ 936 w 953"/>
                <a:gd name="T25" fmla="*/ 16 h 936"/>
                <a:gd name="T26" fmla="*/ 949 w 953"/>
                <a:gd name="T27" fmla="*/ 35 h 936"/>
                <a:gd name="T28" fmla="*/ 953 w 953"/>
                <a:gd name="T29" fmla="*/ 57 h 936"/>
                <a:gd name="T30" fmla="*/ 953 w 953"/>
                <a:gd name="T31" fmla="*/ 878 h 936"/>
                <a:gd name="T32" fmla="*/ 949 w 953"/>
                <a:gd name="T33" fmla="*/ 900 h 936"/>
                <a:gd name="T34" fmla="*/ 936 w 953"/>
                <a:gd name="T35" fmla="*/ 919 h 936"/>
                <a:gd name="T36" fmla="*/ 918 w 953"/>
                <a:gd name="T37" fmla="*/ 931 h 936"/>
                <a:gd name="T38" fmla="*/ 896 w 953"/>
                <a:gd name="T39" fmla="*/ 936 h 936"/>
                <a:gd name="T40" fmla="*/ 57 w 953"/>
                <a:gd name="T41" fmla="*/ 9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3" h="936">
                  <a:moveTo>
                    <a:pt x="57" y="936"/>
                  </a:moveTo>
                  <a:cubicBezTo>
                    <a:pt x="57" y="936"/>
                    <a:pt x="46" y="935"/>
                    <a:pt x="35" y="931"/>
                  </a:cubicBezTo>
                  <a:cubicBezTo>
                    <a:pt x="35" y="931"/>
                    <a:pt x="24" y="927"/>
                    <a:pt x="16" y="919"/>
                  </a:cubicBezTo>
                  <a:cubicBezTo>
                    <a:pt x="16" y="919"/>
                    <a:pt x="8" y="911"/>
                    <a:pt x="4" y="900"/>
                  </a:cubicBezTo>
                  <a:cubicBezTo>
                    <a:pt x="4" y="900"/>
                    <a:pt x="0" y="889"/>
                    <a:pt x="0" y="878"/>
                  </a:cubicBezTo>
                  <a:lnTo>
                    <a:pt x="0" y="57"/>
                  </a:lnTo>
                  <a:cubicBezTo>
                    <a:pt x="0" y="57"/>
                    <a:pt x="0" y="46"/>
                    <a:pt x="4" y="35"/>
                  </a:cubicBezTo>
                  <a:cubicBezTo>
                    <a:pt x="4" y="35"/>
                    <a:pt x="8" y="24"/>
                    <a:pt x="16" y="16"/>
                  </a:cubicBezTo>
                  <a:cubicBezTo>
                    <a:pt x="16" y="16"/>
                    <a:pt x="24" y="8"/>
                    <a:pt x="35" y="4"/>
                  </a:cubicBezTo>
                  <a:cubicBezTo>
                    <a:pt x="35" y="4"/>
                    <a:pt x="46" y="0"/>
                    <a:pt x="57" y="0"/>
                  </a:cubicBezTo>
                  <a:lnTo>
                    <a:pt x="896" y="0"/>
                  </a:lnTo>
                  <a:cubicBezTo>
                    <a:pt x="896" y="0"/>
                    <a:pt x="907" y="0"/>
                    <a:pt x="918" y="4"/>
                  </a:cubicBezTo>
                  <a:cubicBezTo>
                    <a:pt x="918" y="4"/>
                    <a:pt x="928" y="8"/>
                    <a:pt x="936" y="16"/>
                  </a:cubicBezTo>
                  <a:cubicBezTo>
                    <a:pt x="936" y="16"/>
                    <a:pt x="944" y="24"/>
                    <a:pt x="949" y="35"/>
                  </a:cubicBezTo>
                  <a:cubicBezTo>
                    <a:pt x="949" y="35"/>
                    <a:pt x="953" y="46"/>
                    <a:pt x="953" y="57"/>
                  </a:cubicBezTo>
                  <a:lnTo>
                    <a:pt x="953" y="878"/>
                  </a:lnTo>
                  <a:cubicBezTo>
                    <a:pt x="953" y="878"/>
                    <a:pt x="953" y="889"/>
                    <a:pt x="949" y="900"/>
                  </a:cubicBezTo>
                  <a:cubicBezTo>
                    <a:pt x="949" y="900"/>
                    <a:pt x="944" y="911"/>
                    <a:pt x="936" y="919"/>
                  </a:cubicBezTo>
                  <a:cubicBezTo>
                    <a:pt x="936" y="919"/>
                    <a:pt x="928" y="927"/>
                    <a:pt x="918" y="931"/>
                  </a:cubicBezTo>
                  <a:cubicBezTo>
                    <a:pt x="918" y="931"/>
                    <a:pt x="907" y="935"/>
                    <a:pt x="896" y="936"/>
                  </a:cubicBezTo>
                  <a:lnTo>
                    <a:pt x="57" y="936"/>
                  </a:lnTo>
                </a:path>
              </a:pathLst>
            </a:custGeom>
            <a:solidFill>
              <a:srgbClr val="C0FA6C">
                <a:alpha val="99998"/>
              </a:srgbClr>
            </a:solidFill>
            <a:ln w="9525">
              <a:solidFill>
                <a:srgbClr val="7D7D7D"/>
              </a:solidFill>
              <a:round/>
              <a:headEnd/>
              <a:tailEnd/>
            </a:ln>
          </p:spPr>
          <p:txBody>
            <a:bodyPr/>
            <a:lstStyle/>
            <a:p>
              <a:endParaRPr lang="en-US"/>
            </a:p>
          </p:txBody>
        </p:sp>
        <p:grpSp>
          <p:nvGrpSpPr>
            <p:cNvPr id="362" name="Group 103"/>
            <p:cNvGrpSpPr>
              <a:grpSpLocks/>
            </p:cNvGrpSpPr>
            <p:nvPr/>
          </p:nvGrpSpPr>
          <p:grpSpPr bwMode="auto">
            <a:xfrm>
              <a:off x="580" y="242"/>
              <a:ext cx="237" cy="553"/>
              <a:chOff x="0" y="0"/>
              <a:chExt cx="238" cy="554"/>
            </a:xfrm>
          </p:grpSpPr>
          <p:sp>
            <p:nvSpPr>
              <p:cNvPr id="401" name="Freeform 104"/>
              <p:cNvSpPr>
                <a:spLocks noChangeArrowheads="1"/>
              </p:cNvSpPr>
              <p:nvPr/>
            </p:nvSpPr>
            <p:spPr bwMode="auto">
              <a:xfrm>
                <a:off x="55" y="0"/>
                <a:ext cx="133" cy="134"/>
              </a:xfrm>
              <a:custGeom>
                <a:avLst/>
                <a:gdLst>
                  <a:gd name="T0" fmla="*/ 0 w 132"/>
                  <a:gd name="T1" fmla="*/ 67 h 134"/>
                  <a:gd name="T2" fmla="*/ 5 w 132"/>
                  <a:gd name="T3" fmla="*/ 41 h 134"/>
                  <a:gd name="T4" fmla="*/ 19 w 132"/>
                  <a:gd name="T5" fmla="*/ 19 h 134"/>
                  <a:gd name="T6" fmla="*/ 40 w 132"/>
                  <a:gd name="T7" fmla="*/ 5 h 134"/>
                  <a:gd name="T8" fmla="*/ 66 w 132"/>
                  <a:gd name="T9" fmla="*/ 0 h 134"/>
                  <a:gd name="T10" fmla="*/ 91 w 132"/>
                  <a:gd name="T11" fmla="*/ 5 h 134"/>
                  <a:gd name="T12" fmla="*/ 113 w 132"/>
                  <a:gd name="T13" fmla="*/ 19 h 134"/>
                  <a:gd name="T14" fmla="*/ 127 w 132"/>
                  <a:gd name="T15" fmla="*/ 41 h 134"/>
                  <a:gd name="T16" fmla="*/ 132 w 132"/>
                  <a:gd name="T17" fmla="*/ 67 h 134"/>
                  <a:gd name="T18" fmla="*/ 127 w 132"/>
                  <a:gd name="T19" fmla="*/ 92 h 134"/>
                  <a:gd name="T20" fmla="*/ 113 w 132"/>
                  <a:gd name="T21" fmla="*/ 114 h 134"/>
                  <a:gd name="T22" fmla="*/ 91 w 132"/>
                  <a:gd name="T23" fmla="*/ 129 h 134"/>
                  <a:gd name="T24" fmla="*/ 66 w 132"/>
                  <a:gd name="T25" fmla="*/ 134 h 134"/>
                  <a:gd name="T26" fmla="*/ 40 w 132"/>
                  <a:gd name="T27" fmla="*/ 129 h 134"/>
                  <a:gd name="T28" fmla="*/ 19 w 132"/>
                  <a:gd name="T29" fmla="*/ 114 h 134"/>
                  <a:gd name="T30" fmla="*/ 5 w 132"/>
                  <a:gd name="T31" fmla="*/ 92 h 134"/>
                  <a:gd name="T32" fmla="*/ 0 w 132"/>
                  <a:gd name="T3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34">
                    <a:moveTo>
                      <a:pt x="0" y="67"/>
                    </a:moveTo>
                    <a:cubicBezTo>
                      <a:pt x="0" y="67"/>
                      <a:pt x="0" y="53"/>
                      <a:pt x="5" y="41"/>
                    </a:cubicBezTo>
                    <a:cubicBezTo>
                      <a:pt x="5" y="41"/>
                      <a:pt x="10" y="29"/>
                      <a:pt x="19" y="19"/>
                    </a:cubicBezTo>
                    <a:cubicBezTo>
                      <a:pt x="19" y="19"/>
                      <a:pt x="28" y="10"/>
                      <a:pt x="40" y="5"/>
                    </a:cubicBezTo>
                    <a:cubicBezTo>
                      <a:pt x="40" y="5"/>
                      <a:pt x="53" y="0"/>
                      <a:pt x="66" y="0"/>
                    </a:cubicBezTo>
                    <a:cubicBezTo>
                      <a:pt x="66" y="0"/>
                      <a:pt x="79" y="0"/>
                      <a:pt x="91" y="5"/>
                    </a:cubicBezTo>
                    <a:cubicBezTo>
                      <a:pt x="91" y="5"/>
                      <a:pt x="103" y="10"/>
                      <a:pt x="113" y="19"/>
                    </a:cubicBezTo>
                    <a:cubicBezTo>
                      <a:pt x="113" y="19"/>
                      <a:pt x="122" y="29"/>
                      <a:pt x="127" y="41"/>
                    </a:cubicBezTo>
                    <a:cubicBezTo>
                      <a:pt x="127" y="41"/>
                      <a:pt x="132" y="53"/>
                      <a:pt x="132" y="67"/>
                    </a:cubicBezTo>
                    <a:cubicBezTo>
                      <a:pt x="132" y="67"/>
                      <a:pt x="132" y="80"/>
                      <a:pt x="127" y="92"/>
                    </a:cubicBezTo>
                    <a:cubicBezTo>
                      <a:pt x="127" y="92"/>
                      <a:pt x="122" y="105"/>
                      <a:pt x="113" y="114"/>
                    </a:cubicBezTo>
                    <a:cubicBezTo>
                      <a:pt x="113" y="114"/>
                      <a:pt x="103" y="123"/>
                      <a:pt x="91" y="129"/>
                    </a:cubicBezTo>
                    <a:cubicBezTo>
                      <a:pt x="91" y="129"/>
                      <a:pt x="79" y="134"/>
                      <a:pt x="66" y="134"/>
                    </a:cubicBezTo>
                    <a:cubicBezTo>
                      <a:pt x="66" y="134"/>
                      <a:pt x="53" y="134"/>
                      <a:pt x="40" y="129"/>
                    </a:cubicBezTo>
                    <a:cubicBezTo>
                      <a:pt x="40" y="129"/>
                      <a:pt x="28" y="123"/>
                      <a:pt x="19" y="114"/>
                    </a:cubicBezTo>
                    <a:cubicBezTo>
                      <a:pt x="19" y="114"/>
                      <a:pt x="10" y="105"/>
                      <a:pt x="5" y="92"/>
                    </a:cubicBezTo>
                    <a:cubicBezTo>
                      <a:pt x="5" y="92"/>
                      <a:pt x="0" y="80"/>
                      <a:pt x="0" y="67"/>
                    </a:cubicBezTo>
                  </a:path>
                </a:pathLst>
              </a:custGeom>
              <a:solidFill>
                <a:srgbClr val="FFFFFF">
                  <a:alpha val="99998"/>
                </a:srgbClr>
              </a:solidFill>
              <a:ln w="9525">
                <a:solidFill>
                  <a:srgbClr val="7D7D7D"/>
                </a:solidFill>
                <a:round/>
                <a:headEnd/>
                <a:tailEnd/>
              </a:ln>
            </p:spPr>
            <p:txBody>
              <a:bodyPr/>
              <a:lstStyle/>
              <a:p>
                <a:endParaRPr lang="en-US"/>
              </a:p>
            </p:txBody>
          </p:sp>
          <p:sp>
            <p:nvSpPr>
              <p:cNvPr id="402" name="Freeform 105"/>
              <p:cNvSpPr>
                <a:spLocks noChangeArrowheads="1"/>
              </p:cNvSpPr>
              <p:nvPr/>
            </p:nvSpPr>
            <p:spPr bwMode="auto">
              <a:xfrm>
                <a:off x="0" y="147"/>
                <a:ext cx="236" cy="405"/>
              </a:xfrm>
              <a:custGeom>
                <a:avLst/>
                <a:gdLst>
                  <a:gd name="T0" fmla="*/ 187 w 236"/>
                  <a:gd name="T1" fmla="*/ 0 h 405"/>
                  <a:gd name="T2" fmla="*/ 221 w 236"/>
                  <a:gd name="T3" fmla="*/ 15 h 405"/>
                  <a:gd name="T4" fmla="*/ 236 w 236"/>
                  <a:gd name="T5" fmla="*/ 48 h 405"/>
                  <a:gd name="T6" fmla="*/ 235 w 236"/>
                  <a:gd name="T7" fmla="*/ 213 h 405"/>
                  <a:gd name="T8" fmla="*/ 224 w 236"/>
                  <a:gd name="T9" fmla="*/ 223 h 405"/>
                  <a:gd name="T10" fmla="*/ 209 w 236"/>
                  <a:gd name="T11" fmla="*/ 223 h 405"/>
                  <a:gd name="T12" fmla="*/ 198 w 236"/>
                  <a:gd name="T13" fmla="*/ 213 h 405"/>
                  <a:gd name="T14" fmla="*/ 196 w 236"/>
                  <a:gd name="T15" fmla="*/ 81 h 405"/>
                  <a:gd name="T16" fmla="*/ 194 w 236"/>
                  <a:gd name="T17" fmla="*/ 78 h 405"/>
                  <a:gd name="T18" fmla="*/ 190 w 236"/>
                  <a:gd name="T19" fmla="*/ 78 h 405"/>
                  <a:gd name="T20" fmla="*/ 187 w 236"/>
                  <a:gd name="T21" fmla="*/ 81 h 405"/>
                  <a:gd name="T22" fmla="*/ 184 w 236"/>
                  <a:gd name="T23" fmla="*/ 388 h 405"/>
                  <a:gd name="T24" fmla="*/ 166 w 236"/>
                  <a:gd name="T25" fmla="*/ 402 h 405"/>
                  <a:gd name="T26" fmla="*/ 144 w 236"/>
                  <a:gd name="T27" fmla="*/ 402 h 405"/>
                  <a:gd name="T28" fmla="*/ 127 w 236"/>
                  <a:gd name="T29" fmla="*/ 388 h 405"/>
                  <a:gd name="T30" fmla="*/ 123 w 236"/>
                  <a:gd name="T31" fmla="*/ 214 h 405"/>
                  <a:gd name="T32" fmla="*/ 122 w 236"/>
                  <a:gd name="T33" fmla="*/ 211 h 405"/>
                  <a:gd name="T34" fmla="*/ 119 w 236"/>
                  <a:gd name="T35" fmla="*/ 209 h 405"/>
                  <a:gd name="T36" fmla="*/ 116 w 236"/>
                  <a:gd name="T37" fmla="*/ 211 h 405"/>
                  <a:gd name="T38" fmla="*/ 115 w 236"/>
                  <a:gd name="T39" fmla="*/ 214 h 405"/>
                  <a:gd name="T40" fmla="*/ 111 w 236"/>
                  <a:gd name="T41" fmla="*/ 388 h 405"/>
                  <a:gd name="T42" fmla="*/ 93 w 236"/>
                  <a:gd name="T43" fmla="*/ 403 h 405"/>
                  <a:gd name="T44" fmla="*/ 70 w 236"/>
                  <a:gd name="T45" fmla="*/ 403 h 405"/>
                  <a:gd name="T46" fmla="*/ 52 w 236"/>
                  <a:gd name="T47" fmla="*/ 388 h 405"/>
                  <a:gd name="T48" fmla="*/ 48 w 236"/>
                  <a:gd name="T49" fmla="*/ 80 h 405"/>
                  <a:gd name="T50" fmla="*/ 43 w 236"/>
                  <a:gd name="T51" fmla="*/ 207 h 405"/>
                  <a:gd name="T52" fmla="*/ 36 w 236"/>
                  <a:gd name="T53" fmla="*/ 221 h 405"/>
                  <a:gd name="T54" fmla="*/ 21 w 236"/>
                  <a:gd name="T55" fmla="*/ 226 h 405"/>
                  <a:gd name="T56" fmla="*/ 6 w 236"/>
                  <a:gd name="T57" fmla="*/ 221 h 405"/>
                  <a:gd name="T58" fmla="*/ 0 w 236"/>
                  <a:gd name="T59" fmla="*/ 207 h 405"/>
                  <a:gd name="T60" fmla="*/ 5 w 236"/>
                  <a:gd name="T61" fmla="*/ 31 h 405"/>
                  <a:gd name="T62" fmla="*/ 31 w 236"/>
                  <a:gd name="T63" fmla="*/ 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6" h="405">
                    <a:moveTo>
                      <a:pt x="49" y="0"/>
                    </a:moveTo>
                    <a:lnTo>
                      <a:pt x="187" y="0"/>
                    </a:lnTo>
                    <a:cubicBezTo>
                      <a:pt x="187" y="0"/>
                      <a:pt x="197" y="0"/>
                      <a:pt x="206" y="4"/>
                    </a:cubicBezTo>
                    <a:cubicBezTo>
                      <a:pt x="206" y="4"/>
                      <a:pt x="214" y="8"/>
                      <a:pt x="221" y="15"/>
                    </a:cubicBezTo>
                    <a:cubicBezTo>
                      <a:pt x="221" y="15"/>
                      <a:pt x="228" y="21"/>
                      <a:pt x="232" y="30"/>
                    </a:cubicBezTo>
                    <a:cubicBezTo>
                      <a:pt x="232" y="30"/>
                      <a:pt x="236" y="39"/>
                      <a:pt x="236" y="48"/>
                    </a:cubicBezTo>
                    <a:lnTo>
                      <a:pt x="236" y="205"/>
                    </a:lnTo>
                    <a:cubicBezTo>
                      <a:pt x="236" y="205"/>
                      <a:pt x="236" y="209"/>
                      <a:pt x="235" y="213"/>
                    </a:cubicBezTo>
                    <a:cubicBezTo>
                      <a:pt x="235" y="213"/>
                      <a:pt x="233" y="216"/>
                      <a:pt x="230" y="219"/>
                    </a:cubicBezTo>
                    <a:cubicBezTo>
                      <a:pt x="230" y="219"/>
                      <a:pt x="228" y="222"/>
                      <a:pt x="224" y="223"/>
                    </a:cubicBezTo>
                    <a:cubicBezTo>
                      <a:pt x="224" y="223"/>
                      <a:pt x="220" y="225"/>
                      <a:pt x="216" y="225"/>
                    </a:cubicBezTo>
                    <a:cubicBezTo>
                      <a:pt x="216" y="225"/>
                      <a:pt x="212" y="225"/>
                      <a:pt x="209" y="223"/>
                    </a:cubicBezTo>
                    <a:cubicBezTo>
                      <a:pt x="209" y="223"/>
                      <a:pt x="205" y="222"/>
                      <a:pt x="202" y="219"/>
                    </a:cubicBezTo>
                    <a:cubicBezTo>
                      <a:pt x="202" y="219"/>
                      <a:pt x="200" y="216"/>
                      <a:pt x="198" y="213"/>
                    </a:cubicBezTo>
                    <a:cubicBezTo>
                      <a:pt x="198" y="213"/>
                      <a:pt x="197" y="209"/>
                      <a:pt x="196" y="205"/>
                    </a:cubicBezTo>
                    <a:lnTo>
                      <a:pt x="196" y="81"/>
                    </a:lnTo>
                    <a:cubicBezTo>
                      <a:pt x="196" y="81"/>
                      <a:pt x="196" y="80"/>
                      <a:pt x="196" y="79"/>
                    </a:cubicBezTo>
                    <a:cubicBezTo>
                      <a:pt x="196" y="79"/>
                      <a:pt x="195" y="78"/>
                      <a:pt x="194" y="78"/>
                    </a:cubicBezTo>
                    <a:cubicBezTo>
                      <a:pt x="194" y="78"/>
                      <a:pt x="193" y="77"/>
                      <a:pt x="192" y="77"/>
                    </a:cubicBezTo>
                    <a:cubicBezTo>
                      <a:pt x="192" y="77"/>
                      <a:pt x="191" y="77"/>
                      <a:pt x="190" y="78"/>
                    </a:cubicBezTo>
                    <a:cubicBezTo>
                      <a:pt x="190" y="78"/>
                      <a:pt x="189" y="78"/>
                      <a:pt x="188" y="79"/>
                    </a:cubicBezTo>
                    <a:cubicBezTo>
                      <a:pt x="188" y="79"/>
                      <a:pt x="188" y="80"/>
                      <a:pt x="187" y="81"/>
                    </a:cubicBezTo>
                    <a:lnTo>
                      <a:pt x="187" y="377"/>
                    </a:lnTo>
                    <a:cubicBezTo>
                      <a:pt x="187" y="377"/>
                      <a:pt x="186" y="383"/>
                      <a:pt x="184" y="388"/>
                    </a:cubicBezTo>
                    <a:cubicBezTo>
                      <a:pt x="184" y="388"/>
                      <a:pt x="181" y="393"/>
                      <a:pt x="176" y="396"/>
                    </a:cubicBezTo>
                    <a:cubicBezTo>
                      <a:pt x="176" y="396"/>
                      <a:pt x="172" y="400"/>
                      <a:pt x="166" y="402"/>
                    </a:cubicBezTo>
                    <a:cubicBezTo>
                      <a:pt x="166" y="402"/>
                      <a:pt x="161" y="404"/>
                      <a:pt x="155" y="404"/>
                    </a:cubicBezTo>
                    <a:cubicBezTo>
                      <a:pt x="155" y="404"/>
                      <a:pt x="149" y="404"/>
                      <a:pt x="144" y="402"/>
                    </a:cubicBezTo>
                    <a:cubicBezTo>
                      <a:pt x="144" y="402"/>
                      <a:pt x="139" y="400"/>
                      <a:pt x="134" y="396"/>
                    </a:cubicBezTo>
                    <a:cubicBezTo>
                      <a:pt x="134" y="396"/>
                      <a:pt x="130" y="393"/>
                      <a:pt x="127" y="388"/>
                    </a:cubicBezTo>
                    <a:cubicBezTo>
                      <a:pt x="127" y="388"/>
                      <a:pt x="124" y="383"/>
                      <a:pt x="123" y="377"/>
                    </a:cubicBezTo>
                    <a:lnTo>
                      <a:pt x="123" y="214"/>
                    </a:lnTo>
                    <a:cubicBezTo>
                      <a:pt x="123" y="214"/>
                      <a:pt x="123" y="213"/>
                      <a:pt x="123" y="212"/>
                    </a:cubicBezTo>
                    <a:cubicBezTo>
                      <a:pt x="123" y="212"/>
                      <a:pt x="123" y="212"/>
                      <a:pt x="122" y="211"/>
                    </a:cubicBezTo>
                    <a:cubicBezTo>
                      <a:pt x="122" y="211"/>
                      <a:pt x="122" y="210"/>
                      <a:pt x="121" y="210"/>
                    </a:cubicBezTo>
                    <a:cubicBezTo>
                      <a:pt x="121" y="210"/>
                      <a:pt x="120" y="209"/>
                      <a:pt x="119" y="209"/>
                    </a:cubicBezTo>
                    <a:cubicBezTo>
                      <a:pt x="119" y="209"/>
                      <a:pt x="118" y="209"/>
                      <a:pt x="117" y="210"/>
                    </a:cubicBezTo>
                    <a:cubicBezTo>
                      <a:pt x="117" y="210"/>
                      <a:pt x="116" y="210"/>
                      <a:pt x="116" y="211"/>
                    </a:cubicBezTo>
                    <a:cubicBezTo>
                      <a:pt x="116" y="211"/>
                      <a:pt x="115" y="212"/>
                      <a:pt x="115" y="212"/>
                    </a:cubicBezTo>
                    <a:cubicBezTo>
                      <a:pt x="115" y="212"/>
                      <a:pt x="115" y="213"/>
                      <a:pt x="115" y="214"/>
                    </a:cubicBezTo>
                    <a:lnTo>
                      <a:pt x="115" y="377"/>
                    </a:lnTo>
                    <a:cubicBezTo>
                      <a:pt x="115" y="377"/>
                      <a:pt x="114" y="383"/>
                      <a:pt x="111" y="388"/>
                    </a:cubicBezTo>
                    <a:cubicBezTo>
                      <a:pt x="111" y="388"/>
                      <a:pt x="108" y="393"/>
                      <a:pt x="103" y="397"/>
                    </a:cubicBezTo>
                    <a:cubicBezTo>
                      <a:pt x="103" y="397"/>
                      <a:pt x="99" y="401"/>
                      <a:pt x="93" y="403"/>
                    </a:cubicBezTo>
                    <a:cubicBezTo>
                      <a:pt x="93" y="403"/>
                      <a:pt x="88" y="405"/>
                      <a:pt x="82" y="405"/>
                    </a:cubicBezTo>
                    <a:cubicBezTo>
                      <a:pt x="82" y="405"/>
                      <a:pt x="76" y="405"/>
                      <a:pt x="70" y="403"/>
                    </a:cubicBezTo>
                    <a:cubicBezTo>
                      <a:pt x="70" y="403"/>
                      <a:pt x="64" y="401"/>
                      <a:pt x="60" y="397"/>
                    </a:cubicBezTo>
                    <a:cubicBezTo>
                      <a:pt x="60" y="397"/>
                      <a:pt x="55" y="393"/>
                      <a:pt x="52" y="388"/>
                    </a:cubicBezTo>
                    <a:cubicBezTo>
                      <a:pt x="52" y="388"/>
                      <a:pt x="49" y="383"/>
                      <a:pt x="48" y="377"/>
                    </a:cubicBezTo>
                    <a:lnTo>
                      <a:pt x="48" y="80"/>
                    </a:lnTo>
                    <a:lnTo>
                      <a:pt x="43" y="80"/>
                    </a:lnTo>
                    <a:lnTo>
                      <a:pt x="43" y="207"/>
                    </a:lnTo>
                    <a:cubicBezTo>
                      <a:pt x="43" y="207"/>
                      <a:pt x="42" y="211"/>
                      <a:pt x="41" y="214"/>
                    </a:cubicBezTo>
                    <a:cubicBezTo>
                      <a:pt x="41" y="214"/>
                      <a:pt x="39" y="218"/>
                      <a:pt x="36" y="221"/>
                    </a:cubicBezTo>
                    <a:cubicBezTo>
                      <a:pt x="36" y="221"/>
                      <a:pt x="33" y="223"/>
                      <a:pt x="29" y="225"/>
                    </a:cubicBezTo>
                    <a:cubicBezTo>
                      <a:pt x="29" y="225"/>
                      <a:pt x="25" y="226"/>
                      <a:pt x="21" y="226"/>
                    </a:cubicBezTo>
                    <a:cubicBezTo>
                      <a:pt x="21" y="226"/>
                      <a:pt x="17" y="226"/>
                      <a:pt x="13" y="225"/>
                    </a:cubicBezTo>
                    <a:cubicBezTo>
                      <a:pt x="13" y="225"/>
                      <a:pt x="9" y="223"/>
                      <a:pt x="6" y="221"/>
                    </a:cubicBezTo>
                    <a:cubicBezTo>
                      <a:pt x="6" y="221"/>
                      <a:pt x="3" y="218"/>
                      <a:pt x="2" y="214"/>
                    </a:cubicBezTo>
                    <a:cubicBezTo>
                      <a:pt x="2" y="214"/>
                      <a:pt x="0" y="211"/>
                      <a:pt x="0" y="207"/>
                    </a:cubicBezTo>
                    <a:lnTo>
                      <a:pt x="0" y="50"/>
                    </a:lnTo>
                    <a:cubicBezTo>
                      <a:pt x="0" y="50"/>
                      <a:pt x="1" y="40"/>
                      <a:pt x="5" y="31"/>
                    </a:cubicBezTo>
                    <a:cubicBezTo>
                      <a:pt x="5" y="31"/>
                      <a:pt x="9" y="23"/>
                      <a:pt x="16" y="16"/>
                    </a:cubicBezTo>
                    <a:cubicBezTo>
                      <a:pt x="16" y="16"/>
                      <a:pt x="22" y="9"/>
                      <a:pt x="31" y="5"/>
                    </a:cubicBezTo>
                    <a:cubicBezTo>
                      <a:pt x="31" y="5"/>
                      <a:pt x="40" y="1"/>
                      <a:pt x="49"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363" name="Group 106"/>
            <p:cNvGrpSpPr>
              <a:grpSpLocks/>
            </p:cNvGrpSpPr>
            <p:nvPr/>
          </p:nvGrpSpPr>
          <p:grpSpPr bwMode="auto">
            <a:xfrm>
              <a:off x="84" y="600"/>
              <a:ext cx="389" cy="259"/>
              <a:chOff x="0" y="0"/>
              <a:chExt cx="390" cy="260"/>
            </a:xfrm>
          </p:grpSpPr>
          <p:grpSp>
            <p:nvGrpSpPr>
              <p:cNvPr id="385" name="Group 107"/>
              <p:cNvGrpSpPr>
                <a:grpSpLocks/>
              </p:cNvGrpSpPr>
              <p:nvPr/>
            </p:nvGrpSpPr>
            <p:grpSpPr bwMode="auto">
              <a:xfrm rot="10800000" flipH="1">
                <a:off x="0" y="0"/>
                <a:ext cx="388" cy="259"/>
                <a:chOff x="0" y="0"/>
                <a:chExt cx="389" cy="260"/>
              </a:xfrm>
            </p:grpSpPr>
            <p:grpSp>
              <p:nvGrpSpPr>
                <p:cNvPr id="395" name="Group 108"/>
                <p:cNvGrpSpPr>
                  <a:grpSpLocks/>
                </p:cNvGrpSpPr>
                <p:nvPr/>
              </p:nvGrpSpPr>
              <p:grpSpPr bwMode="auto">
                <a:xfrm flipH="1">
                  <a:off x="0" y="0"/>
                  <a:ext cx="388" cy="259"/>
                  <a:chOff x="0" y="0"/>
                  <a:chExt cx="389" cy="260"/>
                </a:xfrm>
              </p:grpSpPr>
              <p:sp>
                <p:nvSpPr>
                  <p:cNvPr id="396" name="Freeform 109"/>
                  <p:cNvSpPr>
                    <a:spLocks noChangeArrowheads="1"/>
                  </p:cNvSpPr>
                  <p:nvPr/>
                </p:nvSpPr>
                <p:spPr bwMode="auto">
                  <a:xfrm>
                    <a:off x="30" y="217"/>
                    <a:ext cx="60" cy="63"/>
                  </a:xfrm>
                  <a:custGeom>
                    <a:avLst/>
                    <a:gdLst>
                      <a:gd name="T0" fmla="*/ 0 w 60"/>
                      <a:gd name="T1" fmla="*/ 31 h 62"/>
                      <a:gd name="T2" fmla="*/ 2 w 60"/>
                      <a:gd name="T3" fmla="*/ 19 h 62"/>
                      <a:gd name="T4" fmla="*/ 8 w 60"/>
                      <a:gd name="T5" fmla="*/ 9 h 62"/>
                      <a:gd name="T6" fmla="*/ 18 w 60"/>
                      <a:gd name="T7" fmla="*/ 2 h 62"/>
                      <a:gd name="T8" fmla="*/ 30 w 60"/>
                      <a:gd name="T9" fmla="*/ 0 h 62"/>
                      <a:gd name="T10" fmla="*/ 41 w 60"/>
                      <a:gd name="T11" fmla="*/ 2 h 62"/>
                      <a:gd name="T12" fmla="*/ 51 w 60"/>
                      <a:gd name="T13" fmla="*/ 9 h 62"/>
                      <a:gd name="T14" fmla="*/ 57 w 60"/>
                      <a:gd name="T15" fmla="*/ 19 h 62"/>
                      <a:gd name="T16" fmla="*/ 60 w 60"/>
                      <a:gd name="T17" fmla="*/ 31 h 62"/>
                      <a:gd name="T18" fmla="*/ 57 w 60"/>
                      <a:gd name="T19" fmla="*/ 43 h 62"/>
                      <a:gd name="T20" fmla="*/ 51 w 60"/>
                      <a:gd name="T21" fmla="*/ 53 h 62"/>
                      <a:gd name="T22" fmla="*/ 41 w 60"/>
                      <a:gd name="T23" fmla="*/ 60 h 62"/>
                      <a:gd name="T24" fmla="*/ 30 w 60"/>
                      <a:gd name="T25" fmla="*/ 62 h 62"/>
                      <a:gd name="T26" fmla="*/ 18 w 60"/>
                      <a:gd name="T27" fmla="*/ 60 h 62"/>
                      <a:gd name="T28" fmla="*/ 8 w 60"/>
                      <a:gd name="T29" fmla="*/ 53 h 62"/>
                      <a:gd name="T30" fmla="*/ 2 w 60"/>
                      <a:gd name="T31" fmla="*/ 43 h 62"/>
                      <a:gd name="T32" fmla="*/ 0 w 60"/>
                      <a:gd name="T3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2">
                        <a:moveTo>
                          <a:pt x="0" y="31"/>
                        </a:moveTo>
                        <a:cubicBezTo>
                          <a:pt x="0" y="31"/>
                          <a:pt x="0" y="25"/>
                          <a:pt x="2" y="19"/>
                        </a:cubicBezTo>
                        <a:cubicBezTo>
                          <a:pt x="2" y="19"/>
                          <a:pt x="4" y="13"/>
                          <a:pt x="8" y="9"/>
                        </a:cubicBezTo>
                        <a:cubicBezTo>
                          <a:pt x="8" y="9"/>
                          <a:pt x="13" y="4"/>
                          <a:pt x="18" y="2"/>
                        </a:cubicBezTo>
                        <a:cubicBezTo>
                          <a:pt x="18" y="2"/>
                          <a:pt x="24" y="0"/>
                          <a:pt x="30" y="0"/>
                        </a:cubicBezTo>
                        <a:cubicBezTo>
                          <a:pt x="30" y="0"/>
                          <a:pt x="35" y="0"/>
                          <a:pt x="41" y="2"/>
                        </a:cubicBezTo>
                        <a:cubicBezTo>
                          <a:pt x="41" y="2"/>
                          <a:pt x="47" y="4"/>
                          <a:pt x="51" y="9"/>
                        </a:cubicBezTo>
                        <a:cubicBezTo>
                          <a:pt x="51" y="9"/>
                          <a:pt x="55" y="13"/>
                          <a:pt x="57" y="19"/>
                        </a:cubicBezTo>
                        <a:cubicBezTo>
                          <a:pt x="57" y="19"/>
                          <a:pt x="60" y="25"/>
                          <a:pt x="60" y="31"/>
                        </a:cubicBezTo>
                        <a:cubicBezTo>
                          <a:pt x="60" y="31"/>
                          <a:pt x="60" y="37"/>
                          <a:pt x="57" y="43"/>
                        </a:cubicBezTo>
                        <a:cubicBezTo>
                          <a:pt x="57" y="43"/>
                          <a:pt x="55" y="49"/>
                          <a:pt x="51" y="53"/>
                        </a:cubicBezTo>
                        <a:cubicBezTo>
                          <a:pt x="51" y="53"/>
                          <a:pt x="47" y="58"/>
                          <a:pt x="41" y="60"/>
                        </a:cubicBezTo>
                        <a:cubicBezTo>
                          <a:pt x="41" y="60"/>
                          <a:pt x="35" y="62"/>
                          <a:pt x="30" y="62"/>
                        </a:cubicBezTo>
                        <a:cubicBezTo>
                          <a:pt x="30" y="62"/>
                          <a:pt x="24" y="62"/>
                          <a:pt x="18" y="60"/>
                        </a:cubicBezTo>
                        <a:cubicBezTo>
                          <a:pt x="18" y="60"/>
                          <a:pt x="13" y="58"/>
                          <a:pt x="8" y="53"/>
                        </a:cubicBezTo>
                        <a:cubicBezTo>
                          <a:pt x="8" y="53"/>
                          <a:pt x="4" y="49"/>
                          <a:pt x="2" y="43"/>
                        </a:cubicBezTo>
                        <a:cubicBezTo>
                          <a:pt x="2" y="43"/>
                          <a:pt x="0" y="37"/>
                          <a:pt x="0" y="31"/>
                        </a:cubicBezTo>
                      </a:path>
                    </a:pathLst>
                  </a:custGeom>
                  <a:solidFill>
                    <a:srgbClr val="FFFFFF">
                      <a:alpha val="99998"/>
                    </a:srgbClr>
                  </a:solidFill>
                  <a:ln w="9525">
                    <a:solidFill>
                      <a:srgbClr val="7D7D7D"/>
                    </a:solidFill>
                    <a:round/>
                    <a:headEnd/>
                    <a:tailEnd/>
                  </a:ln>
                </p:spPr>
                <p:txBody>
                  <a:bodyPr/>
                  <a:lstStyle/>
                  <a:p>
                    <a:endParaRPr lang="en-US"/>
                  </a:p>
                </p:txBody>
              </p:sp>
              <p:sp>
                <p:nvSpPr>
                  <p:cNvPr id="397" name="Freeform 110"/>
                  <p:cNvSpPr>
                    <a:spLocks noChangeArrowheads="1"/>
                  </p:cNvSpPr>
                  <p:nvPr/>
                </p:nvSpPr>
                <p:spPr bwMode="auto">
                  <a:xfrm>
                    <a:off x="-58" y="335"/>
                    <a:ext cx="20" cy="21"/>
                  </a:xfrm>
                  <a:custGeom>
                    <a:avLst/>
                    <a:gdLst>
                      <a:gd name="T0" fmla="*/ 0 w 19"/>
                      <a:gd name="T1" fmla="*/ 10 h 20"/>
                      <a:gd name="T2" fmla="*/ 0 w 19"/>
                      <a:gd name="T3" fmla="*/ 6 h 20"/>
                      <a:gd name="T4" fmla="*/ 2 w 19"/>
                      <a:gd name="T5" fmla="*/ 3 h 20"/>
                      <a:gd name="T6" fmla="*/ 6 w 19"/>
                      <a:gd name="T7" fmla="*/ 0 h 20"/>
                      <a:gd name="T8" fmla="*/ 9 w 19"/>
                      <a:gd name="T9" fmla="*/ 0 h 20"/>
                      <a:gd name="T10" fmla="*/ 13 w 19"/>
                      <a:gd name="T11" fmla="*/ 0 h 20"/>
                      <a:gd name="T12" fmla="*/ 16 w 19"/>
                      <a:gd name="T13" fmla="*/ 3 h 20"/>
                      <a:gd name="T14" fmla="*/ 18 w 19"/>
                      <a:gd name="T15" fmla="*/ 6 h 20"/>
                      <a:gd name="T16" fmla="*/ 19 w 19"/>
                      <a:gd name="T17" fmla="*/ 10 h 20"/>
                      <a:gd name="T18" fmla="*/ 18 w 19"/>
                      <a:gd name="T19" fmla="*/ 14 h 20"/>
                      <a:gd name="T20" fmla="*/ 16 w 19"/>
                      <a:gd name="T21" fmla="*/ 17 h 20"/>
                      <a:gd name="T22" fmla="*/ 13 w 19"/>
                      <a:gd name="T23" fmla="*/ 19 h 20"/>
                      <a:gd name="T24" fmla="*/ 9 w 19"/>
                      <a:gd name="T25" fmla="*/ 20 h 20"/>
                      <a:gd name="T26" fmla="*/ 6 w 19"/>
                      <a:gd name="T27" fmla="*/ 19 h 20"/>
                      <a:gd name="T28" fmla="*/ 2 w 19"/>
                      <a:gd name="T29" fmla="*/ 17 h 20"/>
                      <a:gd name="T30" fmla="*/ 0 w 19"/>
                      <a:gd name="T31" fmla="*/ 14 h 20"/>
                      <a:gd name="T32" fmla="*/ 0 w 19"/>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0">
                        <a:moveTo>
                          <a:pt x="0" y="10"/>
                        </a:moveTo>
                        <a:cubicBezTo>
                          <a:pt x="0" y="10"/>
                          <a:pt x="0" y="8"/>
                          <a:pt x="0" y="6"/>
                        </a:cubicBezTo>
                        <a:cubicBezTo>
                          <a:pt x="0" y="6"/>
                          <a:pt x="1" y="4"/>
                          <a:pt x="2" y="3"/>
                        </a:cubicBezTo>
                        <a:cubicBezTo>
                          <a:pt x="2" y="3"/>
                          <a:pt x="4" y="1"/>
                          <a:pt x="6" y="0"/>
                        </a:cubicBezTo>
                        <a:cubicBezTo>
                          <a:pt x="6" y="0"/>
                          <a:pt x="7" y="0"/>
                          <a:pt x="9" y="0"/>
                        </a:cubicBezTo>
                        <a:cubicBezTo>
                          <a:pt x="9" y="0"/>
                          <a:pt x="11" y="0"/>
                          <a:pt x="13" y="0"/>
                        </a:cubicBezTo>
                        <a:cubicBezTo>
                          <a:pt x="13" y="0"/>
                          <a:pt x="15" y="1"/>
                          <a:pt x="16" y="3"/>
                        </a:cubicBezTo>
                        <a:cubicBezTo>
                          <a:pt x="16" y="3"/>
                          <a:pt x="18" y="4"/>
                          <a:pt x="18" y="6"/>
                        </a:cubicBezTo>
                        <a:cubicBezTo>
                          <a:pt x="18" y="6"/>
                          <a:pt x="19" y="8"/>
                          <a:pt x="19" y="10"/>
                        </a:cubicBezTo>
                        <a:cubicBezTo>
                          <a:pt x="19" y="10"/>
                          <a:pt x="19" y="12"/>
                          <a:pt x="18" y="14"/>
                        </a:cubicBezTo>
                        <a:cubicBezTo>
                          <a:pt x="18" y="14"/>
                          <a:pt x="18" y="16"/>
                          <a:pt x="16" y="17"/>
                        </a:cubicBezTo>
                        <a:cubicBezTo>
                          <a:pt x="16" y="17"/>
                          <a:pt x="15" y="19"/>
                          <a:pt x="13" y="19"/>
                        </a:cubicBezTo>
                        <a:cubicBezTo>
                          <a:pt x="13" y="19"/>
                          <a:pt x="11" y="20"/>
                          <a:pt x="9" y="20"/>
                        </a:cubicBezTo>
                        <a:cubicBezTo>
                          <a:pt x="9" y="20"/>
                          <a:pt x="7" y="20"/>
                          <a:pt x="6" y="19"/>
                        </a:cubicBezTo>
                        <a:cubicBezTo>
                          <a:pt x="6" y="19"/>
                          <a:pt x="4" y="19"/>
                          <a:pt x="2" y="17"/>
                        </a:cubicBezTo>
                        <a:cubicBezTo>
                          <a:pt x="2" y="17"/>
                          <a:pt x="1" y="16"/>
                          <a:pt x="0" y="14"/>
                        </a:cubicBezTo>
                        <a:cubicBezTo>
                          <a:pt x="0" y="14"/>
                          <a:pt x="0" y="12"/>
                          <a:pt x="0" y="10"/>
                        </a:cubicBezTo>
                      </a:path>
                    </a:pathLst>
                  </a:custGeom>
                  <a:solidFill>
                    <a:srgbClr val="FFFFFF">
                      <a:alpha val="99998"/>
                    </a:srgbClr>
                  </a:solidFill>
                  <a:ln w="9525">
                    <a:solidFill>
                      <a:srgbClr val="7D7D7D"/>
                    </a:solidFill>
                    <a:round/>
                    <a:headEnd/>
                    <a:tailEnd/>
                  </a:ln>
                </p:spPr>
                <p:txBody>
                  <a:bodyPr/>
                  <a:lstStyle/>
                  <a:p>
                    <a:endParaRPr lang="en-US"/>
                  </a:p>
                </p:txBody>
              </p:sp>
              <p:sp>
                <p:nvSpPr>
                  <p:cNvPr id="398" name="Freeform 111"/>
                  <p:cNvSpPr>
                    <a:spLocks noChangeArrowheads="1"/>
                  </p:cNvSpPr>
                  <p:nvPr/>
                </p:nvSpPr>
                <p:spPr bwMode="auto">
                  <a:xfrm>
                    <a:off x="-38" y="309"/>
                    <a:ext cx="28" cy="30"/>
                  </a:xfrm>
                  <a:custGeom>
                    <a:avLst/>
                    <a:gdLst>
                      <a:gd name="T0" fmla="*/ 0 w 27"/>
                      <a:gd name="T1" fmla="*/ 14 h 29"/>
                      <a:gd name="T2" fmla="*/ 1 w 27"/>
                      <a:gd name="T3" fmla="*/ 9 h 29"/>
                      <a:gd name="T4" fmla="*/ 4 w 27"/>
                      <a:gd name="T5" fmla="*/ 4 h 29"/>
                      <a:gd name="T6" fmla="*/ 8 w 27"/>
                      <a:gd name="T7" fmla="*/ 1 h 29"/>
                      <a:gd name="T8" fmla="*/ 13 w 27"/>
                      <a:gd name="T9" fmla="*/ 0 h 29"/>
                      <a:gd name="T10" fmla="*/ 19 w 27"/>
                      <a:gd name="T11" fmla="*/ 1 h 29"/>
                      <a:gd name="T12" fmla="*/ 23 w 27"/>
                      <a:gd name="T13" fmla="*/ 4 h 29"/>
                      <a:gd name="T14" fmla="*/ 26 w 27"/>
                      <a:gd name="T15" fmla="*/ 9 h 29"/>
                      <a:gd name="T16" fmla="*/ 27 w 27"/>
                      <a:gd name="T17" fmla="*/ 14 h 29"/>
                      <a:gd name="T18" fmla="*/ 26 w 27"/>
                      <a:gd name="T19" fmla="*/ 20 h 29"/>
                      <a:gd name="T20" fmla="*/ 23 w 27"/>
                      <a:gd name="T21" fmla="*/ 25 h 29"/>
                      <a:gd name="T22" fmla="*/ 19 w 27"/>
                      <a:gd name="T23" fmla="*/ 28 h 29"/>
                      <a:gd name="T24" fmla="*/ 13 w 27"/>
                      <a:gd name="T25" fmla="*/ 29 h 29"/>
                      <a:gd name="T26" fmla="*/ 8 w 27"/>
                      <a:gd name="T27" fmla="*/ 28 h 29"/>
                      <a:gd name="T28" fmla="*/ 4 w 27"/>
                      <a:gd name="T29" fmla="*/ 25 h 29"/>
                      <a:gd name="T30" fmla="*/ 1 w 27"/>
                      <a:gd name="T31" fmla="*/ 20 h 29"/>
                      <a:gd name="T32" fmla="*/ 0 w 27"/>
                      <a:gd name="T33"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9">
                        <a:moveTo>
                          <a:pt x="0" y="14"/>
                        </a:moveTo>
                        <a:cubicBezTo>
                          <a:pt x="0" y="14"/>
                          <a:pt x="0" y="11"/>
                          <a:pt x="1" y="9"/>
                        </a:cubicBezTo>
                        <a:cubicBezTo>
                          <a:pt x="1" y="9"/>
                          <a:pt x="2" y="6"/>
                          <a:pt x="4" y="4"/>
                        </a:cubicBezTo>
                        <a:cubicBezTo>
                          <a:pt x="4" y="4"/>
                          <a:pt x="6" y="2"/>
                          <a:pt x="8" y="1"/>
                        </a:cubicBezTo>
                        <a:cubicBezTo>
                          <a:pt x="8" y="1"/>
                          <a:pt x="11" y="0"/>
                          <a:pt x="13" y="0"/>
                        </a:cubicBezTo>
                        <a:cubicBezTo>
                          <a:pt x="13" y="0"/>
                          <a:pt x="16" y="0"/>
                          <a:pt x="19" y="1"/>
                        </a:cubicBezTo>
                        <a:cubicBezTo>
                          <a:pt x="19" y="1"/>
                          <a:pt x="21" y="2"/>
                          <a:pt x="23" y="4"/>
                        </a:cubicBezTo>
                        <a:cubicBezTo>
                          <a:pt x="23" y="4"/>
                          <a:pt x="25" y="6"/>
                          <a:pt x="26" y="9"/>
                        </a:cubicBezTo>
                        <a:cubicBezTo>
                          <a:pt x="26" y="9"/>
                          <a:pt x="27" y="11"/>
                          <a:pt x="27" y="14"/>
                        </a:cubicBezTo>
                        <a:cubicBezTo>
                          <a:pt x="27" y="14"/>
                          <a:pt x="27" y="17"/>
                          <a:pt x="26" y="20"/>
                        </a:cubicBezTo>
                        <a:cubicBezTo>
                          <a:pt x="26" y="20"/>
                          <a:pt x="25" y="22"/>
                          <a:pt x="23" y="25"/>
                        </a:cubicBezTo>
                        <a:cubicBezTo>
                          <a:pt x="23" y="25"/>
                          <a:pt x="21" y="27"/>
                          <a:pt x="19" y="28"/>
                        </a:cubicBezTo>
                        <a:cubicBezTo>
                          <a:pt x="19" y="28"/>
                          <a:pt x="16" y="29"/>
                          <a:pt x="13" y="29"/>
                        </a:cubicBezTo>
                        <a:cubicBezTo>
                          <a:pt x="13" y="29"/>
                          <a:pt x="11" y="29"/>
                          <a:pt x="8" y="28"/>
                        </a:cubicBezTo>
                        <a:cubicBezTo>
                          <a:pt x="8" y="28"/>
                          <a:pt x="6" y="27"/>
                          <a:pt x="4" y="25"/>
                        </a:cubicBezTo>
                        <a:cubicBezTo>
                          <a:pt x="4" y="25"/>
                          <a:pt x="2" y="22"/>
                          <a:pt x="1" y="20"/>
                        </a:cubicBezTo>
                        <a:cubicBezTo>
                          <a:pt x="1" y="20"/>
                          <a:pt x="0" y="17"/>
                          <a:pt x="0" y="14"/>
                        </a:cubicBezTo>
                      </a:path>
                    </a:pathLst>
                  </a:custGeom>
                  <a:solidFill>
                    <a:srgbClr val="FFFFFF">
                      <a:alpha val="99998"/>
                    </a:srgbClr>
                  </a:solidFill>
                  <a:ln w="9525">
                    <a:solidFill>
                      <a:srgbClr val="7D7D7D"/>
                    </a:solidFill>
                    <a:round/>
                    <a:headEnd/>
                    <a:tailEnd/>
                  </a:ln>
                </p:spPr>
                <p:txBody>
                  <a:bodyPr/>
                  <a:lstStyle/>
                  <a:p>
                    <a:endParaRPr lang="en-US"/>
                  </a:p>
                </p:txBody>
              </p:sp>
              <p:sp>
                <p:nvSpPr>
                  <p:cNvPr id="399" name="Freeform 112"/>
                  <p:cNvSpPr>
                    <a:spLocks noChangeArrowheads="1"/>
                  </p:cNvSpPr>
                  <p:nvPr/>
                </p:nvSpPr>
                <p:spPr bwMode="auto">
                  <a:xfrm>
                    <a:off x="-8" y="270"/>
                    <a:ext cx="41" cy="43"/>
                  </a:xfrm>
                  <a:custGeom>
                    <a:avLst/>
                    <a:gdLst>
                      <a:gd name="T0" fmla="*/ 0 w 41"/>
                      <a:gd name="T1" fmla="*/ 21 h 43"/>
                      <a:gd name="T2" fmla="*/ 1 w 41"/>
                      <a:gd name="T3" fmla="*/ 13 h 43"/>
                      <a:gd name="T4" fmla="*/ 6 w 41"/>
                      <a:gd name="T5" fmla="*/ 6 h 43"/>
                      <a:gd name="T6" fmla="*/ 12 w 41"/>
                      <a:gd name="T7" fmla="*/ 1 h 43"/>
                      <a:gd name="T8" fmla="*/ 20 w 41"/>
                      <a:gd name="T9" fmla="*/ 0 h 43"/>
                      <a:gd name="T10" fmla="*/ 28 w 41"/>
                      <a:gd name="T11" fmla="*/ 1 h 43"/>
                      <a:gd name="T12" fmla="*/ 35 w 41"/>
                      <a:gd name="T13" fmla="*/ 6 h 43"/>
                      <a:gd name="T14" fmla="*/ 40 w 41"/>
                      <a:gd name="T15" fmla="*/ 13 h 43"/>
                      <a:gd name="T16" fmla="*/ 41 w 41"/>
                      <a:gd name="T17" fmla="*/ 21 h 43"/>
                      <a:gd name="T18" fmla="*/ 40 w 41"/>
                      <a:gd name="T19" fmla="*/ 30 h 43"/>
                      <a:gd name="T20" fmla="*/ 35 w 41"/>
                      <a:gd name="T21" fmla="*/ 37 h 43"/>
                      <a:gd name="T22" fmla="*/ 28 w 41"/>
                      <a:gd name="T23" fmla="*/ 41 h 43"/>
                      <a:gd name="T24" fmla="*/ 20 w 41"/>
                      <a:gd name="T25" fmla="*/ 43 h 43"/>
                      <a:gd name="T26" fmla="*/ 12 w 41"/>
                      <a:gd name="T27" fmla="*/ 41 h 43"/>
                      <a:gd name="T28" fmla="*/ 6 w 41"/>
                      <a:gd name="T29" fmla="*/ 37 h 43"/>
                      <a:gd name="T30" fmla="*/ 1 w 41"/>
                      <a:gd name="T31" fmla="*/ 30 h 43"/>
                      <a:gd name="T32" fmla="*/ 0 w 41"/>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3">
                        <a:moveTo>
                          <a:pt x="0" y="21"/>
                        </a:moveTo>
                        <a:cubicBezTo>
                          <a:pt x="0" y="21"/>
                          <a:pt x="0" y="17"/>
                          <a:pt x="1" y="13"/>
                        </a:cubicBezTo>
                        <a:cubicBezTo>
                          <a:pt x="1" y="13"/>
                          <a:pt x="3" y="9"/>
                          <a:pt x="6" y="6"/>
                        </a:cubicBezTo>
                        <a:cubicBezTo>
                          <a:pt x="6" y="6"/>
                          <a:pt x="9" y="3"/>
                          <a:pt x="12" y="1"/>
                        </a:cubicBezTo>
                        <a:cubicBezTo>
                          <a:pt x="12" y="1"/>
                          <a:pt x="16" y="0"/>
                          <a:pt x="20" y="0"/>
                        </a:cubicBezTo>
                        <a:cubicBezTo>
                          <a:pt x="20" y="0"/>
                          <a:pt x="24" y="0"/>
                          <a:pt x="28" y="1"/>
                        </a:cubicBezTo>
                        <a:cubicBezTo>
                          <a:pt x="28" y="1"/>
                          <a:pt x="32" y="3"/>
                          <a:pt x="35" y="6"/>
                        </a:cubicBezTo>
                        <a:cubicBezTo>
                          <a:pt x="35" y="6"/>
                          <a:pt x="38" y="9"/>
                          <a:pt x="40" y="13"/>
                        </a:cubicBezTo>
                        <a:cubicBezTo>
                          <a:pt x="40" y="13"/>
                          <a:pt x="41" y="17"/>
                          <a:pt x="41" y="21"/>
                        </a:cubicBezTo>
                        <a:cubicBezTo>
                          <a:pt x="41" y="21"/>
                          <a:pt x="41" y="26"/>
                          <a:pt x="40" y="30"/>
                        </a:cubicBezTo>
                        <a:cubicBezTo>
                          <a:pt x="40" y="30"/>
                          <a:pt x="38" y="34"/>
                          <a:pt x="35" y="37"/>
                        </a:cubicBezTo>
                        <a:cubicBezTo>
                          <a:pt x="35" y="37"/>
                          <a:pt x="32" y="40"/>
                          <a:pt x="28" y="41"/>
                        </a:cubicBezTo>
                        <a:cubicBezTo>
                          <a:pt x="28" y="41"/>
                          <a:pt x="24" y="43"/>
                          <a:pt x="20" y="43"/>
                        </a:cubicBezTo>
                        <a:cubicBezTo>
                          <a:pt x="20" y="43"/>
                          <a:pt x="16" y="43"/>
                          <a:pt x="12" y="41"/>
                        </a:cubicBezTo>
                        <a:cubicBezTo>
                          <a:pt x="12" y="41"/>
                          <a:pt x="9" y="40"/>
                          <a:pt x="6" y="37"/>
                        </a:cubicBezTo>
                        <a:cubicBezTo>
                          <a:pt x="6" y="37"/>
                          <a:pt x="3" y="34"/>
                          <a:pt x="1" y="30"/>
                        </a:cubicBezTo>
                        <a:cubicBezTo>
                          <a:pt x="1" y="30"/>
                          <a:pt x="0" y="26"/>
                          <a:pt x="0" y="21"/>
                        </a:cubicBezTo>
                      </a:path>
                    </a:pathLst>
                  </a:custGeom>
                  <a:solidFill>
                    <a:srgbClr val="FFFFFF">
                      <a:alpha val="99998"/>
                    </a:srgbClr>
                  </a:solidFill>
                  <a:ln w="9525">
                    <a:solidFill>
                      <a:srgbClr val="7D7D7D"/>
                    </a:solidFill>
                    <a:round/>
                    <a:headEnd/>
                    <a:tailEnd/>
                  </a:ln>
                </p:spPr>
                <p:txBody>
                  <a:bodyPr/>
                  <a:lstStyle/>
                  <a:p>
                    <a:endParaRPr lang="en-US"/>
                  </a:p>
                </p:txBody>
              </p:sp>
              <p:sp>
                <p:nvSpPr>
                  <p:cNvPr id="400" name="Freeform 113"/>
                  <p:cNvSpPr>
                    <a:spLocks noChangeArrowheads="1"/>
                  </p:cNvSpPr>
                  <p:nvPr/>
                </p:nvSpPr>
                <p:spPr bwMode="auto">
                  <a:xfrm>
                    <a:off x="0" y="0"/>
                    <a:ext cx="388" cy="259"/>
                  </a:xfrm>
                  <a:custGeom>
                    <a:avLst/>
                    <a:gdLst>
                      <a:gd name="T0" fmla="*/ 30 w 388"/>
                      <a:gd name="T1" fmla="*/ 108 h 259"/>
                      <a:gd name="T2" fmla="*/ 125 w 388"/>
                      <a:gd name="T3" fmla="*/ 45 h 259"/>
                      <a:gd name="T4" fmla="*/ 225 w 388"/>
                      <a:gd name="T5" fmla="*/ 2 h 259"/>
                      <a:gd name="T6" fmla="*/ 384 w 388"/>
                      <a:gd name="T7" fmla="*/ 89 h 259"/>
                      <a:gd name="T8" fmla="*/ 322 w 388"/>
                      <a:gd name="T9" fmla="*/ 219 h 259"/>
                      <a:gd name="T10" fmla="*/ 190 w 388"/>
                      <a:gd name="T11" fmla="*/ 222 h 259"/>
                      <a:gd name="T12" fmla="*/ 0 w 388"/>
                      <a:gd name="T13" fmla="*/ 0 h 259"/>
                      <a:gd name="T14" fmla="*/ 0 w 388"/>
                      <a:gd name="T15" fmla="*/ 0 h 259"/>
                      <a:gd name="T16" fmla="*/ 7 w 388"/>
                      <a:gd name="T17" fmla="*/ 0 h 259"/>
                      <a:gd name="T18" fmla="*/ 7 w 388"/>
                      <a:gd name="T19" fmla="*/ 0 h 259"/>
                      <a:gd name="T20" fmla="*/ 0 w 388"/>
                      <a:gd name="T21" fmla="*/ 0 h 259"/>
                      <a:gd name="T22" fmla="*/ 0 w 388"/>
                      <a:gd name="T23" fmla="*/ 0 h 259"/>
                      <a:gd name="T24" fmla="*/ 7 w 388"/>
                      <a:gd name="T25" fmla="*/ 0 h 259"/>
                      <a:gd name="T26" fmla="*/ 7 w 388"/>
                      <a:gd name="T27" fmla="*/ 0 h 259"/>
                      <a:gd name="T28" fmla="*/ 6 w 388"/>
                      <a:gd name="T29" fmla="*/ 0 h 259"/>
                      <a:gd name="T30" fmla="*/ 6 w 388"/>
                      <a:gd name="T31" fmla="*/ 0 h 259"/>
                      <a:gd name="T32" fmla="*/ 6 w 388"/>
                      <a:gd name="T33" fmla="*/ 0 h 259"/>
                      <a:gd name="T34" fmla="*/ 0 w 388"/>
                      <a:gd name="T35" fmla="*/ 0 h 259"/>
                      <a:gd name="T36" fmla="*/ 6 w 388"/>
                      <a:gd name="T37" fmla="*/ 2 h 259"/>
                      <a:gd name="T38" fmla="*/ 6 w 388"/>
                      <a:gd name="T39" fmla="*/ 2 h 259"/>
                      <a:gd name="T40" fmla="*/ 5 w 388"/>
                      <a:gd name="T41" fmla="*/ 4 h 259"/>
                      <a:gd name="T42" fmla="*/ 5 w 388"/>
                      <a:gd name="T43" fmla="*/ 4 h 259"/>
                      <a:gd name="T44" fmla="*/ 4 w 388"/>
                      <a:gd name="T45" fmla="*/ 8 h 259"/>
                      <a:gd name="T46" fmla="*/ 4 w 388"/>
                      <a:gd name="T47" fmla="*/ 16 h 259"/>
                      <a:gd name="T48" fmla="*/ 1 w 388"/>
                      <a:gd name="T49" fmla="*/ 89 h 259"/>
                      <a:gd name="T50" fmla="*/ 0 w 388"/>
                      <a:gd name="T51" fmla="*/ 0 h 259"/>
                      <a:gd name="T52" fmla="*/ 0 w 388"/>
                      <a:gd name="T53" fmla="*/ 0 h 259"/>
                      <a:gd name="T54" fmla="*/ 0 w 388"/>
                      <a:gd name="T55" fmla="*/ 0 h 259"/>
                      <a:gd name="T56" fmla="*/ 0 w 388"/>
                      <a:gd name="T57" fmla="*/ 0 h 259"/>
                      <a:gd name="T58" fmla="*/ 0 w 388"/>
                      <a:gd name="T59" fmla="*/ 0 h 259"/>
                      <a:gd name="T60" fmla="*/ 0 w 388"/>
                      <a:gd name="T61" fmla="*/ 0 h 259"/>
                      <a:gd name="T62" fmla="*/ 0 w 388"/>
                      <a:gd name="T63" fmla="*/ 0 h 259"/>
                      <a:gd name="T64" fmla="*/ 0 w 388"/>
                      <a:gd name="T65" fmla="*/ 0 h 259"/>
                      <a:gd name="T66" fmla="*/ 0 w 388"/>
                      <a:gd name="T67" fmla="*/ 0 h 259"/>
                      <a:gd name="T68" fmla="*/ 0 w 388"/>
                      <a:gd name="T69" fmla="*/ 0 h 259"/>
                      <a:gd name="T70" fmla="*/ 0 w 388"/>
                      <a:gd name="T71" fmla="*/ 0 h 259"/>
                      <a:gd name="T72" fmla="*/ 0 w 388"/>
                      <a:gd name="T73" fmla="*/ 0 h 259"/>
                      <a:gd name="T74" fmla="*/ 0 w 388"/>
                      <a:gd name="T75" fmla="*/ 0 h 259"/>
                      <a:gd name="T76" fmla="*/ 0 w 388"/>
                      <a:gd name="T77" fmla="*/ 0 h 259"/>
                      <a:gd name="T78" fmla="*/ 1 w 388"/>
                      <a:gd name="T79" fmla="*/ 0 h 259"/>
                      <a:gd name="T80" fmla="*/ 0 w 388"/>
                      <a:gd name="T81" fmla="*/ 0 h 259"/>
                      <a:gd name="T82" fmla="*/ 0 w 388"/>
                      <a:gd name="T83" fmla="*/ 0 h 259"/>
                      <a:gd name="T84" fmla="*/ 28578 w 388"/>
                      <a:gd name="T85" fmla="*/ 64672 h 259"/>
                      <a:gd name="T86" fmla="*/ 0 w 388"/>
                      <a:gd name="T87" fmla="*/ 332 h 259"/>
                      <a:gd name="T88" fmla="*/ 0 w 388"/>
                      <a:gd name="T89" fmla="*/ 294 h 259"/>
                      <a:gd name="T90" fmla="*/ 0 w 388"/>
                      <a:gd name="T91" fmla="*/ 0 h 259"/>
                      <a:gd name="T92" fmla="*/ 0 w 388"/>
                      <a:gd name="T93" fmla="*/ 0 h 259"/>
                      <a:gd name="T94" fmla="*/ 0 w 388"/>
                      <a:gd name="T95" fmla="*/ 0 h 259"/>
                      <a:gd name="T96" fmla="*/ 0 w 388"/>
                      <a:gd name="T97" fmla="*/ 0 h 259"/>
                      <a:gd name="T98" fmla="*/ 0 w 388"/>
                      <a:gd name="T99" fmla="*/ 0 h 259"/>
                      <a:gd name="T100" fmla="*/ 0 w 388"/>
                      <a:gd name="T101" fmla="*/ 0 h 259"/>
                      <a:gd name="T102" fmla="*/ 0 w 388"/>
                      <a:gd name="T103" fmla="*/ 0 h 259"/>
                      <a:gd name="T104" fmla="*/ 0 w 388"/>
                      <a:gd name="T105" fmla="*/ 0 h 259"/>
                      <a:gd name="T106" fmla="*/ 0 w 388"/>
                      <a:gd name="T107" fmla="*/ 0 h 259"/>
                      <a:gd name="T108" fmla="*/ 0 w 388"/>
                      <a:gd name="T109" fmla="*/ 0 h 259"/>
                      <a:gd name="T110" fmla="*/ 0 w 388"/>
                      <a:gd name="T111" fmla="*/ 0 h 259"/>
                      <a:gd name="T112" fmla="*/ 0 w 388"/>
                      <a:gd name="T113" fmla="*/ 0 h 259"/>
                      <a:gd name="T114" fmla="*/ 0 w 388"/>
                      <a:gd name="T115" fmla="*/ 0 h 259"/>
                      <a:gd name="T116" fmla="*/ 0 w 388"/>
                      <a:gd name="T117" fmla="*/ 325 h 259"/>
                      <a:gd name="T118" fmla="*/ 0 w 388"/>
                      <a:gd name="T119" fmla="*/ 274 h 259"/>
                      <a:gd name="T120" fmla="*/ 0 w 388"/>
                      <a:gd name="T121" fmla="*/ 253 h 259"/>
                      <a:gd name="T122" fmla="*/ 0 w 388"/>
                      <a:gd name="T123" fmla="*/ 0 h 259"/>
                      <a:gd name="T124" fmla="*/ 0 w 388"/>
                      <a:gd name="T125"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259">
                        <a:moveTo>
                          <a:pt x="81" y="187"/>
                        </a:moveTo>
                        <a:cubicBezTo>
                          <a:pt x="81" y="187"/>
                          <a:pt x="74" y="194"/>
                          <a:pt x="66" y="198"/>
                        </a:cubicBezTo>
                        <a:cubicBezTo>
                          <a:pt x="66" y="198"/>
                          <a:pt x="57" y="202"/>
                          <a:pt x="48" y="203"/>
                        </a:cubicBezTo>
                        <a:cubicBezTo>
                          <a:pt x="48" y="203"/>
                          <a:pt x="38" y="203"/>
                          <a:pt x="29" y="199"/>
                        </a:cubicBezTo>
                        <a:cubicBezTo>
                          <a:pt x="29" y="199"/>
                          <a:pt x="20" y="196"/>
                          <a:pt x="14" y="189"/>
                        </a:cubicBezTo>
                        <a:cubicBezTo>
                          <a:pt x="14" y="189"/>
                          <a:pt x="7" y="182"/>
                          <a:pt x="3" y="173"/>
                        </a:cubicBezTo>
                        <a:cubicBezTo>
                          <a:pt x="3" y="173"/>
                          <a:pt x="0" y="163"/>
                          <a:pt x="0" y="154"/>
                        </a:cubicBezTo>
                        <a:cubicBezTo>
                          <a:pt x="0" y="154"/>
                          <a:pt x="0" y="144"/>
                          <a:pt x="3" y="134"/>
                        </a:cubicBezTo>
                        <a:cubicBezTo>
                          <a:pt x="3" y="134"/>
                          <a:pt x="7" y="125"/>
                          <a:pt x="14" y="119"/>
                        </a:cubicBezTo>
                        <a:cubicBezTo>
                          <a:pt x="14" y="119"/>
                          <a:pt x="21" y="112"/>
                          <a:pt x="30" y="108"/>
                        </a:cubicBezTo>
                        <a:cubicBezTo>
                          <a:pt x="30" y="108"/>
                          <a:pt x="39" y="105"/>
                          <a:pt x="48" y="105"/>
                        </a:cubicBezTo>
                        <a:cubicBezTo>
                          <a:pt x="48" y="105"/>
                          <a:pt x="43" y="98"/>
                          <a:pt x="42" y="88"/>
                        </a:cubicBezTo>
                        <a:cubicBezTo>
                          <a:pt x="42" y="88"/>
                          <a:pt x="40" y="79"/>
                          <a:pt x="42" y="70"/>
                        </a:cubicBezTo>
                        <a:cubicBezTo>
                          <a:pt x="42" y="70"/>
                          <a:pt x="44" y="60"/>
                          <a:pt x="49" y="53"/>
                        </a:cubicBezTo>
                        <a:cubicBezTo>
                          <a:pt x="49" y="53"/>
                          <a:pt x="54" y="45"/>
                          <a:pt x="62" y="40"/>
                        </a:cubicBezTo>
                        <a:cubicBezTo>
                          <a:pt x="62" y="40"/>
                          <a:pt x="69" y="35"/>
                          <a:pt x="78" y="33"/>
                        </a:cubicBezTo>
                        <a:cubicBezTo>
                          <a:pt x="78" y="33"/>
                          <a:pt x="87" y="32"/>
                          <a:pt x="96" y="34"/>
                        </a:cubicBezTo>
                        <a:cubicBezTo>
                          <a:pt x="96" y="34"/>
                          <a:pt x="105" y="36"/>
                          <a:pt x="112" y="42"/>
                        </a:cubicBezTo>
                        <a:cubicBezTo>
                          <a:pt x="112" y="42"/>
                          <a:pt x="119" y="48"/>
                          <a:pt x="124" y="56"/>
                        </a:cubicBezTo>
                        <a:cubicBezTo>
                          <a:pt x="124" y="56"/>
                          <a:pt x="124" y="51"/>
                          <a:pt x="125" y="45"/>
                        </a:cubicBezTo>
                        <a:cubicBezTo>
                          <a:pt x="125" y="45"/>
                          <a:pt x="127" y="40"/>
                          <a:pt x="130" y="36"/>
                        </a:cubicBezTo>
                        <a:cubicBezTo>
                          <a:pt x="130" y="36"/>
                          <a:pt x="133" y="32"/>
                          <a:pt x="138" y="29"/>
                        </a:cubicBezTo>
                        <a:cubicBezTo>
                          <a:pt x="138" y="29"/>
                          <a:pt x="142" y="26"/>
                          <a:pt x="147" y="25"/>
                        </a:cubicBezTo>
                        <a:cubicBezTo>
                          <a:pt x="147" y="25"/>
                          <a:pt x="152" y="24"/>
                          <a:pt x="157" y="25"/>
                        </a:cubicBezTo>
                        <a:cubicBezTo>
                          <a:pt x="157" y="25"/>
                          <a:pt x="162" y="26"/>
                          <a:pt x="167" y="29"/>
                        </a:cubicBezTo>
                        <a:cubicBezTo>
                          <a:pt x="167" y="29"/>
                          <a:pt x="171" y="32"/>
                          <a:pt x="174" y="37"/>
                        </a:cubicBezTo>
                        <a:cubicBezTo>
                          <a:pt x="174" y="37"/>
                          <a:pt x="177" y="41"/>
                          <a:pt x="179" y="46"/>
                        </a:cubicBezTo>
                        <a:cubicBezTo>
                          <a:pt x="179" y="46"/>
                          <a:pt x="182" y="35"/>
                          <a:pt x="188" y="26"/>
                        </a:cubicBezTo>
                        <a:cubicBezTo>
                          <a:pt x="188" y="26"/>
                          <a:pt x="195" y="16"/>
                          <a:pt x="205" y="10"/>
                        </a:cubicBezTo>
                        <a:cubicBezTo>
                          <a:pt x="205" y="10"/>
                          <a:pt x="214" y="4"/>
                          <a:pt x="225" y="2"/>
                        </a:cubicBezTo>
                        <a:cubicBezTo>
                          <a:pt x="225" y="2"/>
                          <a:pt x="236" y="0"/>
                          <a:pt x="247" y="2"/>
                        </a:cubicBezTo>
                        <a:cubicBezTo>
                          <a:pt x="247" y="2"/>
                          <a:pt x="258" y="4"/>
                          <a:pt x="267" y="10"/>
                        </a:cubicBezTo>
                        <a:cubicBezTo>
                          <a:pt x="267" y="10"/>
                          <a:pt x="277" y="16"/>
                          <a:pt x="283" y="25"/>
                        </a:cubicBezTo>
                        <a:cubicBezTo>
                          <a:pt x="283" y="25"/>
                          <a:pt x="290" y="34"/>
                          <a:pt x="293" y="45"/>
                        </a:cubicBezTo>
                        <a:cubicBezTo>
                          <a:pt x="293" y="45"/>
                          <a:pt x="297" y="56"/>
                          <a:pt x="296" y="68"/>
                        </a:cubicBezTo>
                        <a:cubicBezTo>
                          <a:pt x="296" y="68"/>
                          <a:pt x="304" y="60"/>
                          <a:pt x="314" y="56"/>
                        </a:cubicBezTo>
                        <a:cubicBezTo>
                          <a:pt x="314" y="56"/>
                          <a:pt x="324" y="53"/>
                          <a:pt x="335" y="53"/>
                        </a:cubicBezTo>
                        <a:cubicBezTo>
                          <a:pt x="335" y="53"/>
                          <a:pt x="345" y="53"/>
                          <a:pt x="355" y="58"/>
                        </a:cubicBezTo>
                        <a:cubicBezTo>
                          <a:pt x="355" y="58"/>
                          <a:pt x="365" y="62"/>
                          <a:pt x="373" y="70"/>
                        </a:cubicBezTo>
                        <a:cubicBezTo>
                          <a:pt x="373" y="70"/>
                          <a:pt x="380" y="78"/>
                          <a:pt x="384" y="89"/>
                        </a:cubicBezTo>
                        <a:cubicBezTo>
                          <a:pt x="384" y="89"/>
                          <a:pt x="388" y="99"/>
                          <a:pt x="388" y="110"/>
                        </a:cubicBezTo>
                        <a:cubicBezTo>
                          <a:pt x="388" y="110"/>
                          <a:pt x="388" y="122"/>
                          <a:pt x="385" y="132"/>
                        </a:cubicBezTo>
                        <a:cubicBezTo>
                          <a:pt x="385" y="132"/>
                          <a:pt x="381" y="143"/>
                          <a:pt x="373" y="151"/>
                        </a:cubicBezTo>
                        <a:cubicBezTo>
                          <a:pt x="373" y="151"/>
                          <a:pt x="366" y="159"/>
                          <a:pt x="356" y="164"/>
                        </a:cubicBezTo>
                        <a:cubicBezTo>
                          <a:pt x="356" y="164"/>
                          <a:pt x="346" y="168"/>
                          <a:pt x="336" y="169"/>
                        </a:cubicBezTo>
                        <a:cubicBezTo>
                          <a:pt x="336" y="169"/>
                          <a:pt x="339" y="173"/>
                          <a:pt x="341" y="179"/>
                        </a:cubicBezTo>
                        <a:cubicBezTo>
                          <a:pt x="341" y="179"/>
                          <a:pt x="343" y="185"/>
                          <a:pt x="343" y="191"/>
                        </a:cubicBezTo>
                        <a:cubicBezTo>
                          <a:pt x="343" y="191"/>
                          <a:pt x="342" y="198"/>
                          <a:pt x="339" y="203"/>
                        </a:cubicBezTo>
                        <a:cubicBezTo>
                          <a:pt x="339" y="203"/>
                          <a:pt x="337" y="209"/>
                          <a:pt x="332" y="213"/>
                        </a:cubicBezTo>
                        <a:cubicBezTo>
                          <a:pt x="332" y="213"/>
                          <a:pt x="328" y="217"/>
                          <a:pt x="322" y="219"/>
                        </a:cubicBezTo>
                        <a:cubicBezTo>
                          <a:pt x="322" y="219"/>
                          <a:pt x="316" y="220"/>
                          <a:pt x="310" y="220"/>
                        </a:cubicBezTo>
                        <a:cubicBezTo>
                          <a:pt x="310" y="220"/>
                          <a:pt x="304" y="219"/>
                          <a:pt x="299" y="216"/>
                        </a:cubicBezTo>
                        <a:cubicBezTo>
                          <a:pt x="299" y="216"/>
                          <a:pt x="294" y="213"/>
                          <a:pt x="290" y="208"/>
                        </a:cubicBezTo>
                        <a:cubicBezTo>
                          <a:pt x="290" y="208"/>
                          <a:pt x="290" y="219"/>
                          <a:pt x="285" y="229"/>
                        </a:cubicBezTo>
                        <a:cubicBezTo>
                          <a:pt x="285" y="229"/>
                          <a:pt x="281" y="239"/>
                          <a:pt x="273" y="246"/>
                        </a:cubicBezTo>
                        <a:cubicBezTo>
                          <a:pt x="273" y="246"/>
                          <a:pt x="265" y="253"/>
                          <a:pt x="256" y="257"/>
                        </a:cubicBezTo>
                        <a:cubicBezTo>
                          <a:pt x="256" y="257"/>
                          <a:pt x="246" y="260"/>
                          <a:pt x="235" y="260"/>
                        </a:cubicBezTo>
                        <a:cubicBezTo>
                          <a:pt x="235" y="260"/>
                          <a:pt x="225" y="259"/>
                          <a:pt x="216" y="254"/>
                        </a:cubicBezTo>
                        <a:cubicBezTo>
                          <a:pt x="216" y="254"/>
                          <a:pt x="206" y="249"/>
                          <a:pt x="200" y="240"/>
                        </a:cubicBezTo>
                        <a:cubicBezTo>
                          <a:pt x="200" y="240"/>
                          <a:pt x="193" y="232"/>
                          <a:pt x="190" y="222"/>
                        </a:cubicBezTo>
                        <a:cubicBezTo>
                          <a:pt x="190" y="222"/>
                          <a:pt x="187" y="211"/>
                          <a:pt x="188" y="200"/>
                        </a:cubicBezTo>
                        <a:cubicBezTo>
                          <a:pt x="188" y="200"/>
                          <a:pt x="186" y="210"/>
                          <a:pt x="180" y="219"/>
                        </a:cubicBezTo>
                        <a:cubicBezTo>
                          <a:pt x="180" y="219"/>
                          <a:pt x="174" y="227"/>
                          <a:pt x="166" y="232"/>
                        </a:cubicBezTo>
                        <a:cubicBezTo>
                          <a:pt x="166" y="232"/>
                          <a:pt x="158" y="238"/>
                          <a:pt x="148" y="241"/>
                        </a:cubicBezTo>
                        <a:cubicBezTo>
                          <a:pt x="148" y="241"/>
                          <a:pt x="138" y="243"/>
                          <a:pt x="129" y="242"/>
                        </a:cubicBezTo>
                        <a:cubicBezTo>
                          <a:pt x="129" y="242"/>
                          <a:pt x="119" y="240"/>
                          <a:pt x="110" y="236"/>
                        </a:cubicBezTo>
                        <a:cubicBezTo>
                          <a:pt x="110" y="236"/>
                          <a:pt x="102" y="231"/>
                          <a:pt x="95" y="223"/>
                        </a:cubicBezTo>
                        <a:cubicBezTo>
                          <a:pt x="95" y="223"/>
                          <a:pt x="88" y="216"/>
                          <a:pt x="85" y="206"/>
                        </a:cubicBezTo>
                        <a:cubicBezTo>
                          <a:pt x="85" y="206"/>
                          <a:pt x="81" y="197"/>
                          <a:pt x="81" y="187"/>
                        </a:cubicBezTo>
                      </a:path>
                    </a:pathLst>
                  </a:custGeom>
                  <a:solidFill>
                    <a:srgbClr val="FFFFFF">
                      <a:alpha val="99998"/>
                    </a:srgbClr>
                  </a:solidFill>
                  <a:ln w="9525">
                    <a:solidFill>
                      <a:srgbClr val="7D7D7D"/>
                    </a:solidFill>
                    <a:round/>
                    <a:headEnd/>
                    <a:tailEnd/>
                  </a:ln>
                </p:spPr>
                <p:txBody>
                  <a:bodyPr/>
                  <a:lstStyle/>
                  <a:p>
                    <a:endParaRPr lang="en-US"/>
                  </a:p>
                </p:txBody>
              </p:sp>
            </p:grpSp>
          </p:grpSp>
          <p:grpSp>
            <p:nvGrpSpPr>
              <p:cNvPr id="386" name="Group 114"/>
              <p:cNvGrpSpPr>
                <a:grpSpLocks/>
              </p:cNvGrpSpPr>
              <p:nvPr/>
            </p:nvGrpSpPr>
            <p:grpSpPr bwMode="auto">
              <a:xfrm>
                <a:off x="152" y="73"/>
                <a:ext cx="84" cy="104"/>
                <a:chOff x="0" y="0"/>
                <a:chExt cx="85" cy="105"/>
              </a:xfrm>
            </p:grpSpPr>
            <p:grpSp>
              <p:nvGrpSpPr>
                <p:cNvPr id="387" name="Group 115"/>
                <p:cNvGrpSpPr>
                  <a:grpSpLocks/>
                </p:cNvGrpSpPr>
                <p:nvPr/>
              </p:nvGrpSpPr>
              <p:grpSpPr bwMode="auto">
                <a:xfrm>
                  <a:off x="0" y="0"/>
                  <a:ext cx="83" cy="103"/>
                  <a:chOff x="0" y="0"/>
                  <a:chExt cx="84" cy="104"/>
                </a:xfrm>
              </p:grpSpPr>
              <p:sp>
                <p:nvSpPr>
                  <p:cNvPr id="389" name="Freeform 116"/>
                  <p:cNvSpPr>
                    <a:spLocks noChangeArrowheads="1"/>
                  </p:cNvSpPr>
                  <p:nvPr/>
                </p:nvSpPr>
                <p:spPr bwMode="auto">
                  <a:xfrm>
                    <a:off x="0" y="0"/>
                    <a:ext cx="83" cy="103"/>
                  </a:xfrm>
                  <a:custGeom>
                    <a:avLst/>
                    <a:gdLst>
                      <a:gd name="T0" fmla="*/ 0 w 83"/>
                      <a:gd name="T1" fmla="*/ 0 h 103"/>
                      <a:gd name="T2" fmla="*/ 0 w 83"/>
                      <a:gd name="T3" fmla="*/ 103 h 103"/>
                      <a:gd name="T4" fmla="*/ 83 w 83"/>
                      <a:gd name="T5" fmla="*/ 103 h 103"/>
                      <a:gd name="T6" fmla="*/ 83 w 83"/>
                      <a:gd name="T7" fmla="*/ 20 h 103"/>
                      <a:gd name="T8" fmla="*/ 81 w 83"/>
                      <a:gd name="T9" fmla="*/ 13 h 103"/>
                      <a:gd name="T10" fmla="*/ 77 w 83"/>
                      <a:gd name="T11" fmla="*/ 6 h 103"/>
                      <a:gd name="T12" fmla="*/ 71 w 83"/>
                      <a:gd name="T13" fmla="*/ 2 h 103"/>
                      <a:gd name="T14" fmla="*/ 64 w 83"/>
                      <a:gd name="T15" fmla="*/ 0 h 103"/>
                      <a:gd name="T16" fmla="*/ 0 w 83"/>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03">
                        <a:moveTo>
                          <a:pt x="0" y="0"/>
                        </a:moveTo>
                        <a:lnTo>
                          <a:pt x="0" y="103"/>
                        </a:lnTo>
                        <a:lnTo>
                          <a:pt x="83" y="103"/>
                        </a:lnTo>
                        <a:lnTo>
                          <a:pt x="83" y="20"/>
                        </a:lnTo>
                        <a:cubicBezTo>
                          <a:pt x="83" y="20"/>
                          <a:pt x="82" y="16"/>
                          <a:pt x="81" y="13"/>
                        </a:cubicBezTo>
                        <a:cubicBezTo>
                          <a:pt x="81" y="13"/>
                          <a:pt x="80" y="9"/>
                          <a:pt x="77" y="6"/>
                        </a:cubicBezTo>
                        <a:cubicBezTo>
                          <a:pt x="77" y="6"/>
                          <a:pt x="74" y="4"/>
                          <a:pt x="71" y="2"/>
                        </a:cubicBezTo>
                        <a:cubicBezTo>
                          <a:pt x="71" y="2"/>
                          <a:pt x="68" y="0"/>
                          <a:pt x="64"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90" name="Freeform 117"/>
                  <p:cNvSpPr>
                    <a:spLocks noChangeArrowheads="1"/>
                  </p:cNvSpPr>
                  <p:nvPr/>
                </p:nvSpPr>
                <p:spPr bwMode="auto">
                  <a:xfrm>
                    <a:off x="38" y="0"/>
                    <a:ext cx="45" cy="44"/>
                  </a:xfrm>
                  <a:custGeom>
                    <a:avLst/>
                    <a:gdLst>
                      <a:gd name="T0" fmla="*/ 0 w 44"/>
                      <a:gd name="T1" fmla="*/ 0 h 44"/>
                      <a:gd name="T2" fmla="*/ 44 w 44"/>
                      <a:gd name="T3" fmla="*/ 44 h 44"/>
                      <a:gd name="T4" fmla="*/ 44 w 44"/>
                      <a:gd name="T5" fmla="*/ 20 h 44"/>
                      <a:gd name="T6" fmla="*/ 43 w 44"/>
                      <a:gd name="T7" fmla="*/ 13 h 44"/>
                      <a:gd name="T8" fmla="*/ 39 w 44"/>
                      <a:gd name="T9" fmla="*/ 6 h 44"/>
                      <a:gd name="T10" fmla="*/ 33 w 44"/>
                      <a:gd name="T11" fmla="*/ 2 h 44"/>
                      <a:gd name="T12" fmla="*/ 25 w 44"/>
                      <a:gd name="T13" fmla="*/ 0 h 44"/>
                      <a:gd name="T14" fmla="*/ 0 w 44"/>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0" y="0"/>
                        </a:moveTo>
                        <a:lnTo>
                          <a:pt x="44" y="44"/>
                        </a:lnTo>
                        <a:lnTo>
                          <a:pt x="44" y="20"/>
                        </a:lnTo>
                        <a:cubicBezTo>
                          <a:pt x="44" y="20"/>
                          <a:pt x="44" y="16"/>
                          <a:pt x="43" y="13"/>
                        </a:cubicBezTo>
                        <a:cubicBezTo>
                          <a:pt x="43" y="13"/>
                          <a:pt x="41" y="9"/>
                          <a:pt x="39" y="6"/>
                        </a:cubicBezTo>
                        <a:cubicBezTo>
                          <a:pt x="39" y="6"/>
                          <a:pt x="36" y="4"/>
                          <a:pt x="33" y="2"/>
                        </a:cubicBezTo>
                        <a:cubicBezTo>
                          <a:pt x="33" y="2"/>
                          <a:pt x="29" y="0"/>
                          <a:pt x="25" y="0"/>
                        </a:cubicBezTo>
                        <a:lnTo>
                          <a:pt x="0" y="0"/>
                        </a:lnTo>
                      </a:path>
                    </a:pathLst>
                  </a:custGeom>
                  <a:blipFill dpi="0" rotWithShape="1">
                    <a:blip r:embed="rId9"/>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91" name="Freeform 118"/>
                  <p:cNvSpPr>
                    <a:spLocks noChangeArrowheads="1"/>
                  </p:cNvSpPr>
                  <p:nvPr/>
                </p:nvSpPr>
                <p:spPr bwMode="auto">
                  <a:xfrm>
                    <a:off x="52" y="0"/>
                    <a:ext cx="31" cy="32"/>
                  </a:xfrm>
                  <a:custGeom>
                    <a:avLst/>
                    <a:gdLst>
                      <a:gd name="T0" fmla="*/ 0 w 30"/>
                      <a:gd name="T1" fmla="*/ 0 h 32"/>
                      <a:gd name="T2" fmla="*/ 30 w 30"/>
                      <a:gd name="T3" fmla="*/ 32 h 32"/>
                      <a:gd name="T4" fmla="*/ 30 w 30"/>
                      <a:gd name="T5" fmla="*/ 20 h 32"/>
                      <a:gd name="T6" fmla="*/ 28 w 30"/>
                      <a:gd name="T7" fmla="*/ 13 h 32"/>
                      <a:gd name="T8" fmla="*/ 24 w 30"/>
                      <a:gd name="T9" fmla="*/ 6 h 32"/>
                      <a:gd name="T10" fmla="*/ 18 w 30"/>
                      <a:gd name="T11" fmla="*/ 2 h 32"/>
                      <a:gd name="T12" fmla="*/ 11 w 30"/>
                      <a:gd name="T13" fmla="*/ 0 h 32"/>
                      <a:gd name="T14" fmla="*/ 0 w 3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0" y="0"/>
                        </a:moveTo>
                        <a:lnTo>
                          <a:pt x="30" y="32"/>
                        </a:lnTo>
                        <a:lnTo>
                          <a:pt x="30" y="20"/>
                        </a:lnTo>
                        <a:cubicBezTo>
                          <a:pt x="30" y="20"/>
                          <a:pt x="30" y="16"/>
                          <a:pt x="28" y="13"/>
                        </a:cubicBezTo>
                        <a:cubicBezTo>
                          <a:pt x="28" y="13"/>
                          <a:pt x="27" y="9"/>
                          <a:pt x="24" y="6"/>
                        </a:cubicBezTo>
                        <a:cubicBezTo>
                          <a:pt x="24" y="6"/>
                          <a:pt x="22" y="4"/>
                          <a:pt x="18" y="2"/>
                        </a:cubicBezTo>
                        <a:cubicBezTo>
                          <a:pt x="18" y="2"/>
                          <a:pt x="15" y="0"/>
                          <a:pt x="11" y="0"/>
                        </a:cubicBezTo>
                        <a:lnTo>
                          <a:pt x="0" y="0"/>
                        </a:lnTo>
                      </a:path>
                    </a:pathLst>
                  </a:custGeom>
                  <a:blipFill dpi="0" rotWithShape="1">
                    <a:blip r:embed="rId10"/>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392" name="Freeform 119"/>
                  <p:cNvSpPr>
                    <a:spLocks noChangeArrowheads="1"/>
                  </p:cNvSpPr>
                  <p:nvPr/>
                </p:nvSpPr>
                <p:spPr bwMode="auto">
                  <a:xfrm>
                    <a:off x="64" y="0"/>
                    <a:ext cx="19" cy="20"/>
                  </a:xfrm>
                  <a:custGeom>
                    <a:avLst/>
                    <a:gdLst>
                      <a:gd name="T0" fmla="*/ 0 w 18"/>
                      <a:gd name="T1" fmla="*/ 0 h 20"/>
                      <a:gd name="T2" fmla="*/ 3 w 18"/>
                      <a:gd name="T3" fmla="*/ 1 h 20"/>
                      <a:gd name="T4" fmla="*/ 5 w 18"/>
                      <a:gd name="T5" fmla="*/ 4 h 20"/>
                      <a:gd name="T6" fmla="*/ 6 w 18"/>
                      <a:gd name="T7" fmla="*/ 8 h 20"/>
                      <a:gd name="T8" fmla="*/ 6 w 18"/>
                      <a:gd name="T9" fmla="*/ 12 h 20"/>
                      <a:gd name="T10" fmla="*/ 13 w 18"/>
                      <a:gd name="T11" fmla="*/ 15 h 20"/>
                      <a:gd name="T12" fmla="*/ 18 w 18"/>
                      <a:gd name="T13" fmla="*/ 20 h 20"/>
                      <a:gd name="T14" fmla="*/ 17 w 18"/>
                      <a:gd name="T15" fmla="*/ 13 h 20"/>
                      <a:gd name="T16" fmla="*/ 13 w 18"/>
                      <a:gd name="T17" fmla="*/ 6 h 20"/>
                      <a:gd name="T18" fmla="*/ 7 w 18"/>
                      <a:gd name="T19" fmla="*/ 2 h 20"/>
                      <a:gd name="T20" fmla="*/ 0 w 18"/>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0">
                        <a:moveTo>
                          <a:pt x="0" y="0"/>
                        </a:moveTo>
                        <a:cubicBezTo>
                          <a:pt x="0" y="0"/>
                          <a:pt x="1" y="0"/>
                          <a:pt x="3" y="1"/>
                        </a:cubicBezTo>
                        <a:cubicBezTo>
                          <a:pt x="3" y="1"/>
                          <a:pt x="4" y="3"/>
                          <a:pt x="5" y="4"/>
                        </a:cubicBezTo>
                        <a:cubicBezTo>
                          <a:pt x="5" y="4"/>
                          <a:pt x="6" y="6"/>
                          <a:pt x="6" y="8"/>
                        </a:cubicBezTo>
                        <a:cubicBezTo>
                          <a:pt x="6" y="8"/>
                          <a:pt x="6" y="10"/>
                          <a:pt x="6" y="12"/>
                        </a:cubicBezTo>
                        <a:cubicBezTo>
                          <a:pt x="6" y="12"/>
                          <a:pt x="10" y="12"/>
                          <a:pt x="13" y="15"/>
                        </a:cubicBezTo>
                        <a:cubicBezTo>
                          <a:pt x="13" y="15"/>
                          <a:pt x="16" y="17"/>
                          <a:pt x="18" y="20"/>
                        </a:cubicBezTo>
                        <a:cubicBezTo>
                          <a:pt x="18" y="20"/>
                          <a:pt x="18" y="16"/>
                          <a:pt x="17" y="13"/>
                        </a:cubicBezTo>
                        <a:cubicBezTo>
                          <a:pt x="17" y="13"/>
                          <a:pt x="15" y="9"/>
                          <a:pt x="13" y="6"/>
                        </a:cubicBezTo>
                        <a:cubicBezTo>
                          <a:pt x="13" y="6"/>
                          <a:pt x="10" y="3"/>
                          <a:pt x="7" y="2"/>
                        </a:cubicBezTo>
                        <a:cubicBezTo>
                          <a:pt x="7" y="2"/>
                          <a:pt x="3" y="0"/>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393" name="Freeform 120"/>
                  <p:cNvSpPr>
                    <a:spLocks noChangeArrowheads="1"/>
                  </p:cNvSpPr>
                  <p:nvPr/>
                </p:nvSpPr>
                <p:spPr bwMode="auto">
                  <a:xfrm>
                    <a:off x="0" y="24"/>
                    <a:ext cx="74" cy="79"/>
                  </a:xfrm>
                  <a:custGeom>
                    <a:avLst/>
                    <a:gdLst>
                      <a:gd name="T0" fmla="*/ 0 w 74"/>
                      <a:gd name="T1" fmla="*/ 0 h 78"/>
                      <a:gd name="T2" fmla="*/ 0 w 74"/>
                      <a:gd name="T3" fmla="*/ 78 h 78"/>
                      <a:gd name="T4" fmla="*/ 74 w 74"/>
                      <a:gd name="T5" fmla="*/ 78 h 78"/>
                      <a:gd name="T6" fmla="*/ 46 w 74"/>
                      <a:gd name="T7" fmla="*/ 70 h 78"/>
                      <a:gd name="T8" fmla="*/ 23 w 74"/>
                      <a:gd name="T9" fmla="*/ 52 h 78"/>
                      <a:gd name="T10" fmla="*/ 7 w 74"/>
                      <a:gd name="T11" fmla="*/ 28 h 78"/>
                      <a:gd name="T12" fmla="*/ 0 w 74"/>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74" h="78">
                        <a:moveTo>
                          <a:pt x="0" y="0"/>
                        </a:moveTo>
                        <a:lnTo>
                          <a:pt x="0" y="78"/>
                        </a:lnTo>
                        <a:lnTo>
                          <a:pt x="74" y="78"/>
                        </a:lnTo>
                        <a:cubicBezTo>
                          <a:pt x="74" y="78"/>
                          <a:pt x="60" y="76"/>
                          <a:pt x="46" y="70"/>
                        </a:cubicBezTo>
                        <a:cubicBezTo>
                          <a:pt x="46" y="70"/>
                          <a:pt x="33" y="63"/>
                          <a:pt x="23" y="52"/>
                        </a:cubicBezTo>
                        <a:cubicBezTo>
                          <a:pt x="23" y="52"/>
                          <a:pt x="13" y="41"/>
                          <a:pt x="7" y="28"/>
                        </a:cubicBezTo>
                        <a:cubicBezTo>
                          <a:pt x="7" y="28"/>
                          <a:pt x="1" y="14"/>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394" name="Freeform 121"/>
                  <p:cNvSpPr>
                    <a:spLocks noChangeArrowheads="1"/>
                  </p:cNvSpPr>
                  <p:nvPr/>
                </p:nvSpPr>
                <p:spPr bwMode="auto">
                  <a:xfrm>
                    <a:off x="0" y="0"/>
                    <a:ext cx="83" cy="103"/>
                  </a:xfrm>
                  <a:custGeom>
                    <a:avLst/>
                    <a:gdLst>
                      <a:gd name="T0" fmla="*/ 0 w 83"/>
                      <a:gd name="T1" fmla="*/ 0 h 103"/>
                      <a:gd name="T2" fmla="*/ 0 w 83"/>
                      <a:gd name="T3" fmla="*/ 103 h 103"/>
                      <a:gd name="T4" fmla="*/ 83 w 83"/>
                      <a:gd name="T5" fmla="*/ 103 h 103"/>
                      <a:gd name="T6" fmla="*/ 83 w 83"/>
                      <a:gd name="T7" fmla="*/ 20 h 103"/>
                      <a:gd name="T8" fmla="*/ 81 w 83"/>
                      <a:gd name="T9" fmla="*/ 13 h 103"/>
                      <a:gd name="T10" fmla="*/ 77 w 83"/>
                      <a:gd name="T11" fmla="*/ 6 h 103"/>
                      <a:gd name="T12" fmla="*/ 71 w 83"/>
                      <a:gd name="T13" fmla="*/ 2 h 103"/>
                      <a:gd name="T14" fmla="*/ 64 w 83"/>
                      <a:gd name="T15" fmla="*/ 0 h 103"/>
                      <a:gd name="T16" fmla="*/ 0 w 83"/>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03">
                        <a:moveTo>
                          <a:pt x="0" y="0"/>
                        </a:moveTo>
                        <a:lnTo>
                          <a:pt x="0" y="103"/>
                        </a:lnTo>
                        <a:lnTo>
                          <a:pt x="83" y="103"/>
                        </a:lnTo>
                        <a:lnTo>
                          <a:pt x="83" y="20"/>
                        </a:lnTo>
                        <a:cubicBezTo>
                          <a:pt x="83" y="20"/>
                          <a:pt x="82" y="16"/>
                          <a:pt x="81" y="13"/>
                        </a:cubicBezTo>
                        <a:cubicBezTo>
                          <a:pt x="81" y="13"/>
                          <a:pt x="80" y="9"/>
                          <a:pt x="77" y="6"/>
                        </a:cubicBezTo>
                        <a:cubicBezTo>
                          <a:pt x="77" y="6"/>
                          <a:pt x="74" y="4"/>
                          <a:pt x="71" y="2"/>
                        </a:cubicBezTo>
                        <a:cubicBezTo>
                          <a:pt x="71" y="2"/>
                          <a:pt x="68" y="0"/>
                          <a:pt x="64" y="0"/>
                        </a:cubicBezTo>
                        <a:lnTo>
                          <a:pt x="0" y="0"/>
                        </a:lnTo>
                      </a:path>
                    </a:pathLst>
                  </a:custGeom>
                  <a:noFill/>
                  <a:ln w="9525">
                    <a:solidFill>
                      <a:srgbClr val="5673B9"/>
                    </a:solidFill>
                    <a:round/>
                    <a:headEnd/>
                    <a:tailEnd/>
                  </a:ln>
                  <a:extLst>
                    <a:ext uri="{909E8E84-426E-40DD-AFC4-6F175D3DCCD1}">
                      <a14:hiddenFill xmlns:a14="http://schemas.microsoft.com/office/drawing/2010/main">
                        <a:solidFill>
                          <a:srgbClr val="B5CAEF">
                            <a:alpha val="99998"/>
                          </a:srgbClr>
                        </a:solidFill>
                      </a14:hiddenFill>
                    </a:ext>
                  </a:extLst>
                </p:spPr>
                <p:txBody>
                  <a:bodyPr/>
                  <a:lstStyle/>
                  <a:p>
                    <a:endParaRPr lang="en-US"/>
                  </a:p>
                </p:txBody>
              </p:sp>
            </p:grpSp>
            <p:sp>
              <p:nvSpPr>
                <p:cNvPr id="388" name="Freeform 122"/>
                <p:cNvSpPr>
                  <a:spLocks noChangeArrowheads="1"/>
                </p:cNvSpPr>
                <p:nvPr/>
              </p:nvSpPr>
              <p:spPr bwMode="auto">
                <a:xfrm>
                  <a:off x="3" y="30"/>
                  <a:ext cx="75" cy="44"/>
                </a:xfrm>
                <a:custGeom>
                  <a:avLst/>
                  <a:gdLst>
                    <a:gd name="T0" fmla="*/ 6 w 74"/>
                    <a:gd name="T1" fmla="*/ 16 h 44"/>
                    <a:gd name="T2" fmla="*/ 8 w 74"/>
                    <a:gd name="T3" fmla="*/ 10 h 44"/>
                    <a:gd name="T4" fmla="*/ 13 w 74"/>
                    <a:gd name="T5" fmla="*/ 6 h 44"/>
                    <a:gd name="T6" fmla="*/ 19 w 74"/>
                    <a:gd name="T7" fmla="*/ 4 h 44"/>
                    <a:gd name="T8" fmla="*/ 25 w 74"/>
                    <a:gd name="T9" fmla="*/ 5 h 44"/>
                    <a:gd name="T10" fmla="*/ 32 w 74"/>
                    <a:gd name="T11" fmla="*/ 1 h 44"/>
                    <a:gd name="T12" fmla="*/ 40 w 74"/>
                    <a:gd name="T13" fmla="*/ 0 h 44"/>
                    <a:gd name="T14" fmla="*/ 48 w 74"/>
                    <a:gd name="T15" fmla="*/ 1 h 44"/>
                    <a:gd name="T16" fmla="*/ 55 w 74"/>
                    <a:gd name="T17" fmla="*/ 5 h 44"/>
                    <a:gd name="T18" fmla="*/ 59 w 74"/>
                    <a:gd name="T19" fmla="*/ 4 h 44"/>
                    <a:gd name="T20" fmla="*/ 62 w 74"/>
                    <a:gd name="T21" fmla="*/ 5 h 44"/>
                    <a:gd name="T22" fmla="*/ 65 w 74"/>
                    <a:gd name="T23" fmla="*/ 6 h 44"/>
                    <a:gd name="T24" fmla="*/ 68 w 74"/>
                    <a:gd name="T25" fmla="*/ 9 h 44"/>
                    <a:gd name="T26" fmla="*/ 69 w 74"/>
                    <a:gd name="T27" fmla="*/ 12 h 44"/>
                    <a:gd name="T28" fmla="*/ 69 w 74"/>
                    <a:gd name="T29" fmla="*/ 16 h 44"/>
                    <a:gd name="T30" fmla="*/ 72 w 74"/>
                    <a:gd name="T31" fmla="*/ 17 h 44"/>
                    <a:gd name="T32" fmla="*/ 73 w 74"/>
                    <a:gd name="T33" fmla="*/ 18 h 44"/>
                    <a:gd name="T34" fmla="*/ 74 w 74"/>
                    <a:gd name="T35" fmla="*/ 21 h 44"/>
                    <a:gd name="T36" fmla="*/ 74 w 74"/>
                    <a:gd name="T37" fmla="*/ 24 h 44"/>
                    <a:gd name="T38" fmla="*/ 73 w 74"/>
                    <a:gd name="T39" fmla="*/ 26 h 44"/>
                    <a:gd name="T40" fmla="*/ 71 w 74"/>
                    <a:gd name="T41" fmla="*/ 27 h 44"/>
                    <a:gd name="T42" fmla="*/ 71 w 74"/>
                    <a:gd name="T43" fmla="*/ 31 h 44"/>
                    <a:gd name="T44" fmla="*/ 69 w 74"/>
                    <a:gd name="T45" fmla="*/ 35 h 44"/>
                    <a:gd name="T46" fmla="*/ 67 w 74"/>
                    <a:gd name="T47" fmla="*/ 37 h 44"/>
                    <a:gd name="T48" fmla="*/ 64 w 74"/>
                    <a:gd name="T49" fmla="*/ 39 h 44"/>
                    <a:gd name="T50" fmla="*/ 60 w 74"/>
                    <a:gd name="T51" fmla="*/ 40 h 44"/>
                    <a:gd name="T52" fmla="*/ 56 w 74"/>
                    <a:gd name="T53" fmla="*/ 39 h 44"/>
                    <a:gd name="T54" fmla="*/ 48 w 74"/>
                    <a:gd name="T55" fmla="*/ 43 h 44"/>
                    <a:gd name="T56" fmla="*/ 39 w 74"/>
                    <a:gd name="T57" fmla="*/ 44 h 44"/>
                    <a:gd name="T58" fmla="*/ 30 w 74"/>
                    <a:gd name="T59" fmla="*/ 42 h 44"/>
                    <a:gd name="T60" fmla="*/ 23 w 74"/>
                    <a:gd name="T61" fmla="*/ 37 h 44"/>
                    <a:gd name="T62" fmla="*/ 19 w 74"/>
                    <a:gd name="T63" fmla="*/ 39 h 44"/>
                    <a:gd name="T64" fmla="*/ 15 w 74"/>
                    <a:gd name="T65" fmla="*/ 39 h 44"/>
                    <a:gd name="T66" fmla="*/ 11 w 74"/>
                    <a:gd name="T67" fmla="*/ 38 h 44"/>
                    <a:gd name="T68" fmla="*/ 7 w 74"/>
                    <a:gd name="T69" fmla="*/ 36 h 44"/>
                    <a:gd name="T70" fmla="*/ 5 w 74"/>
                    <a:gd name="T71" fmla="*/ 33 h 44"/>
                    <a:gd name="T72" fmla="*/ 4 w 74"/>
                    <a:gd name="T73" fmla="*/ 29 h 44"/>
                    <a:gd name="T74" fmla="*/ 1 w 74"/>
                    <a:gd name="T75" fmla="*/ 27 h 44"/>
                    <a:gd name="T76" fmla="*/ 0 w 74"/>
                    <a:gd name="T77" fmla="*/ 24 h 44"/>
                    <a:gd name="T78" fmla="*/ 0 w 74"/>
                    <a:gd name="T79" fmla="*/ 21 h 44"/>
                    <a:gd name="T80" fmla="*/ 1 w 74"/>
                    <a:gd name="T81" fmla="*/ 19 h 44"/>
                    <a:gd name="T82" fmla="*/ 3 w 74"/>
                    <a:gd name="T83" fmla="*/ 17 h 44"/>
                    <a:gd name="T84" fmla="*/ 6 w 74"/>
                    <a:gd name="T85"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44">
                      <a:moveTo>
                        <a:pt x="6" y="16"/>
                      </a:moveTo>
                      <a:cubicBezTo>
                        <a:pt x="6" y="16"/>
                        <a:pt x="7" y="13"/>
                        <a:pt x="8" y="10"/>
                      </a:cubicBezTo>
                      <a:cubicBezTo>
                        <a:pt x="8" y="10"/>
                        <a:pt x="10" y="7"/>
                        <a:pt x="13" y="6"/>
                      </a:cubicBezTo>
                      <a:cubicBezTo>
                        <a:pt x="13" y="6"/>
                        <a:pt x="16" y="4"/>
                        <a:pt x="19" y="4"/>
                      </a:cubicBezTo>
                      <a:cubicBezTo>
                        <a:pt x="19" y="4"/>
                        <a:pt x="22" y="4"/>
                        <a:pt x="25" y="5"/>
                      </a:cubicBezTo>
                      <a:cubicBezTo>
                        <a:pt x="25" y="5"/>
                        <a:pt x="28" y="3"/>
                        <a:pt x="32" y="1"/>
                      </a:cubicBezTo>
                      <a:cubicBezTo>
                        <a:pt x="32" y="1"/>
                        <a:pt x="36" y="0"/>
                        <a:pt x="40" y="0"/>
                      </a:cubicBezTo>
                      <a:cubicBezTo>
                        <a:pt x="40" y="0"/>
                        <a:pt x="44" y="0"/>
                        <a:pt x="48" y="1"/>
                      </a:cubicBezTo>
                      <a:cubicBezTo>
                        <a:pt x="48" y="1"/>
                        <a:pt x="52" y="2"/>
                        <a:pt x="55" y="5"/>
                      </a:cubicBezTo>
                      <a:cubicBezTo>
                        <a:pt x="55" y="5"/>
                        <a:pt x="57" y="4"/>
                        <a:pt x="59" y="4"/>
                      </a:cubicBezTo>
                      <a:cubicBezTo>
                        <a:pt x="59" y="4"/>
                        <a:pt x="60" y="4"/>
                        <a:pt x="62" y="5"/>
                      </a:cubicBezTo>
                      <a:cubicBezTo>
                        <a:pt x="62" y="5"/>
                        <a:pt x="64" y="5"/>
                        <a:pt x="65" y="6"/>
                      </a:cubicBezTo>
                      <a:cubicBezTo>
                        <a:pt x="65" y="6"/>
                        <a:pt x="67" y="7"/>
                        <a:pt x="68" y="9"/>
                      </a:cubicBezTo>
                      <a:cubicBezTo>
                        <a:pt x="68" y="9"/>
                        <a:pt x="69" y="10"/>
                        <a:pt x="69" y="12"/>
                      </a:cubicBezTo>
                      <a:cubicBezTo>
                        <a:pt x="69" y="12"/>
                        <a:pt x="69" y="14"/>
                        <a:pt x="69" y="16"/>
                      </a:cubicBezTo>
                      <a:cubicBezTo>
                        <a:pt x="69" y="16"/>
                        <a:pt x="70" y="16"/>
                        <a:pt x="72" y="17"/>
                      </a:cubicBezTo>
                      <a:cubicBezTo>
                        <a:pt x="72" y="17"/>
                        <a:pt x="73" y="17"/>
                        <a:pt x="73" y="18"/>
                      </a:cubicBezTo>
                      <a:cubicBezTo>
                        <a:pt x="73" y="18"/>
                        <a:pt x="74" y="20"/>
                        <a:pt x="74" y="21"/>
                      </a:cubicBezTo>
                      <a:cubicBezTo>
                        <a:pt x="74" y="21"/>
                        <a:pt x="75" y="22"/>
                        <a:pt x="74" y="24"/>
                      </a:cubicBezTo>
                      <a:cubicBezTo>
                        <a:pt x="74" y="24"/>
                        <a:pt x="74" y="25"/>
                        <a:pt x="73" y="26"/>
                      </a:cubicBezTo>
                      <a:cubicBezTo>
                        <a:pt x="73" y="26"/>
                        <a:pt x="72" y="27"/>
                        <a:pt x="71" y="27"/>
                      </a:cubicBezTo>
                      <a:cubicBezTo>
                        <a:pt x="71" y="27"/>
                        <a:pt x="71" y="29"/>
                        <a:pt x="71" y="31"/>
                      </a:cubicBezTo>
                      <a:cubicBezTo>
                        <a:pt x="71" y="31"/>
                        <a:pt x="70" y="33"/>
                        <a:pt x="69" y="35"/>
                      </a:cubicBezTo>
                      <a:cubicBezTo>
                        <a:pt x="69" y="35"/>
                        <a:pt x="68" y="36"/>
                        <a:pt x="67" y="37"/>
                      </a:cubicBezTo>
                      <a:cubicBezTo>
                        <a:pt x="67" y="37"/>
                        <a:pt x="65" y="39"/>
                        <a:pt x="64" y="39"/>
                      </a:cubicBezTo>
                      <a:cubicBezTo>
                        <a:pt x="64" y="39"/>
                        <a:pt x="62" y="40"/>
                        <a:pt x="60" y="40"/>
                      </a:cubicBezTo>
                      <a:cubicBezTo>
                        <a:pt x="60" y="40"/>
                        <a:pt x="58" y="40"/>
                        <a:pt x="56" y="39"/>
                      </a:cubicBezTo>
                      <a:cubicBezTo>
                        <a:pt x="56" y="39"/>
                        <a:pt x="52" y="42"/>
                        <a:pt x="48" y="43"/>
                      </a:cubicBezTo>
                      <a:cubicBezTo>
                        <a:pt x="48" y="43"/>
                        <a:pt x="43" y="45"/>
                        <a:pt x="39" y="44"/>
                      </a:cubicBezTo>
                      <a:cubicBezTo>
                        <a:pt x="39" y="44"/>
                        <a:pt x="34" y="44"/>
                        <a:pt x="30" y="42"/>
                      </a:cubicBezTo>
                      <a:cubicBezTo>
                        <a:pt x="30" y="42"/>
                        <a:pt x="26" y="40"/>
                        <a:pt x="23" y="37"/>
                      </a:cubicBezTo>
                      <a:cubicBezTo>
                        <a:pt x="23" y="37"/>
                        <a:pt x="21" y="38"/>
                        <a:pt x="19" y="39"/>
                      </a:cubicBezTo>
                      <a:cubicBezTo>
                        <a:pt x="19" y="39"/>
                        <a:pt x="17" y="39"/>
                        <a:pt x="15" y="39"/>
                      </a:cubicBezTo>
                      <a:cubicBezTo>
                        <a:pt x="15" y="39"/>
                        <a:pt x="13" y="39"/>
                        <a:pt x="11" y="38"/>
                      </a:cubicBezTo>
                      <a:cubicBezTo>
                        <a:pt x="11" y="38"/>
                        <a:pt x="9" y="37"/>
                        <a:pt x="7" y="36"/>
                      </a:cubicBezTo>
                      <a:cubicBezTo>
                        <a:pt x="7" y="36"/>
                        <a:pt x="6" y="35"/>
                        <a:pt x="5" y="33"/>
                      </a:cubicBezTo>
                      <a:cubicBezTo>
                        <a:pt x="5" y="33"/>
                        <a:pt x="4" y="31"/>
                        <a:pt x="4" y="29"/>
                      </a:cubicBezTo>
                      <a:cubicBezTo>
                        <a:pt x="4" y="29"/>
                        <a:pt x="2" y="28"/>
                        <a:pt x="1" y="27"/>
                      </a:cubicBezTo>
                      <a:cubicBezTo>
                        <a:pt x="1" y="27"/>
                        <a:pt x="0" y="26"/>
                        <a:pt x="0" y="24"/>
                      </a:cubicBezTo>
                      <a:cubicBezTo>
                        <a:pt x="0" y="24"/>
                        <a:pt x="0" y="23"/>
                        <a:pt x="0" y="21"/>
                      </a:cubicBezTo>
                      <a:cubicBezTo>
                        <a:pt x="0" y="21"/>
                        <a:pt x="0" y="20"/>
                        <a:pt x="1" y="19"/>
                      </a:cubicBezTo>
                      <a:cubicBezTo>
                        <a:pt x="1" y="19"/>
                        <a:pt x="2" y="17"/>
                        <a:pt x="3" y="17"/>
                      </a:cubicBezTo>
                      <a:cubicBezTo>
                        <a:pt x="3" y="17"/>
                        <a:pt x="4" y="16"/>
                        <a:pt x="6" y="16"/>
                      </a:cubicBezTo>
                    </a:path>
                  </a:pathLst>
                </a:custGeom>
                <a:solidFill>
                  <a:srgbClr val="CFCFCF">
                    <a:alpha val="99998"/>
                  </a:srgbClr>
                </a:solidFill>
                <a:ln w="9525">
                  <a:solidFill>
                    <a:srgbClr val="A0A0A4"/>
                  </a:solidFill>
                  <a:round/>
                  <a:headEnd/>
                  <a:tailEnd/>
                </a:ln>
              </p:spPr>
              <p:txBody>
                <a:bodyPr/>
                <a:lstStyle/>
                <a:p>
                  <a:endParaRPr lang="en-US"/>
                </a:p>
              </p:txBody>
            </p:sp>
          </p:grpSp>
        </p:grpSp>
        <p:grpSp>
          <p:nvGrpSpPr>
            <p:cNvPr id="364" name="Group 123"/>
            <p:cNvGrpSpPr>
              <a:grpSpLocks/>
            </p:cNvGrpSpPr>
            <p:nvPr/>
          </p:nvGrpSpPr>
          <p:grpSpPr bwMode="auto">
            <a:xfrm>
              <a:off x="87" y="75"/>
              <a:ext cx="389" cy="259"/>
              <a:chOff x="0" y="0"/>
              <a:chExt cx="390" cy="260"/>
            </a:xfrm>
          </p:grpSpPr>
          <p:grpSp>
            <p:nvGrpSpPr>
              <p:cNvPr id="377" name="Group 124"/>
              <p:cNvGrpSpPr>
                <a:grpSpLocks/>
              </p:cNvGrpSpPr>
              <p:nvPr/>
            </p:nvGrpSpPr>
            <p:grpSpPr bwMode="auto">
              <a:xfrm>
                <a:off x="0" y="0"/>
                <a:ext cx="388" cy="259"/>
                <a:chOff x="0" y="0"/>
                <a:chExt cx="389" cy="260"/>
              </a:xfrm>
            </p:grpSpPr>
            <p:grpSp>
              <p:nvGrpSpPr>
                <p:cNvPr id="379" name="Group 125"/>
                <p:cNvGrpSpPr>
                  <a:grpSpLocks/>
                </p:cNvGrpSpPr>
                <p:nvPr/>
              </p:nvGrpSpPr>
              <p:grpSpPr bwMode="auto">
                <a:xfrm flipH="1">
                  <a:off x="0" y="0"/>
                  <a:ext cx="388" cy="259"/>
                  <a:chOff x="0" y="0"/>
                  <a:chExt cx="389" cy="260"/>
                </a:xfrm>
              </p:grpSpPr>
              <p:sp>
                <p:nvSpPr>
                  <p:cNvPr id="380" name="Freeform 126"/>
                  <p:cNvSpPr>
                    <a:spLocks noChangeArrowheads="1"/>
                  </p:cNvSpPr>
                  <p:nvPr/>
                </p:nvSpPr>
                <p:spPr bwMode="auto">
                  <a:xfrm>
                    <a:off x="30" y="217"/>
                    <a:ext cx="60" cy="63"/>
                  </a:xfrm>
                  <a:custGeom>
                    <a:avLst/>
                    <a:gdLst>
                      <a:gd name="T0" fmla="*/ 0 w 60"/>
                      <a:gd name="T1" fmla="*/ 31 h 62"/>
                      <a:gd name="T2" fmla="*/ 2 w 60"/>
                      <a:gd name="T3" fmla="*/ 19 h 62"/>
                      <a:gd name="T4" fmla="*/ 8 w 60"/>
                      <a:gd name="T5" fmla="*/ 9 h 62"/>
                      <a:gd name="T6" fmla="*/ 18 w 60"/>
                      <a:gd name="T7" fmla="*/ 2 h 62"/>
                      <a:gd name="T8" fmla="*/ 30 w 60"/>
                      <a:gd name="T9" fmla="*/ 0 h 62"/>
                      <a:gd name="T10" fmla="*/ 41 w 60"/>
                      <a:gd name="T11" fmla="*/ 2 h 62"/>
                      <a:gd name="T12" fmla="*/ 51 w 60"/>
                      <a:gd name="T13" fmla="*/ 9 h 62"/>
                      <a:gd name="T14" fmla="*/ 57 w 60"/>
                      <a:gd name="T15" fmla="*/ 19 h 62"/>
                      <a:gd name="T16" fmla="*/ 60 w 60"/>
                      <a:gd name="T17" fmla="*/ 31 h 62"/>
                      <a:gd name="T18" fmla="*/ 57 w 60"/>
                      <a:gd name="T19" fmla="*/ 43 h 62"/>
                      <a:gd name="T20" fmla="*/ 51 w 60"/>
                      <a:gd name="T21" fmla="*/ 53 h 62"/>
                      <a:gd name="T22" fmla="*/ 41 w 60"/>
                      <a:gd name="T23" fmla="*/ 60 h 62"/>
                      <a:gd name="T24" fmla="*/ 30 w 60"/>
                      <a:gd name="T25" fmla="*/ 62 h 62"/>
                      <a:gd name="T26" fmla="*/ 18 w 60"/>
                      <a:gd name="T27" fmla="*/ 60 h 62"/>
                      <a:gd name="T28" fmla="*/ 8 w 60"/>
                      <a:gd name="T29" fmla="*/ 53 h 62"/>
                      <a:gd name="T30" fmla="*/ 2 w 60"/>
                      <a:gd name="T31" fmla="*/ 43 h 62"/>
                      <a:gd name="T32" fmla="*/ 0 w 60"/>
                      <a:gd name="T3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2">
                        <a:moveTo>
                          <a:pt x="0" y="31"/>
                        </a:moveTo>
                        <a:cubicBezTo>
                          <a:pt x="0" y="31"/>
                          <a:pt x="0" y="25"/>
                          <a:pt x="2" y="19"/>
                        </a:cubicBezTo>
                        <a:cubicBezTo>
                          <a:pt x="2" y="19"/>
                          <a:pt x="4" y="13"/>
                          <a:pt x="8" y="9"/>
                        </a:cubicBezTo>
                        <a:cubicBezTo>
                          <a:pt x="8" y="9"/>
                          <a:pt x="13" y="4"/>
                          <a:pt x="18" y="2"/>
                        </a:cubicBezTo>
                        <a:cubicBezTo>
                          <a:pt x="18" y="2"/>
                          <a:pt x="24" y="0"/>
                          <a:pt x="30" y="0"/>
                        </a:cubicBezTo>
                        <a:cubicBezTo>
                          <a:pt x="30" y="0"/>
                          <a:pt x="35" y="0"/>
                          <a:pt x="41" y="2"/>
                        </a:cubicBezTo>
                        <a:cubicBezTo>
                          <a:pt x="41" y="2"/>
                          <a:pt x="47" y="4"/>
                          <a:pt x="51" y="9"/>
                        </a:cubicBezTo>
                        <a:cubicBezTo>
                          <a:pt x="51" y="9"/>
                          <a:pt x="55" y="13"/>
                          <a:pt x="57" y="19"/>
                        </a:cubicBezTo>
                        <a:cubicBezTo>
                          <a:pt x="57" y="19"/>
                          <a:pt x="60" y="25"/>
                          <a:pt x="60" y="31"/>
                        </a:cubicBezTo>
                        <a:cubicBezTo>
                          <a:pt x="60" y="31"/>
                          <a:pt x="60" y="37"/>
                          <a:pt x="57" y="43"/>
                        </a:cubicBezTo>
                        <a:cubicBezTo>
                          <a:pt x="57" y="43"/>
                          <a:pt x="55" y="49"/>
                          <a:pt x="51" y="53"/>
                        </a:cubicBezTo>
                        <a:cubicBezTo>
                          <a:pt x="51" y="53"/>
                          <a:pt x="47" y="58"/>
                          <a:pt x="41" y="60"/>
                        </a:cubicBezTo>
                        <a:cubicBezTo>
                          <a:pt x="41" y="60"/>
                          <a:pt x="35" y="62"/>
                          <a:pt x="30" y="62"/>
                        </a:cubicBezTo>
                        <a:cubicBezTo>
                          <a:pt x="30" y="62"/>
                          <a:pt x="24" y="62"/>
                          <a:pt x="18" y="60"/>
                        </a:cubicBezTo>
                        <a:cubicBezTo>
                          <a:pt x="18" y="60"/>
                          <a:pt x="13" y="58"/>
                          <a:pt x="8" y="53"/>
                        </a:cubicBezTo>
                        <a:cubicBezTo>
                          <a:pt x="8" y="53"/>
                          <a:pt x="4" y="49"/>
                          <a:pt x="2" y="43"/>
                        </a:cubicBezTo>
                        <a:cubicBezTo>
                          <a:pt x="2" y="43"/>
                          <a:pt x="0" y="37"/>
                          <a:pt x="0" y="31"/>
                        </a:cubicBezTo>
                      </a:path>
                    </a:pathLst>
                  </a:custGeom>
                  <a:solidFill>
                    <a:srgbClr val="FFFFFF">
                      <a:alpha val="99998"/>
                    </a:srgbClr>
                  </a:solidFill>
                  <a:ln w="9525">
                    <a:solidFill>
                      <a:srgbClr val="7D7D7D"/>
                    </a:solidFill>
                    <a:round/>
                    <a:headEnd/>
                    <a:tailEnd/>
                  </a:ln>
                </p:spPr>
                <p:txBody>
                  <a:bodyPr/>
                  <a:lstStyle/>
                  <a:p>
                    <a:endParaRPr lang="en-US"/>
                  </a:p>
                </p:txBody>
              </p:sp>
              <p:sp>
                <p:nvSpPr>
                  <p:cNvPr id="381" name="Freeform 127"/>
                  <p:cNvSpPr>
                    <a:spLocks noChangeArrowheads="1"/>
                  </p:cNvSpPr>
                  <p:nvPr/>
                </p:nvSpPr>
                <p:spPr bwMode="auto">
                  <a:xfrm>
                    <a:off x="-58" y="335"/>
                    <a:ext cx="20" cy="21"/>
                  </a:xfrm>
                  <a:custGeom>
                    <a:avLst/>
                    <a:gdLst>
                      <a:gd name="T0" fmla="*/ 0 w 19"/>
                      <a:gd name="T1" fmla="*/ 10 h 20"/>
                      <a:gd name="T2" fmla="*/ 0 w 19"/>
                      <a:gd name="T3" fmla="*/ 6 h 20"/>
                      <a:gd name="T4" fmla="*/ 2 w 19"/>
                      <a:gd name="T5" fmla="*/ 3 h 20"/>
                      <a:gd name="T6" fmla="*/ 6 w 19"/>
                      <a:gd name="T7" fmla="*/ 0 h 20"/>
                      <a:gd name="T8" fmla="*/ 9 w 19"/>
                      <a:gd name="T9" fmla="*/ 0 h 20"/>
                      <a:gd name="T10" fmla="*/ 13 w 19"/>
                      <a:gd name="T11" fmla="*/ 0 h 20"/>
                      <a:gd name="T12" fmla="*/ 16 w 19"/>
                      <a:gd name="T13" fmla="*/ 3 h 20"/>
                      <a:gd name="T14" fmla="*/ 18 w 19"/>
                      <a:gd name="T15" fmla="*/ 6 h 20"/>
                      <a:gd name="T16" fmla="*/ 19 w 19"/>
                      <a:gd name="T17" fmla="*/ 10 h 20"/>
                      <a:gd name="T18" fmla="*/ 18 w 19"/>
                      <a:gd name="T19" fmla="*/ 14 h 20"/>
                      <a:gd name="T20" fmla="*/ 16 w 19"/>
                      <a:gd name="T21" fmla="*/ 17 h 20"/>
                      <a:gd name="T22" fmla="*/ 13 w 19"/>
                      <a:gd name="T23" fmla="*/ 19 h 20"/>
                      <a:gd name="T24" fmla="*/ 9 w 19"/>
                      <a:gd name="T25" fmla="*/ 20 h 20"/>
                      <a:gd name="T26" fmla="*/ 6 w 19"/>
                      <a:gd name="T27" fmla="*/ 19 h 20"/>
                      <a:gd name="T28" fmla="*/ 2 w 19"/>
                      <a:gd name="T29" fmla="*/ 17 h 20"/>
                      <a:gd name="T30" fmla="*/ 0 w 19"/>
                      <a:gd name="T31" fmla="*/ 14 h 20"/>
                      <a:gd name="T32" fmla="*/ 0 w 19"/>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0">
                        <a:moveTo>
                          <a:pt x="0" y="10"/>
                        </a:moveTo>
                        <a:cubicBezTo>
                          <a:pt x="0" y="10"/>
                          <a:pt x="0" y="8"/>
                          <a:pt x="0" y="6"/>
                        </a:cubicBezTo>
                        <a:cubicBezTo>
                          <a:pt x="0" y="6"/>
                          <a:pt x="1" y="4"/>
                          <a:pt x="2" y="3"/>
                        </a:cubicBezTo>
                        <a:cubicBezTo>
                          <a:pt x="2" y="3"/>
                          <a:pt x="4" y="1"/>
                          <a:pt x="6" y="0"/>
                        </a:cubicBezTo>
                        <a:cubicBezTo>
                          <a:pt x="6" y="0"/>
                          <a:pt x="7" y="0"/>
                          <a:pt x="9" y="0"/>
                        </a:cubicBezTo>
                        <a:cubicBezTo>
                          <a:pt x="9" y="0"/>
                          <a:pt x="11" y="0"/>
                          <a:pt x="13" y="0"/>
                        </a:cubicBezTo>
                        <a:cubicBezTo>
                          <a:pt x="13" y="0"/>
                          <a:pt x="15" y="1"/>
                          <a:pt x="16" y="3"/>
                        </a:cubicBezTo>
                        <a:cubicBezTo>
                          <a:pt x="16" y="3"/>
                          <a:pt x="18" y="4"/>
                          <a:pt x="18" y="6"/>
                        </a:cubicBezTo>
                        <a:cubicBezTo>
                          <a:pt x="18" y="6"/>
                          <a:pt x="19" y="8"/>
                          <a:pt x="19" y="10"/>
                        </a:cubicBezTo>
                        <a:cubicBezTo>
                          <a:pt x="19" y="10"/>
                          <a:pt x="19" y="12"/>
                          <a:pt x="18" y="14"/>
                        </a:cubicBezTo>
                        <a:cubicBezTo>
                          <a:pt x="18" y="14"/>
                          <a:pt x="18" y="16"/>
                          <a:pt x="16" y="17"/>
                        </a:cubicBezTo>
                        <a:cubicBezTo>
                          <a:pt x="16" y="17"/>
                          <a:pt x="15" y="19"/>
                          <a:pt x="13" y="19"/>
                        </a:cubicBezTo>
                        <a:cubicBezTo>
                          <a:pt x="13" y="19"/>
                          <a:pt x="11" y="20"/>
                          <a:pt x="9" y="20"/>
                        </a:cubicBezTo>
                        <a:cubicBezTo>
                          <a:pt x="9" y="20"/>
                          <a:pt x="7" y="20"/>
                          <a:pt x="6" y="19"/>
                        </a:cubicBezTo>
                        <a:cubicBezTo>
                          <a:pt x="6" y="19"/>
                          <a:pt x="4" y="19"/>
                          <a:pt x="2" y="17"/>
                        </a:cubicBezTo>
                        <a:cubicBezTo>
                          <a:pt x="2" y="17"/>
                          <a:pt x="1" y="16"/>
                          <a:pt x="0" y="14"/>
                        </a:cubicBezTo>
                        <a:cubicBezTo>
                          <a:pt x="0" y="14"/>
                          <a:pt x="0" y="12"/>
                          <a:pt x="0" y="10"/>
                        </a:cubicBezTo>
                      </a:path>
                    </a:pathLst>
                  </a:custGeom>
                  <a:solidFill>
                    <a:srgbClr val="FFFFFF">
                      <a:alpha val="99998"/>
                    </a:srgbClr>
                  </a:solidFill>
                  <a:ln w="9525">
                    <a:solidFill>
                      <a:srgbClr val="7D7D7D"/>
                    </a:solidFill>
                    <a:round/>
                    <a:headEnd/>
                    <a:tailEnd/>
                  </a:ln>
                </p:spPr>
                <p:txBody>
                  <a:bodyPr/>
                  <a:lstStyle/>
                  <a:p>
                    <a:endParaRPr lang="en-US"/>
                  </a:p>
                </p:txBody>
              </p:sp>
              <p:sp>
                <p:nvSpPr>
                  <p:cNvPr id="382" name="Freeform 128"/>
                  <p:cNvSpPr>
                    <a:spLocks noChangeArrowheads="1"/>
                  </p:cNvSpPr>
                  <p:nvPr/>
                </p:nvSpPr>
                <p:spPr bwMode="auto">
                  <a:xfrm>
                    <a:off x="-38" y="309"/>
                    <a:ext cx="28" cy="30"/>
                  </a:xfrm>
                  <a:custGeom>
                    <a:avLst/>
                    <a:gdLst>
                      <a:gd name="T0" fmla="*/ 0 w 27"/>
                      <a:gd name="T1" fmla="*/ 14 h 29"/>
                      <a:gd name="T2" fmla="*/ 1 w 27"/>
                      <a:gd name="T3" fmla="*/ 9 h 29"/>
                      <a:gd name="T4" fmla="*/ 4 w 27"/>
                      <a:gd name="T5" fmla="*/ 4 h 29"/>
                      <a:gd name="T6" fmla="*/ 8 w 27"/>
                      <a:gd name="T7" fmla="*/ 1 h 29"/>
                      <a:gd name="T8" fmla="*/ 13 w 27"/>
                      <a:gd name="T9" fmla="*/ 0 h 29"/>
                      <a:gd name="T10" fmla="*/ 19 w 27"/>
                      <a:gd name="T11" fmla="*/ 1 h 29"/>
                      <a:gd name="T12" fmla="*/ 23 w 27"/>
                      <a:gd name="T13" fmla="*/ 4 h 29"/>
                      <a:gd name="T14" fmla="*/ 26 w 27"/>
                      <a:gd name="T15" fmla="*/ 9 h 29"/>
                      <a:gd name="T16" fmla="*/ 27 w 27"/>
                      <a:gd name="T17" fmla="*/ 14 h 29"/>
                      <a:gd name="T18" fmla="*/ 26 w 27"/>
                      <a:gd name="T19" fmla="*/ 20 h 29"/>
                      <a:gd name="T20" fmla="*/ 23 w 27"/>
                      <a:gd name="T21" fmla="*/ 25 h 29"/>
                      <a:gd name="T22" fmla="*/ 19 w 27"/>
                      <a:gd name="T23" fmla="*/ 28 h 29"/>
                      <a:gd name="T24" fmla="*/ 13 w 27"/>
                      <a:gd name="T25" fmla="*/ 29 h 29"/>
                      <a:gd name="T26" fmla="*/ 8 w 27"/>
                      <a:gd name="T27" fmla="*/ 28 h 29"/>
                      <a:gd name="T28" fmla="*/ 4 w 27"/>
                      <a:gd name="T29" fmla="*/ 25 h 29"/>
                      <a:gd name="T30" fmla="*/ 1 w 27"/>
                      <a:gd name="T31" fmla="*/ 20 h 29"/>
                      <a:gd name="T32" fmla="*/ 0 w 27"/>
                      <a:gd name="T33"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9">
                        <a:moveTo>
                          <a:pt x="0" y="14"/>
                        </a:moveTo>
                        <a:cubicBezTo>
                          <a:pt x="0" y="14"/>
                          <a:pt x="0" y="11"/>
                          <a:pt x="1" y="9"/>
                        </a:cubicBezTo>
                        <a:cubicBezTo>
                          <a:pt x="1" y="9"/>
                          <a:pt x="2" y="6"/>
                          <a:pt x="4" y="4"/>
                        </a:cubicBezTo>
                        <a:cubicBezTo>
                          <a:pt x="4" y="4"/>
                          <a:pt x="6" y="2"/>
                          <a:pt x="8" y="1"/>
                        </a:cubicBezTo>
                        <a:cubicBezTo>
                          <a:pt x="8" y="1"/>
                          <a:pt x="11" y="0"/>
                          <a:pt x="13" y="0"/>
                        </a:cubicBezTo>
                        <a:cubicBezTo>
                          <a:pt x="13" y="0"/>
                          <a:pt x="16" y="0"/>
                          <a:pt x="19" y="1"/>
                        </a:cubicBezTo>
                        <a:cubicBezTo>
                          <a:pt x="19" y="1"/>
                          <a:pt x="21" y="2"/>
                          <a:pt x="23" y="4"/>
                        </a:cubicBezTo>
                        <a:cubicBezTo>
                          <a:pt x="23" y="4"/>
                          <a:pt x="25" y="6"/>
                          <a:pt x="26" y="9"/>
                        </a:cubicBezTo>
                        <a:cubicBezTo>
                          <a:pt x="26" y="9"/>
                          <a:pt x="27" y="11"/>
                          <a:pt x="27" y="14"/>
                        </a:cubicBezTo>
                        <a:cubicBezTo>
                          <a:pt x="27" y="14"/>
                          <a:pt x="27" y="17"/>
                          <a:pt x="26" y="20"/>
                        </a:cubicBezTo>
                        <a:cubicBezTo>
                          <a:pt x="26" y="20"/>
                          <a:pt x="25" y="22"/>
                          <a:pt x="23" y="25"/>
                        </a:cubicBezTo>
                        <a:cubicBezTo>
                          <a:pt x="23" y="25"/>
                          <a:pt x="21" y="27"/>
                          <a:pt x="19" y="28"/>
                        </a:cubicBezTo>
                        <a:cubicBezTo>
                          <a:pt x="19" y="28"/>
                          <a:pt x="16" y="29"/>
                          <a:pt x="13" y="29"/>
                        </a:cubicBezTo>
                        <a:cubicBezTo>
                          <a:pt x="13" y="29"/>
                          <a:pt x="11" y="29"/>
                          <a:pt x="8" y="28"/>
                        </a:cubicBezTo>
                        <a:cubicBezTo>
                          <a:pt x="8" y="28"/>
                          <a:pt x="6" y="27"/>
                          <a:pt x="4" y="25"/>
                        </a:cubicBezTo>
                        <a:cubicBezTo>
                          <a:pt x="4" y="25"/>
                          <a:pt x="2" y="22"/>
                          <a:pt x="1" y="20"/>
                        </a:cubicBezTo>
                        <a:cubicBezTo>
                          <a:pt x="1" y="20"/>
                          <a:pt x="0" y="17"/>
                          <a:pt x="0" y="14"/>
                        </a:cubicBezTo>
                      </a:path>
                    </a:pathLst>
                  </a:custGeom>
                  <a:solidFill>
                    <a:srgbClr val="FFFFFF">
                      <a:alpha val="99998"/>
                    </a:srgbClr>
                  </a:solidFill>
                  <a:ln w="9525">
                    <a:solidFill>
                      <a:srgbClr val="7D7D7D"/>
                    </a:solidFill>
                    <a:round/>
                    <a:headEnd/>
                    <a:tailEnd/>
                  </a:ln>
                </p:spPr>
                <p:txBody>
                  <a:bodyPr/>
                  <a:lstStyle/>
                  <a:p>
                    <a:endParaRPr lang="en-US"/>
                  </a:p>
                </p:txBody>
              </p:sp>
              <p:sp>
                <p:nvSpPr>
                  <p:cNvPr id="383" name="Freeform 129"/>
                  <p:cNvSpPr>
                    <a:spLocks noChangeArrowheads="1"/>
                  </p:cNvSpPr>
                  <p:nvPr/>
                </p:nvSpPr>
                <p:spPr bwMode="auto">
                  <a:xfrm>
                    <a:off x="-8" y="270"/>
                    <a:ext cx="41" cy="43"/>
                  </a:xfrm>
                  <a:custGeom>
                    <a:avLst/>
                    <a:gdLst>
                      <a:gd name="T0" fmla="*/ 0 w 41"/>
                      <a:gd name="T1" fmla="*/ 21 h 43"/>
                      <a:gd name="T2" fmla="*/ 1 w 41"/>
                      <a:gd name="T3" fmla="*/ 13 h 43"/>
                      <a:gd name="T4" fmla="*/ 6 w 41"/>
                      <a:gd name="T5" fmla="*/ 6 h 43"/>
                      <a:gd name="T6" fmla="*/ 12 w 41"/>
                      <a:gd name="T7" fmla="*/ 1 h 43"/>
                      <a:gd name="T8" fmla="*/ 20 w 41"/>
                      <a:gd name="T9" fmla="*/ 0 h 43"/>
                      <a:gd name="T10" fmla="*/ 28 w 41"/>
                      <a:gd name="T11" fmla="*/ 1 h 43"/>
                      <a:gd name="T12" fmla="*/ 35 w 41"/>
                      <a:gd name="T13" fmla="*/ 6 h 43"/>
                      <a:gd name="T14" fmla="*/ 40 w 41"/>
                      <a:gd name="T15" fmla="*/ 13 h 43"/>
                      <a:gd name="T16" fmla="*/ 41 w 41"/>
                      <a:gd name="T17" fmla="*/ 21 h 43"/>
                      <a:gd name="T18" fmla="*/ 40 w 41"/>
                      <a:gd name="T19" fmla="*/ 30 h 43"/>
                      <a:gd name="T20" fmla="*/ 35 w 41"/>
                      <a:gd name="T21" fmla="*/ 37 h 43"/>
                      <a:gd name="T22" fmla="*/ 28 w 41"/>
                      <a:gd name="T23" fmla="*/ 41 h 43"/>
                      <a:gd name="T24" fmla="*/ 20 w 41"/>
                      <a:gd name="T25" fmla="*/ 43 h 43"/>
                      <a:gd name="T26" fmla="*/ 12 w 41"/>
                      <a:gd name="T27" fmla="*/ 41 h 43"/>
                      <a:gd name="T28" fmla="*/ 6 w 41"/>
                      <a:gd name="T29" fmla="*/ 37 h 43"/>
                      <a:gd name="T30" fmla="*/ 1 w 41"/>
                      <a:gd name="T31" fmla="*/ 30 h 43"/>
                      <a:gd name="T32" fmla="*/ 0 w 41"/>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3">
                        <a:moveTo>
                          <a:pt x="0" y="21"/>
                        </a:moveTo>
                        <a:cubicBezTo>
                          <a:pt x="0" y="21"/>
                          <a:pt x="0" y="17"/>
                          <a:pt x="1" y="13"/>
                        </a:cubicBezTo>
                        <a:cubicBezTo>
                          <a:pt x="1" y="13"/>
                          <a:pt x="3" y="9"/>
                          <a:pt x="6" y="6"/>
                        </a:cubicBezTo>
                        <a:cubicBezTo>
                          <a:pt x="6" y="6"/>
                          <a:pt x="9" y="3"/>
                          <a:pt x="12" y="1"/>
                        </a:cubicBezTo>
                        <a:cubicBezTo>
                          <a:pt x="12" y="1"/>
                          <a:pt x="16" y="0"/>
                          <a:pt x="20" y="0"/>
                        </a:cubicBezTo>
                        <a:cubicBezTo>
                          <a:pt x="20" y="0"/>
                          <a:pt x="24" y="0"/>
                          <a:pt x="28" y="1"/>
                        </a:cubicBezTo>
                        <a:cubicBezTo>
                          <a:pt x="28" y="1"/>
                          <a:pt x="32" y="3"/>
                          <a:pt x="35" y="6"/>
                        </a:cubicBezTo>
                        <a:cubicBezTo>
                          <a:pt x="35" y="6"/>
                          <a:pt x="38" y="9"/>
                          <a:pt x="40" y="13"/>
                        </a:cubicBezTo>
                        <a:cubicBezTo>
                          <a:pt x="40" y="13"/>
                          <a:pt x="41" y="17"/>
                          <a:pt x="41" y="21"/>
                        </a:cubicBezTo>
                        <a:cubicBezTo>
                          <a:pt x="41" y="21"/>
                          <a:pt x="41" y="26"/>
                          <a:pt x="40" y="30"/>
                        </a:cubicBezTo>
                        <a:cubicBezTo>
                          <a:pt x="40" y="30"/>
                          <a:pt x="38" y="34"/>
                          <a:pt x="35" y="37"/>
                        </a:cubicBezTo>
                        <a:cubicBezTo>
                          <a:pt x="35" y="37"/>
                          <a:pt x="32" y="40"/>
                          <a:pt x="28" y="41"/>
                        </a:cubicBezTo>
                        <a:cubicBezTo>
                          <a:pt x="28" y="41"/>
                          <a:pt x="24" y="43"/>
                          <a:pt x="20" y="43"/>
                        </a:cubicBezTo>
                        <a:cubicBezTo>
                          <a:pt x="20" y="43"/>
                          <a:pt x="16" y="43"/>
                          <a:pt x="12" y="41"/>
                        </a:cubicBezTo>
                        <a:cubicBezTo>
                          <a:pt x="12" y="41"/>
                          <a:pt x="9" y="40"/>
                          <a:pt x="6" y="37"/>
                        </a:cubicBezTo>
                        <a:cubicBezTo>
                          <a:pt x="6" y="37"/>
                          <a:pt x="3" y="34"/>
                          <a:pt x="1" y="30"/>
                        </a:cubicBezTo>
                        <a:cubicBezTo>
                          <a:pt x="1" y="30"/>
                          <a:pt x="0" y="26"/>
                          <a:pt x="0" y="21"/>
                        </a:cubicBezTo>
                      </a:path>
                    </a:pathLst>
                  </a:custGeom>
                  <a:solidFill>
                    <a:srgbClr val="FFFFFF">
                      <a:alpha val="99998"/>
                    </a:srgbClr>
                  </a:solidFill>
                  <a:ln w="9525">
                    <a:solidFill>
                      <a:srgbClr val="7D7D7D"/>
                    </a:solidFill>
                    <a:round/>
                    <a:headEnd/>
                    <a:tailEnd/>
                  </a:ln>
                </p:spPr>
                <p:txBody>
                  <a:bodyPr/>
                  <a:lstStyle/>
                  <a:p>
                    <a:endParaRPr lang="en-US"/>
                  </a:p>
                </p:txBody>
              </p:sp>
              <p:sp>
                <p:nvSpPr>
                  <p:cNvPr id="384" name="Freeform 130"/>
                  <p:cNvSpPr>
                    <a:spLocks noChangeArrowheads="1"/>
                  </p:cNvSpPr>
                  <p:nvPr/>
                </p:nvSpPr>
                <p:spPr bwMode="auto">
                  <a:xfrm>
                    <a:off x="0" y="0"/>
                    <a:ext cx="388" cy="259"/>
                  </a:xfrm>
                  <a:custGeom>
                    <a:avLst/>
                    <a:gdLst>
                      <a:gd name="T0" fmla="*/ 30 w 388"/>
                      <a:gd name="T1" fmla="*/ 108 h 259"/>
                      <a:gd name="T2" fmla="*/ 125 w 388"/>
                      <a:gd name="T3" fmla="*/ 45 h 259"/>
                      <a:gd name="T4" fmla="*/ 225 w 388"/>
                      <a:gd name="T5" fmla="*/ 2 h 259"/>
                      <a:gd name="T6" fmla="*/ 384 w 388"/>
                      <a:gd name="T7" fmla="*/ 89 h 259"/>
                      <a:gd name="T8" fmla="*/ 322 w 388"/>
                      <a:gd name="T9" fmla="*/ 219 h 259"/>
                      <a:gd name="T10" fmla="*/ 190 w 388"/>
                      <a:gd name="T11" fmla="*/ 222 h 259"/>
                      <a:gd name="T12" fmla="*/ 0 w 388"/>
                      <a:gd name="T13" fmla="*/ 0 h 259"/>
                      <a:gd name="T14" fmla="*/ 0 w 388"/>
                      <a:gd name="T15" fmla="*/ 0 h 259"/>
                      <a:gd name="T16" fmla="*/ 0 w 388"/>
                      <a:gd name="T17" fmla="*/ 0 h 259"/>
                      <a:gd name="T18" fmla="*/ 0 w 388"/>
                      <a:gd name="T19" fmla="*/ 0 h 259"/>
                      <a:gd name="T20" fmla="*/ 0 w 388"/>
                      <a:gd name="T21" fmla="*/ 0 h 259"/>
                      <a:gd name="T22" fmla="*/ 0 w 388"/>
                      <a:gd name="T23" fmla="*/ 0 h 259"/>
                      <a:gd name="T24" fmla="*/ 5 w 388"/>
                      <a:gd name="T25" fmla="*/ 0 h 259"/>
                      <a:gd name="T26" fmla="*/ 0 w 388"/>
                      <a:gd name="T27" fmla="*/ 0 h 259"/>
                      <a:gd name="T28" fmla="*/ 5 w 388"/>
                      <a:gd name="T29" fmla="*/ 0 h 259"/>
                      <a:gd name="T30" fmla="*/ 5 w 388"/>
                      <a:gd name="T31" fmla="*/ 0 h 259"/>
                      <a:gd name="T32" fmla="*/ 65535 w 388"/>
                      <a:gd name="T33" fmla="*/ 0 h 259"/>
                      <a:gd name="T34" fmla="*/ 0 w 388"/>
                      <a:gd name="T35" fmla="*/ 0 h 259"/>
                      <a:gd name="T36" fmla="*/ 5 w 388"/>
                      <a:gd name="T37" fmla="*/ 2 h 259"/>
                      <a:gd name="T38" fmla="*/ 3 w 388"/>
                      <a:gd name="T39" fmla="*/ 4 h 259"/>
                      <a:gd name="T40" fmla="*/ 0 w 388"/>
                      <a:gd name="T41" fmla="*/ 0 h 259"/>
                      <a:gd name="T42" fmla="*/ 0 w 388"/>
                      <a:gd name="T43" fmla="*/ 0 h 259"/>
                      <a:gd name="T44" fmla="*/ 0 w 388"/>
                      <a:gd name="T45" fmla="*/ 0 h 259"/>
                      <a:gd name="T46" fmla="*/ 0 w 388"/>
                      <a:gd name="T47" fmla="*/ 0 h 259"/>
                      <a:gd name="T48" fmla="*/ 0 w 388"/>
                      <a:gd name="T49" fmla="*/ 0 h 259"/>
                      <a:gd name="T50" fmla="*/ 0 w 388"/>
                      <a:gd name="T51" fmla="*/ 0 h 259"/>
                      <a:gd name="T52" fmla="*/ 0 w 388"/>
                      <a:gd name="T53" fmla="*/ 0 h 259"/>
                      <a:gd name="T54" fmla="*/ 0 w 388"/>
                      <a:gd name="T55" fmla="*/ 0 h 259"/>
                      <a:gd name="T56" fmla="*/ 0 w 388"/>
                      <a:gd name="T57" fmla="*/ 0 h 259"/>
                      <a:gd name="T58" fmla="*/ 0 w 388"/>
                      <a:gd name="T59" fmla="*/ 0 h 259"/>
                      <a:gd name="T60" fmla="*/ 0 w 388"/>
                      <a:gd name="T61" fmla="*/ 0 h 259"/>
                      <a:gd name="T62" fmla="*/ 0 w 388"/>
                      <a:gd name="T63" fmla="*/ 0 h 259"/>
                      <a:gd name="T64" fmla="*/ 0 w 388"/>
                      <a:gd name="T65" fmla="*/ 0 h 259"/>
                      <a:gd name="T66" fmla="*/ 0 w 388"/>
                      <a:gd name="T67" fmla="*/ 0 h 259"/>
                      <a:gd name="T68" fmla="*/ 0 w 388"/>
                      <a:gd name="T69" fmla="*/ 0 h 259"/>
                      <a:gd name="T70" fmla="*/ 0 w 388"/>
                      <a:gd name="T71" fmla="*/ 0 h 259"/>
                      <a:gd name="T72" fmla="*/ 0 w 388"/>
                      <a:gd name="T73" fmla="*/ 0 h 259"/>
                      <a:gd name="T74" fmla="*/ 0 w 388"/>
                      <a:gd name="T75" fmla="*/ 0 h 259"/>
                      <a:gd name="T76" fmla="*/ 0 w 388"/>
                      <a:gd name="T77" fmla="*/ 0 h 259"/>
                      <a:gd name="T78" fmla="*/ 0 w 388"/>
                      <a:gd name="T79" fmla="*/ 0 h 259"/>
                      <a:gd name="T80" fmla="*/ 0 w 388"/>
                      <a:gd name="T81" fmla="*/ 0 h 259"/>
                      <a:gd name="T82" fmla="*/ 0 w 388"/>
                      <a:gd name="T83" fmla="*/ 0 h 259"/>
                      <a:gd name="T84" fmla="*/ 28578 w 388"/>
                      <a:gd name="T85" fmla="*/ 64672 h 259"/>
                      <a:gd name="T86" fmla="*/ 0 w 388"/>
                      <a:gd name="T87" fmla="*/ 293 h 259"/>
                      <a:gd name="T88" fmla="*/ 0 w 388"/>
                      <a:gd name="T89" fmla="*/ 0 h 259"/>
                      <a:gd name="T90" fmla="*/ 0 w 388"/>
                      <a:gd name="T91" fmla="*/ 0 h 259"/>
                      <a:gd name="T92" fmla="*/ 0 w 388"/>
                      <a:gd name="T93" fmla="*/ 0 h 259"/>
                      <a:gd name="T94" fmla="*/ 0 w 388"/>
                      <a:gd name="T95" fmla="*/ 0 h 259"/>
                      <a:gd name="T96" fmla="*/ 0 w 388"/>
                      <a:gd name="T97" fmla="*/ 0 h 259"/>
                      <a:gd name="T98" fmla="*/ 0 w 388"/>
                      <a:gd name="T99" fmla="*/ 0 h 259"/>
                      <a:gd name="T100" fmla="*/ 0 w 388"/>
                      <a:gd name="T101" fmla="*/ 0 h 259"/>
                      <a:gd name="T102" fmla="*/ 0 w 388"/>
                      <a:gd name="T103" fmla="*/ 0 h 259"/>
                      <a:gd name="T104" fmla="*/ 0 w 388"/>
                      <a:gd name="T105" fmla="*/ 0 h 259"/>
                      <a:gd name="T106" fmla="*/ 0 w 388"/>
                      <a:gd name="T107" fmla="*/ 0 h 259"/>
                      <a:gd name="T108" fmla="*/ 0 w 388"/>
                      <a:gd name="T109" fmla="*/ 0 h 259"/>
                      <a:gd name="T110" fmla="*/ 0 w 388"/>
                      <a:gd name="T111" fmla="*/ 0 h 259"/>
                      <a:gd name="T112" fmla="*/ 0 w 388"/>
                      <a:gd name="T113" fmla="*/ 0 h 259"/>
                      <a:gd name="T114" fmla="*/ 0 w 388"/>
                      <a:gd name="T115" fmla="*/ 0 h 259"/>
                      <a:gd name="T116" fmla="*/ 0 w 388"/>
                      <a:gd name="T117" fmla="*/ 0 h 259"/>
                      <a:gd name="T118" fmla="*/ 0 w 388"/>
                      <a:gd name="T119" fmla="*/ 0 h 259"/>
                      <a:gd name="T120" fmla="*/ 0 w 388"/>
                      <a:gd name="T121" fmla="*/ 307 h 259"/>
                      <a:gd name="T122" fmla="*/ 0 w 388"/>
                      <a:gd name="T123" fmla="*/ 0 h 259"/>
                      <a:gd name="T124" fmla="*/ 0 w 388"/>
                      <a:gd name="T125"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259">
                        <a:moveTo>
                          <a:pt x="81" y="187"/>
                        </a:moveTo>
                        <a:cubicBezTo>
                          <a:pt x="81" y="187"/>
                          <a:pt x="74" y="194"/>
                          <a:pt x="66" y="198"/>
                        </a:cubicBezTo>
                        <a:cubicBezTo>
                          <a:pt x="66" y="198"/>
                          <a:pt x="57" y="202"/>
                          <a:pt x="48" y="203"/>
                        </a:cubicBezTo>
                        <a:cubicBezTo>
                          <a:pt x="48" y="203"/>
                          <a:pt x="38" y="203"/>
                          <a:pt x="29" y="199"/>
                        </a:cubicBezTo>
                        <a:cubicBezTo>
                          <a:pt x="29" y="199"/>
                          <a:pt x="20" y="196"/>
                          <a:pt x="14" y="189"/>
                        </a:cubicBezTo>
                        <a:cubicBezTo>
                          <a:pt x="14" y="189"/>
                          <a:pt x="7" y="182"/>
                          <a:pt x="3" y="173"/>
                        </a:cubicBezTo>
                        <a:cubicBezTo>
                          <a:pt x="3" y="173"/>
                          <a:pt x="0" y="163"/>
                          <a:pt x="0" y="154"/>
                        </a:cubicBezTo>
                        <a:cubicBezTo>
                          <a:pt x="0" y="154"/>
                          <a:pt x="0" y="144"/>
                          <a:pt x="3" y="134"/>
                        </a:cubicBezTo>
                        <a:cubicBezTo>
                          <a:pt x="3" y="134"/>
                          <a:pt x="7" y="125"/>
                          <a:pt x="14" y="119"/>
                        </a:cubicBezTo>
                        <a:cubicBezTo>
                          <a:pt x="14" y="119"/>
                          <a:pt x="21" y="112"/>
                          <a:pt x="30" y="108"/>
                        </a:cubicBezTo>
                        <a:cubicBezTo>
                          <a:pt x="30" y="108"/>
                          <a:pt x="39" y="105"/>
                          <a:pt x="48" y="105"/>
                        </a:cubicBezTo>
                        <a:cubicBezTo>
                          <a:pt x="48" y="105"/>
                          <a:pt x="43" y="98"/>
                          <a:pt x="42" y="88"/>
                        </a:cubicBezTo>
                        <a:cubicBezTo>
                          <a:pt x="42" y="88"/>
                          <a:pt x="40" y="79"/>
                          <a:pt x="42" y="70"/>
                        </a:cubicBezTo>
                        <a:cubicBezTo>
                          <a:pt x="42" y="70"/>
                          <a:pt x="44" y="60"/>
                          <a:pt x="49" y="53"/>
                        </a:cubicBezTo>
                        <a:cubicBezTo>
                          <a:pt x="49" y="53"/>
                          <a:pt x="54" y="45"/>
                          <a:pt x="62" y="40"/>
                        </a:cubicBezTo>
                        <a:cubicBezTo>
                          <a:pt x="62" y="40"/>
                          <a:pt x="69" y="35"/>
                          <a:pt x="78" y="33"/>
                        </a:cubicBezTo>
                        <a:cubicBezTo>
                          <a:pt x="78" y="33"/>
                          <a:pt x="87" y="32"/>
                          <a:pt x="96" y="34"/>
                        </a:cubicBezTo>
                        <a:cubicBezTo>
                          <a:pt x="96" y="34"/>
                          <a:pt x="105" y="36"/>
                          <a:pt x="112" y="42"/>
                        </a:cubicBezTo>
                        <a:cubicBezTo>
                          <a:pt x="112" y="42"/>
                          <a:pt x="119" y="48"/>
                          <a:pt x="124" y="56"/>
                        </a:cubicBezTo>
                        <a:cubicBezTo>
                          <a:pt x="124" y="56"/>
                          <a:pt x="124" y="51"/>
                          <a:pt x="125" y="45"/>
                        </a:cubicBezTo>
                        <a:cubicBezTo>
                          <a:pt x="125" y="45"/>
                          <a:pt x="127" y="40"/>
                          <a:pt x="130" y="36"/>
                        </a:cubicBezTo>
                        <a:cubicBezTo>
                          <a:pt x="130" y="36"/>
                          <a:pt x="133" y="32"/>
                          <a:pt x="138" y="29"/>
                        </a:cubicBezTo>
                        <a:cubicBezTo>
                          <a:pt x="138" y="29"/>
                          <a:pt x="142" y="26"/>
                          <a:pt x="147" y="25"/>
                        </a:cubicBezTo>
                        <a:cubicBezTo>
                          <a:pt x="147" y="25"/>
                          <a:pt x="152" y="24"/>
                          <a:pt x="157" y="25"/>
                        </a:cubicBezTo>
                        <a:cubicBezTo>
                          <a:pt x="157" y="25"/>
                          <a:pt x="162" y="26"/>
                          <a:pt x="167" y="29"/>
                        </a:cubicBezTo>
                        <a:cubicBezTo>
                          <a:pt x="167" y="29"/>
                          <a:pt x="171" y="32"/>
                          <a:pt x="174" y="37"/>
                        </a:cubicBezTo>
                        <a:cubicBezTo>
                          <a:pt x="174" y="37"/>
                          <a:pt x="177" y="41"/>
                          <a:pt x="179" y="46"/>
                        </a:cubicBezTo>
                        <a:cubicBezTo>
                          <a:pt x="179" y="46"/>
                          <a:pt x="182" y="35"/>
                          <a:pt x="188" y="26"/>
                        </a:cubicBezTo>
                        <a:cubicBezTo>
                          <a:pt x="188" y="26"/>
                          <a:pt x="195" y="16"/>
                          <a:pt x="205" y="10"/>
                        </a:cubicBezTo>
                        <a:cubicBezTo>
                          <a:pt x="205" y="10"/>
                          <a:pt x="214" y="4"/>
                          <a:pt x="225" y="2"/>
                        </a:cubicBezTo>
                        <a:cubicBezTo>
                          <a:pt x="225" y="2"/>
                          <a:pt x="236" y="0"/>
                          <a:pt x="247" y="2"/>
                        </a:cubicBezTo>
                        <a:cubicBezTo>
                          <a:pt x="247" y="2"/>
                          <a:pt x="258" y="4"/>
                          <a:pt x="267" y="10"/>
                        </a:cubicBezTo>
                        <a:cubicBezTo>
                          <a:pt x="267" y="10"/>
                          <a:pt x="277" y="16"/>
                          <a:pt x="283" y="25"/>
                        </a:cubicBezTo>
                        <a:cubicBezTo>
                          <a:pt x="283" y="25"/>
                          <a:pt x="290" y="34"/>
                          <a:pt x="293" y="45"/>
                        </a:cubicBezTo>
                        <a:cubicBezTo>
                          <a:pt x="293" y="45"/>
                          <a:pt x="297" y="56"/>
                          <a:pt x="296" y="68"/>
                        </a:cubicBezTo>
                        <a:cubicBezTo>
                          <a:pt x="296" y="68"/>
                          <a:pt x="304" y="60"/>
                          <a:pt x="314" y="56"/>
                        </a:cubicBezTo>
                        <a:cubicBezTo>
                          <a:pt x="314" y="56"/>
                          <a:pt x="324" y="53"/>
                          <a:pt x="335" y="53"/>
                        </a:cubicBezTo>
                        <a:cubicBezTo>
                          <a:pt x="335" y="53"/>
                          <a:pt x="345" y="53"/>
                          <a:pt x="355" y="58"/>
                        </a:cubicBezTo>
                        <a:cubicBezTo>
                          <a:pt x="355" y="58"/>
                          <a:pt x="365" y="62"/>
                          <a:pt x="373" y="70"/>
                        </a:cubicBezTo>
                        <a:cubicBezTo>
                          <a:pt x="373" y="70"/>
                          <a:pt x="380" y="78"/>
                          <a:pt x="384" y="89"/>
                        </a:cubicBezTo>
                        <a:cubicBezTo>
                          <a:pt x="384" y="89"/>
                          <a:pt x="388" y="99"/>
                          <a:pt x="388" y="110"/>
                        </a:cubicBezTo>
                        <a:cubicBezTo>
                          <a:pt x="388" y="110"/>
                          <a:pt x="388" y="122"/>
                          <a:pt x="385" y="132"/>
                        </a:cubicBezTo>
                        <a:cubicBezTo>
                          <a:pt x="385" y="132"/>
                          <a:pt x="381" y="143"/>
                          <a:pt x="373" y="151"/>
                        </a:cubicBezTo>
                        <a:cubicBezTo>
                          <a:pt x="373" y="151"/>
                          <a:pt x="366" y="159"/>
                          <a:pt x="356" y="164"/>
                        </a:cubicBezTo>
                        <a:cubicBezTo>
                          <a:pt x="356" y="164"/>
                          <a:pt x="346" y="168"/>
                          <a:pt x="336" y="169"/>
                        </a:cubicBezTo>
                        <a:cubicBezTo>
                          <a:pt x="336" y="169"/>
                          <a:pt x="339" y="173"/>
                          <a:pt x="341" y="179"/>
                        </a:cubicBezTo>
                        <a:cubicBezTo>
                          <a:pt x="341" y="179"/>
                          <a:pt x="343" y="185"/>
                          <a:pt x="343" y="192"/>
                        </a:cubicBezTo>
                        <a:cubicBezTo>
                          <a:pt x="343" y="192"/>
                          <a:pt x="342" y="198"/>
                          <a:pt x="339" y="203"/>
                        </a:cubicBezTo>
                        <a:cubicBezTo>
                          <a:pt x="339" y="203"/>
                          <a:pt x="337" y="209"/>
                          <a:pt x="332" y="213"/>
                        </a:cubicBezTo>
                        <a:cubicBezTo>
                          <a:pt x="332" y="213"/>
                          <a:pt x="327" y="217"/>
                          <a:pt x="322" y="219"/>
                        </a:cubicBezTo>
                        <a:cubicBezTo>
                          <a:pt x="322" y="219"/>
                          <a:pt x="316" y="220"/>
                          <a:pt x="310" y="220"/>
                        </a:cubicBezTo>
                        <a:cubicBezTo>
                          <a:pt x="310" y="220"/>
                          <a:pt x="304" y="219"/>
                          <a:pt x="299" y="216"/>
                        </a:cubicBezTo>
                        <a:cubicBezTo>
                          <a:pt x="299" y="216"/>
                          <a:pt x="294" y="213"/>
                          <a:pt x="290" y="208"/>
                        </a:cubicBezTo>
                        <a:cubicBezTo>
                          <a:pt x="290" y="208"/>
                          <a:pt x="290" y="219"/>
                          <a:pt x="285" y="229"/>
                        </a:cubicBezTo>
                        <a:cubicBezTo>
                          <a:pt x="285" y="229"/>
                          <a:pt x="281" y="239"/>
                          <a:pt x="273" y="246"/>
                        </a:cubicBezTo>
                        <a:cubicBezTo>
                          <a:pt x="273" y="246"/>
                          <a:pt x="265" y="253"/>
                          <a:pt x="256" y="257"/>
                        </a:cubicBezTo>
                        <a:cubicBezTo>
                          <a:pt x="256" y="257"/>
                          <a:pt x="246" y="260"/>
                          <a:pt x="235" y="260"/>
                        </a:cubicBezTo>
                        <a:cubicBezTo>
                          <a:pt x="235" y="260"/>
                          <a:pt x="225" y="259"/>
                          <a:pt x="216" y="254"/>
                        </a:cubicBezTo>
                        <a:cubicBezTo>
                          <a:pt x="216" y="254"/>
                          <a:pt x="206" y="249"/>
                          <a:pt x="200" y="240"/>
                        </a:cubicBezTo>
                        <a:cubicBezTo>
                          <a:pt x="200" y="240"/>
                          <a:pt x="193" y="232"/>
                          <a:pt x="190" y="222"/>
                        </a:cubicBezTo>
                        <a:cubicBezTo>
                          <a:pt x="190" y="222"/>
                          <a:pt x="187" y="211"/>
                          <a:pt x="188" y="200"/>
                        </a:cubicBezTo>
                        <a:cubicBezTo>
                          <a:pt x="188" y="200"/>
                          <a:pt x="186" y="210"/>
                          <a:pt x="180" y="219"/>
                        </a:cubicBezTo>
                        <a:cubicBezTo>
                          <a:pt x="180" y="219"/>
                          <a:pt x="174" y="227"/>
                          <a:pt x="166" y="232"/>
                        </a:cubicBezTo>
                        <a:cubicBezTo>
                          <a:pt x="166" y="232"/>
                          <a:pt x="158" y="238"/>
                          <a:pt x="148" y="240"/>
                        </a:cubicBezTo>
                        <a:cubicBezTo>
                          <a:pt x="148" y="240"/>
                          <a:pt x="138" y="243"/>
                          <a:pt x="129" y="242"/>
                        </a:cubicBezTo>
                        <a:cubicBezTo>
                          <a:pt x="129" y="242"/>
                          <a:pt x="119" y="240"/>
                          <a:pt x="110" y="236"/>
                        </a:cubicBezTo>
                        <a:cubicBezTo>
                          <a:pt x="110" y="236"/>
                          <a:pt x="102" y="231"/>
                          <a:pt x="95" y="223"/>
                        </a:cubicBezTo>
                        <a:cubicBezTo>
                          <a:pt x="95" y="223"/>
                          <a:pt x="88" y="216"/>
                          <a:pt x="85" y="206"/>
                        </a:cubicBezTo>
                        <a:cubicBezTo>
                          <a:pt x="85" y="206"/>
                          <a:pt x="81" y="197"/>
                          <a:pt x="81" y="187"/>
                        </a:cubicBezTo>
                      </a:path>
                    </a:pathLst>
                  </a:custGeom>
                  <a:solidFill>
                    <a:srgbClr val="FFFFFF">
                      <a:alpha val="99998"/>
                    </a:srgbClr>
                  </a:solidFill>
                  <a:ln w="9525">
                    <a:solidFill>
                      <a:srgbClr val="7D7D7D"/>
                    </a:solidFill>
                    <a:round/>
                    <a:headEnd/>
                    <a:tailEnd/>
                  </a:ln>
                </p:spPr>
                <p:txBody>
                  <a:bodyPr/>
                  <a:lstStyle/>
                  <a:p>
                    <a:endParaRPr lang="en-US"/>
                  </a:p>
                </p:txBody>
              </p:sp>
            </p:grpSp>
          </p:grpSp>
          <p:sp>
            <p:nvSpPr>
              <p:cNvPr id="378" name="Text Box 131"/>
              <p:cNvSpPr txBox="1">
                <a:spLocks noChangeArrowheads="1"/>
              </p:cNvSpPr>
              <p:nvPr/>
            </p:nvSpPr>
            <p:spPr bwMode="auto">
              <a:xfrm>
                <a:off x="-22" y="-22"/>
                <a:ext cx="434" cy="304"/>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300" b="1">
                    <a:solidFill>
                      <a:srgbClr val="252525"/>
                    </a:solidFill>
                  </a:rPr>
                  <a:t>?</a:t>
                </a:r>
              </a:p>
            </p:txBody>
          </p:sp>
        </p:grpSp>
        <p:grpSp>
          <p:nvGrpSpPr>
            <p:cNvPr id="365" name="Group 132"/>
            <p:cNvGrpSpPr>
              <a:grpSpLocks/>
            </p:cNvGrpSpPr>
            <p:nvPr/>
          </p:nvGrpSpPr>
          <p:grpSpPr bwMode="auto">
            <a:xfrm>
              <a:off x="117" y="146"/>
              <a:ext cx="130" cy="129"/>
              <a:chOff x="0" y="0"/>
              <a:chExt cx="131" cy="130"/>
            </a:xfrm>
          </p:grpSpPr>
          <p:sp>
            <p:nvSpPr>
              <p:cNvPr id="375" name="Freeform 133"/>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376" name="Text Box 134"/>
              <p:cNvSpPr txBox="1">
                <a:spLocks noChangeArrowheads="1"/>
              </p:cNvSpPr>
              <p:nvPr/>
            </p:nvSpPr>
            <p:spPr bwMode="auto">
              <a:xfrm>
                <a:off x="-16" y="-22"/>
                <a:ext cx="129" cy="128"/>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900">
                    <a:solidFill>
                      <a:srgbClr val="57330F"/>
                    </a:solidFill>
                  </a:rPr>
                  <a:t>?</a:t>
                </a:r>
              </a:p>
            </p:txBody>
          </p:sp>
        </p:grpSp>
        <p:grpSp>
          <p:nvGrpSpPr>
            <p:cNvPr id="366" name="Group 135"/>
            <p:cNvGrpSpPr>
              <a:grpSpLocks/>
            </p:cNvGrpSpPr>
            <p:nvPr/>
          </p:nvGrpSpPr>
          <p:grpSpPr bwMode="auto">
            <a:xfrm>
              <a:off x="303" y="194"/>
              <a:ext cx="130" cy="129"/>
              <a:chOff x="0" y="0"/>
              <a:chExt cx="131" cy="130"/>
            </a:xfrm>
          </p:grpSpPr>
          <p:sp>
            <p:nvSpPr>
              <p:cNvPr id="373" name="Freeform 136"/>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374" name="Text Box 137"/>
              <p:cNvSpPr txBox="1">
                <a:spLocks noChangeArrowheads="1"/>
              </p:cNvSpPr>
              <p:nvPr/>
            </p:nvSpPr>
            <p:spPr bwMode="auto">
              <a:xfrm>
                <a:off x="-16" y="-22"/>
                <a:ext cx="129" cy="128"/>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900">
                    <a:solidFill>
                      <a:srgbClr val="57330F"/>
                    </a:solidFill>
                  </a:rPr>
                  <a:t>?</a:t>
                </a:r>
              </a:p>
            </p:txBody>
          </p:sp>
        </p:grpSp>
        <p:grpSp>
          <p:nvGrpSpPr>
            <p:cNvPr id="367" name="Group 138"/>
            <p:cNvGrpSpPr>
              <a:grpSpLocks/>
            </p:cNvGrpSpPr>
            <p:nvPr/>
          </p:nvGrpSpPr>
          <p:grpSpPr bwMode="auto">
            <a:xfrm>
              <a:off x="165" y="212"/>
              <a:ext cx="130" cy="129"/>
              <a:chOff x="0" y="0"/>
              <a:chExt cx="131" cy="130"/>
            </a:xfrm>
          </p:grpSpPr>
          <p:sp>
            <p:nvSpPr>
              <p:cNvPr id="371" name="Freeform 139"/>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372" name="Text Box 140"/>
              <p:cNvSpPr txBox="1">
                <a:spLocks noChangeArrowheads="1"/>
              </p:cNvSpPr>
              <p:nvPr/>
            </p:nvSpPr>
            <p:spPr bwMode="auto">
              <a:xfrm>
                <a:off x="-16" y="-22"/>
                <a:ext cx="129" cy="128"/>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700">
                    <a:solidFill>
                      <a:srgbClr val="57330F"/>
                    </a:solidFill>
                  </a:rPr>
                  <a:t>?</a:t>
                </a:r>
              </a:p>
            </p:txBody>
          </p:sp>
        </p:grpSp>
        <p:grpSp>
          <p:nvGrpSpPr>
            <p:cNvPr id="368" name="Group 141"/>
            <p:cNvGrpSpPr>
              <a:grpSpLocks/>
            </p:cNvGrpSpPr>
            <p:nvPr/>
          </p:nvGrpSpPr>
          <p:grpSpPr bwMode="auto">
            <a:xfrm>
              <a:off x="309" y="128"/>
              <a:ext cx="130" cy="129"/>
              <a:chOff x="0" y="0"/>
              <a:chExt cx="131" cy="130"/>
            </a:xfrm>
          </p:grpSpPr>
          <p:sp>
            <p:nvSpPr>
              <p:cNvPr id="369" name="Freeform 142"/>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370" name="Text Box 143"/>
              <p:cNvSpPr txBox="1">
                <a:spLocks noChangeArrowheads="1"/>
              </p:cNvSpPr>
              <p:nvPr/>
            </p:nvSpPr>
            <p:spPr bwMode="auto">
              <a:xfrm>
                <a:off x="-16" y="-22"/>
                <a:ext cx="129" cy="128"/>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700">
                    <a:solidFill>
                      <a:srgbClr val="57330F"/>
                    </a:solidFill>
                  </a:rPr>
                  <a:t>?</a:t>
                </a:r>
              </a:p>
            </p:txBody>
          </p:sp>
        </p:grpSp>
      </p:grpSp>
      <p:grpSp>
        <p:nvGrpSpPr>
          <p:cNvPr id="403" name="Group 144"/>
          <p:cNvGrpSpPr>
            <a:grpSpLocks/>
          </p:cNvGrpSpPr>
          <p:nvPr/>
        </p:nvGrpSpPr>
        <p:grpSpPr bwMode="auto">
          <a:xfrm>
            <a:off x="3139091" y="1455103"/>
            <a:ext cx="1829974" cy="618285"/>
            <a:chOff x="-412" y="-199"/>
            <a:chExt cx="1902" cy="904"/>
          </a:xfrm>
        </p:grpSpPr>
        <p:sp>
          <p:nvSpPr>
            <p:cNvPr id="404" name="Freeform 145"/>
            <p:cNvSpPr>
              <a:spLocks noChangeArrowheads="1"/>
            </p:cNvSpPr>
            <p:nvPr/>
          </p:nvSpPr>
          <p:spPr bwMode="auto">
            <a:xfrm>
              <a:off x="0" y="0"/>
              <a:ext cx="1405" cy="611"/>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405" name="Text Box 146"/>
            <p:cNvSpPr txBox="1">
              <a:spLocks noChangeArrowheads="1"/>
            </p:cNvSpPr>
            <p:nvPr/>
          </p:nvSpPr>
          <p:spPr bwMode="auto">
            <a:xfrm>
              <a:off x="-412" y="-199"/>
              <a:ext cx="1902" cy="904"/>
            </a:xfrm>
            <a:prstGeom prst="rect">
              <a:avLst/>
            </a:prstGeom>
            <a:solidFill>
              <a:srgbClr val="C3D69B">
                <a:alpha val="999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200" dirty="0" smtClean="0">
                  <a:solidFill>
                    <a:srgbClr val="57330F"/>
                  </a:solidFill>
                </a:rPr>
                <a:t>Biobank Ontology Created</a:t>
              </a:r>
              <a:endParaRPr lang="en-GB" sz="1200" dirty="0">
                <a:solidFill>
                  <a:srgbClr val="57330F"/>
                </a:solidFill>
              </a:endParaRPr>
            </a:p>
          </p:txBody>
        </p:sp>
      </p:grpSp>
      <p:grpSp>
        <p:nvGrpSpPr>
          <p:cNvPr id="406" name="Group 147"/>
          <p:cNvGrpSpPr>
            <a:grpSpLocks/>
          </p:cNvGrpSpPr>
          <p:nvPr/>
        </p:nvGrpSpPr>
        <p:grpSpPr bwMode="auto">
          <a:xfrm>
            <a:off x="320532" y="953608"/>
            <a:ext cx="431251" cy="384305"/>
            <a:chOff x="-2865" y="-314"/>
            <a:chExt cx="314" cy="314"/>
          </a:xfrm>
          <a:solidFill>
            <a:schemeClr val="accent3">
              <a:lumMod val="40000"/>
              <a:lumOff val="60000"/>
            </a:schemeClr>
          </a:solidFill>
        </p:grpSpPr>
        <p:sp>
          <p:nvSpPr>
            <p:cNvPr id="407" name="Freeform 148"/>
            <p:cNvSpPr>
              <a:spLocks noChangeArrowheads="1"/>
            </p:cNvSpPr>
            <p:nvPr/>
          </p:nvSpPr>
          <p:spPr bwMode="auto">
            <a:xfrm>
              <a:off x="-2847" y="-291"/>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grpFill/>
            <a:ln w="9525">
              <a:solidFill>
                <a:srgbClr val="555555"/>
              </a:solidFill>
              <a:round/>
              <a:headEnd/>
              <a:tailEnd/>
            </a:ln>
          </p:spPr>
          <p:txBody>
            <a:bodyPr/>
            <a:lstStyle/>
            <a:p>
              <a:endParaRPr lang="en-US"/>
            </a:p>
          </p:txBody>
        </p:sp>
        <p:sp>
          <p:nvSpPr>
            <p:cNvPr id="408" name="Text Box 149"/>
            <p:cNvSpPr txBox="1">
              <a:spLocks noChangeArrowheads="1"/>
            </p:cNvSpPr>
            <p:nvPr/>
          </p:nvSpPr>
          <p:spPr bwMode="auto">
            <a:xfrm>
              <a:off x="-2865" y="-314"/>
              <a:ext cx="314" cy="3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dirty="0">
                  <a:solidFill>
                    <a:srgbClr val="252525"/>
                  </a:solidFill>
                </a:rPr>
                <a:t>1</a:t>
              </a:r>
            </a:p>
          </p:txBody>
        </p:sp>
      </p:grpSp>
      <p:sp>
        <p:nvSpPr>
          <p:cNvPr id="410" name="Freeform 151"/>
          <p:cNvSpPr>
            <a:spLocks noChangeArrowheads="1"/>
          </p:cNvSpPr>
          <p:nvPr/>
        </p:nvSpPr>
        <p:spPr bwMode="auto">
          <a:xfrm>
            <a:off x="2109557" y="4890488"/>
            <a:ext cx="3356022" cy="1098928"/>
          </a:xfrm>
          <a:custGeom>
            <a:avLst/>
            <a:gdLst/>
            <a:ahLst/>
            <a:cxnLst/>
            <a:rect l="0" t="0" r="0" b="0"/>
            <a:pathLst/>
          </a:custGeom>
          <a:solidFill>
            <a:schemeClr val="tx2">
              <a:lumMod val="20000"/>
              <a:lumOff val="80000"/>
            </a:schemeClr>
          </a:solidFill>
          <a:ln>
            <a:noFill/>
          </a:ln>
          <a:extLs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411" name="Text Box 152"/>
          <p:cNvSpPr txBox="1">
            <a:spLocks noChangeArrowheads="1"/>
          </p:cNvSpPr>
          <p:nvPr/>
        </p:nvSpPr>
        <p:spPr bwMode="auto">
          <a:xfrm>
            <a:off x="1038316" y="4863505"/>
            <a:ext cx="4583952" cy="359359"/>
          </a:xfrm>
          <a:prstGeom prst="rect">
            <a:avLst/>
          </a:prstGeom>
          <a:solidFill>
            <a:schemeClr val="accent3">
              <a:lumMod val="60000"/>
              <a:lumOff val="40000"/>
            </a:schemeClr>
          </a:solidFill>
          <a:ln>
            <a:noFill/>
          </a:ln>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200" dirty="0" smtClean="0">
                <a:solidFill>
                  <a:srgbClr val="57330F"/>
                </a:solidFill>
              </a:rPr>
              <a:t>Data from different sources mapped to ontology</a:t>
            </a:r>
            <a:endParaRPr lang="en-GB" sz="1200" dirty="0">
              <a:solidFill>
                <a:srgbClr val="57330F"/>
              </a:solidFill>
            </a:endParaRPr>
          </a:p>
        </p:txBody>
      </p:sp>
      <p:grpSp>
        <p:nvGrpSpPr>
          <p:cNvPr id="412" name="Group 153"/>
          <p:cNvGrpSpPr>
            <a:grpSpLocks/>
          </p:cNvGrpSpPr>
          <p:nvPr/>
        </p:nvGrpSpPr>
        <p:grpSpPr bwMode="auto">
          <a:xfrm>
            <a:off x="253314" y="3130988"/>
            <a:ext cx="431251" cy="384305"/>
            <a:chOff x="-2300" y="-1394"/>
            <a:chExt cx="314" cy="314"/>
          </a:xfrm>
        </p:grpSpPr>
        <p:sp>
          <p:nvSpPr>
            <p:cNvPr id="413" name="Freeform 154"/>
            <p:cNvSpPr>
              <a:spLocks noChangeArrowheads="1"/>
            </p:cNvSpPr>
            <p:nvPr/>
          </p:nvSpPr>
          <p:spPr bwMode="auto">
            <a:xfrm>
              <a:off x="-2300" y="-1374"/>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solidFill>
              <a:srgbClr val="FFFFFF">
                <a:alpha val="99998"/>
              </a:srgbClr>
            </a:solidFill>
            <a:ln w="9525">
              <a:solidFill>
                <a:srgbClr val="555555"/>
              </a:solidFill>
              <a:round/>
              <a:headEnd/>
              <a:tailEnd/>
            </a:ln>
          </p:spPr>
          <p:txBody>
            <a:bodyPr/>
            <a:lstStyle/>
            <a:p>
              <a:endParaRPr lang="en-US"/>
            </a:p>
          </p:txBody>
        </p:sp>
        <p:sp>
          <p:nvSpPr>
            <p:cNvPr id="414" name="Text Box 155"/>
            <p:cNvSpPr txBox="1">
              <a:spLocks noChangeArrowheads="1"/>
            </p:cNvSpPr>
            <p:nvPr/>
          </p:nvSpPr>
          <p:spPr bwMode="auto">
            <a:xfrm>
              <a:off x="-2300" y="-1394"/>
              <a:ext cx="314" cy="314"/>
            </a:xfrm>
            <a:prstGeom prst="rect">
              <a:avLst/>
            </a:prstGeom>
            <a:solidFill>
              <a:srgbClr val="C6D9F1">
                <a:alpha val="9999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dirty="0">
                  <a:solidFill>
                    <a:srgbClr val="252525"/>
                  </a:solidFill>
                </a:rPr>
                <a:t>2</a:t>
              </a:r>
            </a:p>
          </p:txBody>
        </p:sp>
      </p:grpSp>
      <p:sp>
        <p:nvSpPr>
          <p:cNvPr id="416" name="Freeform 157"/>
          <p:cNvSpPr>
            <a:spLocks noChangeArrowheads="1"/>
          </p:cNvSpPr>
          <p:nvPr/>
        </p:nvSpPr>
        <p:spPr bwMode="auto">
          <a:xfrm>
            <a:off x="5684464" y="6488259"/>
            <a:ext cx="3221663" cy="973699"/>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417" name="Text Box 158"/>
          <p:cNvSpPr txBox="1">
            <a:spLocks noChangeArrowheads="1"/>
          </p:cNvSpPr>
          <p:nvPr/>
        </p:nvSpPr>
        <p:spPr bwMode="auto">
          <a:xfrm>
            <a:off x="5222195" y="5842672"/>
            <a:ext cx="3921805" cy="293488"/>
          </a:xfrm>
          <a:prstGeom prst="rect">
            <a:avLst/>
          </a:prstGeom>
          <a:solidFill>
            <a:schemeClr val="accent3">
              <a:lumMod val="60000"/>
              <a:lumOff val="40000"/>
              <a:alpha val="99998"/>
            </a:schemeClr>
          </a:solidFill>
          <a:ln>
            <a:noFill/>
          </a:ln>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200" dirty="0" smtClean="0">
                <a:solidFill>
                  <a:srgbClr val="57330F"/>
                </a:solidFill>
              </a:rPr>
              <a:t>Disparate d</a:t>
            </a:r>
            <a:r>
              <a:rPr lang="en-GB" sz="1200" b="1" dirty="0" smtClean="0">
                <a:solidFill>
                  <a:srgbClr val="57330F"/>
                </a:solidFill>
              </a:rPr>
              <a:t>ata </a:t>
            </a:r>
            <a:r>
              <a:rPr lang="en-GB" sz="1200" dirty="0">
                <a:solidFill>
                  <a:srgbClr val="57330F"/>
                </a:solidFill>
              </a:rPr>
              <a:t>and </a:t>
            </a:r>
            <a:r>
              <a:rPr lang="en-GB" sz="1200" b="1" dirty="0" smtClean="0">
                <a:solidFill>
                  <a:srgbClr val="57330F"/>
                </a:solidFill>
              </a:rPr>
              <a:t>Ontologies</a:t>
            </a:r>
            <a:r>
              <a:rPr lang="en-GB" sz="1200" dirty="0" smtClean="0">
                <a:solidFill>
                  <a:srgbClr val="57330F"/>
                </a:solidFill>
              </a:rPr>
              <a:t> </a:t>
            </a:r>
            <a:r>
              <a:rPr lang="en-GB" sz="1200" dirty="0">
                <a:solidFill>
                  <a:srgbClr val="57330F"/>
                </a:solidFill>
              </a:rPr>
              <a:t>are loaded into a </a:t>
            </a:r>
            <a:r>
              <a:rPr lang="en-GB" sz="1200" dirty="0" smtClean="0">
                <a:solidFill>
                  <a:srgbClr val="57330F"/>
                </a:solidFill>
              </a:rPr>
              <a:t>database.</a:t>
            </a:r>
            <a:endParaRPr lang="en-GB" sz="1200" dirty="0">
              <a:solidFill>
                <a:srgbClr val="57330F"/>
              </a:solidFill>
            </a:endParaRPr>
          </a:p>
        </p:txBody>
      </p:sp>
      <p:grpSp>
        <p:nvGrpSpPr>
          <p:cNvPr id="418" name="Group 159"/>
          <p:cNvGrpSpPr>
            <a:grpSpLocks/>
          </p:cNvGrpSpPr>
          <p:nvPr/>
        </p:nvGrpSpPr>
        <p:grpSpPr bwMode="auto">
          <a:xfrm>
            <a:off x="7928848" y="3949480"/>
            <a:ext cx="433998" cy="413679"/>
            <a:chOff x="0" y="0"/>
            <a:chExt cx="316" cy="316"/>
          </a:xfrm>
          <a:solidFill>
            <a:schemeClr val="accent6">
              <a:lumMod val="40000"/>
              <a:lumOff val="60000"/>
            </a:schemeClr>
          </a:solidFill>
        </p:grpSpPr>
        <p:sp>
          <p:nvSpPr>
            <p:cNvPr id="419" name="Freeform 160"/>
            <p:cNvSpPr>
              <a:spLocks noChangeArrowheads="1"/>
            </p:cNvSpPr>
            <p:nvPr/>
          </p:nvSpPr>
          <p:spPr bwMode="auto">
            <a:xfrm>
              <a:off x="0" y="0"/>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grpFill/>
            <a:ln w="9525">
              <a:solidFill>
                <a:srgbClr val="555555"/>
              </a:solidFill>
              <a:round/>
              <a:headEnd/>
              <a:tailEnd/>
            </a:ln>
          </p:spPr>
          <p:txBody>
            <a:bodyPr/>
            <a:lstStyle/>
            <a:p>
              <a:endParaRPr lang="en-US"/>
            </a:p>
          </p:txBody>
        </p:sp>
        <p:sp>
          <p:nvSpPr>
            <p:cNvPr id="420" name="Text Box 161"/>
            <p:cNvSpPr txBox="1">
              <a:spLocks noChangeArrowheads="1"/>
            </p:cNvSpPr>
            <p:nvPr/>
          </p:nvSpPr>
          <p:spPr bwMode="auto">
            <a:xfrm>
              <a:off x="-22" y="-22"/>
              <a:ext cx="314" cy="3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a:solidFill>
                    <a:srgbClr val="252525"/>
                  </a:solidFill>
                </a:rPr>
                <a:t>3</a:t>
              </a:r>
            </a:p>
          </p:txBody>
        </p:sp>
      </p:grpSp>
      <p:sp>
        <p:nvSpPr>
          <p:cNvPr id="422" name="Freeform 163"/>
          <p:cNvSpPr>
            <a:spLocks noChangeArrowheads="1"/>
          </p:cNvSpPr>
          <p:nvPr/>
        </p:nvSpPr>
        <p:spPr bwMode="auto">
          <a:xfrm>
            <a:off x="5966546" y="2144569"/>
            <a:ext cx="2802411" cy="1205740"/>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423" name="Text Box 164"/>
          <p:cNvSpPr txBox="1">
            <a:spLocks noChangeArrowheads="1"/>
          </p:cNvSpPr>
          <p:nvPr/>
        </p:nvSpPr>
        <p:spPr bwMode="auto">
          <a:xfrm>
            <a:off x="6942899" y="2127317"/>
            <a:ext cx="1709395" cy="233270"/>
          </a:xfrm>
          <a:prstGeom prst="rect">
            <a:avLst/>
          </a:prstGeom>
          <a:solidFill>
            <a:schemeClr val="accent3">
              <a:lumMod val="60000"/>
              <a:lumOff val="40000"/>
              <a:alpha val="99998"/>
            </a:schemeClr>
          </a:solidFill>
          <a:ln>
            <a:noFill/>
          </a:ln>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400" dirty="0" smtClean="0">
                <a:solidFill>
                  <a:srgbClr val="57330F"/>
                </a:solidFill>
              </a:rPr>
              <a:t>Query</a:t>
            </a:r>
            <a:endParaRPr lang="en-GB" sz="1400" dirty="0">
              <a:solidFill>
                <a:srgbClr val="57330F"/>
              </a:solidFill>
            </a:endParaRPr>
          </a:p>
        </p:txBody>
      </p:sp>
      <p:grpSp>
        <p:nvGrpSpPr>
          <p:cNvPr id="424" name="Group 165"/>
          <p:cNvGrpSpPr>
            <a:grpSpLocks/>
          </p:cNvGrpSpPr>
          <p:nvPr/>
        </p:nvGrpSpPr>
        <p:grpSpPr bwMode="auto">
          <a:xfrm>
            <a:off x="8557624" y="1230916"/>
            <a:ext cx="433998" cy="386753"/>
            <a:chOff x="0" y="0"/>
            <a:chExt cx="316" cy="316"/>
          </a:xfrm>
          <a:solidFill>
            <a:srgbClr val="CCC1DA"/>
          </a:solidFill>
        </p:grpSpPr>
        <p:sp>
          <p:nvSpPr>
            <p:cNvPr id="425" name="Freeform 166"/>
            <p:cNvSpPr>
              <a:spLocks noChangeArrowheads="1"/>
            </p:cNvSpPr>
            <p:nvPr/>
          </p:nvSpPr>
          <p:spPr bwMode="auto">
            <a:xfrm>
              <a:off x="0" y="0"/>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grpFill/>
            <a:ln w="9525">
              <a:solidFill>
                <a:srgbClr val="555555"/>
              </a:solidFill>
              <a:round/>
              <a:headEnd/>
              <a:tailEnd/>
            </a:ln>
          </p:spPr>
          <p:txBody>
            <a:bodyPr/>
            <a:lstStyle/>
            <a:p>
              <a:endParaRPr lang="en-US"/>
            </a:p>
          </p:txBody>
        </p:sp>
        <p:sp>
          <p:nvSpPr>
            <p:cNvPr id="426" name="Text Box 167"/>
            <p:cNvSpPr txBox="1">
              <a:spLocks noChangeArrowheads="1"/>
            </p:cNvSpPr>
            <p:nvPr/>
          </p:nvSpPr>
          <p:spPr bwMode="auto">
            <a:xfrm>
              <a:off x="-21" y="-21"/>
              <a:ext cx="314" cy="3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a:solidFill>
                    <a:srgbClr val="252525"/>
                  </a:solidFill>
                </a:rPr>
                <a:t>4</a:t>
              </a:r>
            </a:p>
          </p:txBody>
        </p:sp>
      </p:grpSp>
      <p:sp>
        <p:nvSpPr>
          <p:cNvPr id="427" name="Freeform 168"/>
          <p:cNvSpPr>
            <a:spLocks noChangeArrowheads="1"/>
          </p:cNvSpPr>
          <p:nvPr/>
        </p:nvSpPr>
        <p:spPr bwMode="auto">
          <a:xfrm>
            <a:off x="5743348" y="1475423"/>
            <a:ext cx="1471460" cy="2373315"/>
          </a:xfrm>
          <a:custGeom>
            <a:avLst/>
            <a:gdLst>
              <a:gd name="T0" fmla="*/ 1038 w 1068"/>
              <a:gd name="T1" fmla="*/ 1933 h 1933"/>
              <a:gd name="T2" fmla="*/ 1032 w 1068"/>
              <a:gd name="T3" fmla="*/ 1932 h 1933"/>
              <a:gd name="T4" fmla="*/ 1026 w 1068"/>
              <a:gd name="T5" fmla="*/ 1930 h 1933"/>
              <a:gd name="T6" fmla="*/ 1020 w 1068"/>
              <a:gd name="T7" fmla="*/ 1927 h 1933"/>
              <a:gd name="T8" fmla="*/ 1016 w 1068"/>
              <a:gd name="T9" fmla="*/ 1923 h 1933"/>
              <a:gd name="T10" fmla="*/ 1012 w 1068"/>
              <a:gd name="T11" fmla="*/ 1918 h 1933"/>
              <a:gd name="T12" fmla="*/ 1009 w 1068"/>
              <a:gd name="T13" fmla="*/ 1912 h 1933"/>
              <a:gd name="T14" fmla="*/ 1008 w 1068"/>
              <a:gd name="T15" fmla="*/ 1906 h 1933"/>
              <a:gd name="T16" fmla="*/ 1008 w 1068"/>
              <a:gd name="T17" fmla="*/ 1870 h 1933"/>
              <a:gd name="T18" fmla="*/ 1008 w 1068"/>
              <a:gd name="T19" fmla="*/ 1810 h 1933"/>
              <a:gd name="T20" fmla="*/ 1008 w 1068"/>
              <a:gd name="T21" fmla="*/ 1809 h 1933"/>
              <a:gd name="T22" fmla="*/ 1008 w 1068"/>
              <a:gd name="T23" fmla="*/ 1809 h 1933"/>
              <a:gd name="T24" fmla="*/ 1009 w 1068"/>
              <a:gd name="T25" fmla="*/ 1808 h 1933"/>
              <a:gd name="T26" fmla="*/ 1009 w 1068"/>
              <a:gd name="T27" fmla="*/ 1808 h 1933"/>
              <a:gd name="T28" fmla="*/ 1010 w 1068"/>
              <a:gd name="T29" fmla="*/ 1808 h 1933"/>
              <a:gd name="T30" fmla="*/ 1010 w 1068"/>
              <a:gd name="T31" fmla="*/ 1808 h 1933"/>
              <a:gd name="T32" fmla="*/ 1011 w 1068"/>
              <a:gd name="T33" fmla="*/ 1808 h 1933"/>
              <a:gd name="T34" fmla="*/ 1011 w 1068"/>
              <a:gd name="T35" fmla="*/ 1807 h 1933"/>
              <a:gd name="T36" fmla="*/ 1012 w 1068"/>
              <a:gd name="T37" fmla="*/ 1807 h 1933"/>
              <a:gd name="T38" fmla="*/ 1012 w 1068"/>
              <a:gd name="T39" fmla="*/ 1807 h 1933"/>
              <a:gd name="T40" fmla="*/ 1013 w 1068"/>
              <a:gd name="T41" fmla="*/ 1807 h 1933"/>
              <a:gd name="T42" fmla="*/ 1013 w 1068"/>
              <a:gd name="T43" fmla="*/ 1806 h 1933"/>
              <a:gd name="T44" fmla="*/ 1013 w 1068"/>
              <a:gd name="T45" fmla="*/ 1806 h 1933"/>
              <a:gd name="T46" fmla="*/ 1013 w 1068"/>
              <a:gd name="T47" fmla="*/ 1805 h 1933"/>
              <a:gd name="T48" fmla="*/ 1014 w 1068"/>
              <a:gd name="T49" fmla="*/ 1805 h 1933"/>
              <a:gd name="T50" fmla="*/ 1013 w 1068"/>
              <a:gd name="T51" fmla="*/ 1757 h 1933"/>
              <a:gd name="T52" fmla="*/ 1012 w 1068"/>
              <a:gd name="T53" fmla="*/ 1747 h 1933"/>
              <a:gd name="T54" fmla="*/ 1008 w 1068"/>
              <a:gd name="T55" fmla="*/ 1738 h 1933"/>
              <a:gd name="T56" fmla="*/ 1003 w 1068"/>
              <a:gd name="T57" fmla="*/ 1729 h 1933"/>
              <a:gd name="T58" fmla="*/ 996 w 1068"/>
              <a:gd name="T59" fmla="*/ 1722 h 1933"/>
              <a:gd name="T60" fmla="*/ 987 w 1068"/>
              <a:gd name="T61" fmla="*/ 1717 h 1933"/>
              <a:gd name="T62" fmla="*/ 978 w 1068"/>
              <a:gd name="T63" fmla="*/ 1713 h 1933"/>
              <a:gd name="T64" fmla="*/ 968 w 1068"/>
              <a:gd name="T65" fmla="*/ 1712 h 1933"/>
              <a:gd name="T66" fmla="*/ 56 w 1068"/>
              <a:gd name="T67" fmla="*/ 1712 h 1933"/>
              <a:gd name="T68" fmla="*/ 44 w 1068"/>
              <a:gd name="T69" fmla="*/ 1710 h 1933"/>
              <a:gd name="T70" fmla="*/ 33 w 1068"/>
              <a:gd name="T71" fmla="*/ 1707 h 1933"/>
              <a:gd name="T72" fmla="*/ 23 w 1068"/>
              <a:gd name="T73" fmla="*/ 1701 h 1933"/>
              <a:gd name="T74" fmla="*/ 14 w 1068"/>
              <a:gd name="T75" fmla="*/ 1693 h 1933"/>
              <a:gd name="T76" fmla="*/ 7 w 1068"/>
              <a:gd name="T77" fmla="*/ 1683 h 1933"/>
              <a:gd name="T78" fmla="*/ 2 w 1068"/>
              <a:gd name="T79" fmla="*/ 1672 h 1933"/>
              <a:gd name="T80" fmla="*/ 0 w 1068"/>
              <a:gd name="T81" fmla="*/ 1661 h 1933"/>
              <a:gd name="T82" fmla="*/ 0 w 1068"/>
              <a:gd name="T83" fmla="*/ 910 h 1933"/>
              <a:gd name="T84" fmla="*/ 0 w 1068"/>
              <a:gd name="T85" fmla="*/ 155 h 1933"/>
              <a:gd name="T86" fmla="*/ 3 w 1068"/>
              <a:gd name="T87" fmla="*/ 144 h 1933"/>
              <a:gd name="T88" fmla="*/ 9 w 1068"/>
              <a:gd name="T89" fmla="*/ 133 h 1933"/>
              <a:gd name="T90" fmla="*/ 16 w 1068"/>
              <a:gd name="T91" fmla="*/ 124 h 1933"/>
              <a:gd name="T92" fmla="*/ 25 w 1068"/>
              <a:gd name="T93" fmla="*/ 117 h 1933"/>
              <a:gd name="T94" fmla="*/ 36 w 1068"/>
              <a:gd name="T95" fmla="*/ 111 h 1933"/>
              <a:gd name="T96" fmla="*/ 47 w 1068"/>
              <a:gd name="T97" fmla="*/ 108 h 1933"/>
              <a:gd name="T98" fmla="*/ 496 w 1068"/>
              <a:gd name="T99" fmla="*/ 108 h 1933"/>
              <a:gd name="T100" fmla="*/ 944 w 1068"/>
              <a:gd name="T101" fmla="*/ 107 h 1933"/>
              <a:gd name="T102" fmla="*/ 955 w 1068"/>
              <a:gd name="T103" fmla="*/ 105 h 1933"/>
              <a:gd name="T104" fmla="*/ 965 w 1068"/>
              <a:gd name="T105" fmla="*/ 100 h 1933"/>
              <a:gd name="T106" fmla="*/ 974 w 1068"/>
              <a:gd name="T107" fmla="*/ 94 h 1933"/>
              <a:gd name="T108" fmla="*/ 982 w 1068"/>
              <a:gd name="T109" fmla="*/ 85 h 1933"/>
              <a:gd name="T110" fmla="*/ 987 w 1068"/>
              <a:gd name="T111" fmla="*/ 75 h 1933"/>
              <a:gd name="T112" fmla="*/ 991 w 1068"/>
              <a:gd name="T113" fmla="*/ 65 h 1933"/>
              <a:gd name="T114" fmla="*/ 992 w 1068"/>
              <a:gd name="T115" fmla="*/ 54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8" h="1933">
                <a:moveTo>
                  <a:pt x="1068" y="1933"/>
                </a:moveTo>
                <a:lnTo>
                  <a:pt x="1068" y="1933"/>
                </a:lnTo>
                <a:lnTo>
                  <a:pt x="1038" y="1933"/>
                </a:lnTo>
                <a:lnTo>
                  <a:pt x="1038" y="1933"/>
                </a:lnTo>
                <a:lnTo>
                  <a:pt x="1036" y="1933"/>
                </a:lnTo>
                <a:lnTo>
                  <a:pt x="1035" y="1932"/>
                </a:lnTo>
                <a:lnTo>
                  <a:pt x="1033" y="1932"/>
                </a:lnTo>
                <a:lnTo>
                  <a:pt x="1032" y="1932"/>
                </a:lnTo>
                <a:lnTo>
                  <a:pt x="1030" y="1932"/>
                </a:lnTo>
                <a:lnTo>
                  <a:pt x="1029" y="1931"/>
                </a:lnTo>
                <a:lnTo>
                  <a:pt x="1027" y="1931"/>
                </a:lnTo>
                <a:lnTo>
                  <a:pt x="1026" y="1930"/>
                </a:lnTo>
                <a:lnTo>
                  <a:pt x="1024" y="1929"/>
                </a:lnTo>
                <a:lnTo>
                  <a:pt x="1023" y="1929"/>
                </a:lnTo>
                <a:lnTo>
                  <a:pt x="1022" y="1928"/>
                </a:lnTo>
                <a:lnTo>
                  <a:pt x="1020" y="1927"/>
                </a:lnTo>
                <a:lnTo>
                  <a:pt x="1019" y="1926"/>
                </a:lnTo>
                <a:lnTo>
                  <a:pt x="1018" y="1925"/>
                </a:lnTo>
                <a:lnTo>
                  <a:pt x="1017" y="1924"/>
                </a:lnTo>
                <a:lnTo>
                  <a:pt x="1016" y="1923"/>
                </a:lnTo>
                <a:lnTo>
                  <a:pt x="1015" y="1922"/>
                </a:lnTo>
                <a:lnTo>
                  <a:pt x="1014" y="1920"/>
                </a:lnTo>
                <a:lnTo>
                  <a:pt x="1013" y="1919"/>
                </a:lnTo>
                <a:lnTo>
                  <a:pt x="1012" y="1918"/>
                </a:lnTo>
                <a:lnTo>
                  <a:pt x="1011" y="1916"/>
                </a:lnTo>
                <a:lnTo>
                  <a:pt x="1011" y="1915"/>
                </a:lnTo>
                <a:lnTo>
                  <a:pt x="1010" y="1913"/>
                </a:lnTo>
                <a:lnTo>
                  <a:pt x="1009" y="1912"/>
                </a:lnTo>
                <a:lnTo>
                  <a:pt x="1009" y="1910"/>
                </a:lnTo>
                <a:lnTo>
                  <a:pt x="1009" y="1909"/>
                </a:lnTo>
                <a:lnTo>
                  <a:pt x="1008" y="1907"/>
                </a:lnTo>
                <a:lnTo>
                  <a:pt x="1008" y="1906"/>
                </a:lnTo>
                <a:lnTo>
                  <a:pt x="1008" y="1904"/>
                </a:lnTo>
                <a:lnTo>
                  <a:pt x="1008" y="1903"/>
                </a:lnTo>
                <a:lnTo>
                  <a:pt x="1008" y="1870"/>
                </a:lnTo>
                <a:lnTo>
                  <a:pt x="1008" y="1870"/>
                </a:lnTo>
                <a:lnTo>
                  <a:pt x="1008" y="1810"/>
                </a:lnTo>
                <a:lnTo>
                  <a:pt x="1008" y="1810"/>
                </a:lnTo>
                <a:lnTo>
                  <a:pt x="1008" y="1810"/>
                </a:lnTo>
                <a:lnTo>
                  <a:pt x="1008" y="1810"/>
                </a:lnTo>
                <a:lnTo>
                  <a:pt x="1008" y="1810"/>
                </a:lnTo>
                <a:lnTo>
                  <a:pt x="1008" y="1810"/>
                </a:lnTo>
                <a:lnTo>
                  <a:pt x="1008" y="1809"/>
                </a:lnTo>
                <a:lnTo>
                  <a:pt x="1008" y="1809"/>
                </a:lnTo>
                <a:lnTo>
                  <a:pt x="1008" y="1809"/>
                </a:lnTo>
                <a:lnTo>
                  <a:pt x="1008" y="1809"/>
                </a:lnTo>
                <a:lnTo>
                  <a:pt x="1008" y="1809"/>
                </a:lnTo>
                <a:lnTo>
                  <a:pt x="1008" y="1809"/>
                </a:lnTo>
                <a:lnTo>
                  <a:pt x="1009" y="1809"/>
                </a:lnTo>
                <a:lnTo>
                  <a:pt x="1009" y="1809"/>
                </a:lnTo>
                <a:lnTo>
                  <a:pt x="1009" y="1808"/>
                </a:lnTo>
                <a:lnTo>
                  <a:pt x="1009" y="1808"/>
                </a:lnTo>
                <a:lnTo>
                  <a:pt x="1009" y="1808"/>
                </a:lnTo>
                <a:lnTo>
                  <a:pt x="1009" y="1808"/>
                </a:lnTo>
                <a:lnTo>
                  <a:pt x="1009" y="1808"/>
                </a:lnTo>
                <a:lnTo>
                  <a:pt x="1009" y="1808"/>
                </a:lnTo>
                <a:lnTo>
                  <a:pt x="1009" y="1808"/>
                </a:lnTo>
                <a:lnTo>
                  <a:pt x="1010" y="1808"/>
                </a:lnTo>
                <a:lnTo>
                  <a:pt x="1010" y="1808"/>
                </a:lnTo>
                <a:lnTo>
                  <a:pt x="1010" y="1808"/>
                </a:lnTo>
                <a:lnTo>
                  <a:pt x="1010" y="1808"/>
                </a:lnTo>
                <a:lnTo>
                  <a:pt x="1010" y="1808"/>
                </a:lnTo>
                <a:lnTo>
                  <a:pt x="1010" y="1808"/>
                </a:lnTo>
                <a:lnTo>
                  <a:pt x="1010" y="1808"/>
                </a:lnTo>
                <a:lnTo>
                  <a:pt x="1010" y="1808"/>
                </a:lnTo>
                <a:lnTo>
                  <a:pt x="1011" y="1808"/>
                </a:lnTo>
                <a:lnTo>
                  <a:pt x="1011" y="1808"/>
                </a:lnTo>
                <a:lnTo>
                  <a:pt x="1011" y="1808"/>
                </a:lnTo>
                <a:lnTo>
                  <a:pt x="1011" y="1808"/>
                </a:lnTo>
                <a:lnTo>
                  <a:pt x="1011" y="1808"/>
                </a:lnTo>
                <a:lnTo>
                  <a:pt x="1011" y="1807"/>
                </a:lnTo>
                <a:lnTo>
                  <a:pt x="1011" y="1807"/>
                </a:lnTo>
                <a:lnTo>
                  <a:pt x="1011" y="1807"/>
                </a:lnTo>
                <a:lnTo>
                  <a:pt x="1011" y="1807"/>
                </a:lnTo>
                <a:lnTo>
                  <a:pt x="1011" y="1807"/>
                </a:lnTo>
                <a:lnTo>
                  <a:pt x="1012" y="1807"/>
                </a:lnTo>
                <a:lnTo>
                  <a:pt x="1012" y="1807"/>
                </a:lnTo>
                <a:lnTo>
                  <a:pt x="1012" y="1807"/>
                </a:lnTo>
                <a:lnTo>
                  <a:pt x="1012" y="1807"/>
                </a:lnTo>
                <a:lnTo>
                  <a:pt x="1012" y="1807"/>
                </a:lnTo>
                <a:lnTo>
                  <a:pt x="1012" y="1807"/>
                </a:lnTo>
                <a:lnTo>
                  <a:pt x="1012" y="1807"/>
                </a:lnTo>
                <a:lnTo>
                  <a:pt x="1012" y="1807"/>
                </a:lnTo>
                <a:lnTo>
                  <a:pt x="1013" y="1807"/>
                </a:lnTo>
                <a:lnTo>
                  <a:pt x="1013" y="1807"/>
                </a:lnTo>
                <a:lnTo>
                  <a:pt x="1013" y="1807"/>
                </a:lnTo>
                <a:lnTo>
                  <a:pt x="1013" y="1806"/>
                </a:lnTo>
                <a:lnTo>
                  <a:pt x="1013" y="1806"/>
                </a:lnTo>
                <a:lnTo>
                  <a:pt x="1013" y="1806"/>
                </a:lnTo>
                <a:lnTo>
                  <a:pt x="1013" y="1806"/>
                </a:lnTo>
                <a:lnTo>
                  <a:pt x="1013" y="1806"/>
                </a:lnTo>
                <a:lnTo>
                  <a:pt x="1013" y="1806"/>
                </a:lnTo>
                <a:lnTo>
                  <a:pt x="1013" y="1806"/>
                </a:lnTo>
                <a:lnTo>
                  <a:pt x="1013" y="1806"/>
                </a:lnTo>
                <a:lnTo>
                  <a:pt x="1013" y="1805"/>
                </a:lnTo>
                <a:lnTo>
                  <a:pt x="1013" y="1805"/>
                </a:lnTo>
                <a:lnTo>
                  <a:pt x="1013" y="1805"/>
                </a:lnTo>
                <a:lnTo>
                  <a:pt x="1013" y="1805"/>
                </a:lnTo>
                <a:lnTo>
                  <a:pt x="1013" y="1805"/>
                </a:lnTo>
                <a:lnTo>
                  <a:pt x="1014" y="1805"/>
                </a:lnTo>
                <a:lnTo>
                  <a:pt x="1014" y="1760"/>
                </a:lnTo>
                <a:lnTo>
                  <a:pt x="1014" y="1760"/>
                </a:lnTo>
                <a:lnTo>
                  <a:pt x="1014" y="1760"/>
                </a:lnTo>
                <a:lnTo>
                  <a:pt x="1013" y="1757"/>
                </a:lnTo>
                <a:lnTo>
                  <a:pt x="1013" y="1754"/>
                </a:lnTo>
                <a:lnTo>
                  <a:pt x="1013" y="1752"/>
                </a:lnTo>
                <a:lnTo>
                  <a:pt x="1012" y="1750"/>
                </a:lnTo>
                <a:lnTo>
                  <a:pt x="1012" y="1747"/>
                </a:lnTo>
                <a:lnTo>
                  <a:pt x="1011" y="1745"/>
                </a:lnTo>
                <a:lnTo>
                  <a:pt x="1010" y="1742"/>
                </a:lnTo>
                <a:lnTo>
                  <a:pt x="1009" y="1740"/>
                </a:lnTo>
                <a:lnTo>
                  <a:pt x="1008" y="1738"/>
                </a:lnTo>
                <a:lnTo>
                  <a:pt x="1007" y="1736"/>
                </a:lnTo>
                <a:lnTo>
                  <a:pt x="1006" y="1733"/>
                </a:lnTo>
                <a:lnTo>
                  <a:pt x="1004" y="1731"/>
                </a:lnTo>
                <a:lnTo>
                  <a:pt x="1003" y="1729"/>
                </a:lnTo>
                <a:lnTo>
                  <a:pt x="1001" y="1727"/>
                </a:lnTo>
                <a:lnTo>
                  <a:pt x="999" y="1726"/>
                </a:lnTo>
                <a:lnTo>
                  <a:pt x="998" y="1724"/>
                </a:lnTo>
                <a:lnTo>
                  <a:pt x="996" y="1722"/>
                </a:lnTo>
                <a:lnTo>
                  <a:pt x="994" y="1721"/>
                </a:lnTo>
                <a:lnTo>
                  <a:pt x="992" y="1719"/>
                </a:lnTo>
                <a:lnTo>
                  <a:pt x="990" y="1718"/>
                </a:lnTo>
                <a:lnTo>
                  <a:pt x="987" y="1717"/>
                </a:lnTo>
                <a:lnTo>
                  <a:pt x="985" y="1716"/>
                </a:lnTo>
                <a:lnTo>
                  <a:pt x="983" y="1715"/>
                </a:lnTo>
                <a:lnTo>
                  <a:pt x="980" y="1714"/>
                </a:lnTo>
                <a:lnTo>
                  <a:pt x="978" y="1713"/>
                </a:lnTo>
                <a:lnTo>
                  <a:pt x="975" y="1713"/>
                </a:lnTo>
                <a:lnTo>
                  <a:pt x="973" y="1712"/>
                </a:lnTo>
                <a:lnTo>
                  <a:pt x="971" y="1712"/>
                </a:lnTo>
                <a:lnTo>
                  <a:pt x="968" y="1712"/>
                </a:lnTo>
                <a:lnTo>
                  <a:pt x="966" y="1712"/>
                </a:lnTo>
                <a:lnTo>
                  <a:pt x="507" y="1712"/>
                </a:lnTo>
                <a:lnTo>
                  <a:pt x="507" y="1712"/>
                </a:lnTo>
                <a:lnTo>
                  <a:pt x="56" y="1712"/>
                </a:lnTo>
                <a:lnTo>
                  <a:pt x="53" y="1711"/>
                </a:lnTo>
                <a:lnTo>
                  <a:pt x="50" y="1711"/>
                </a:lnTo>
                <a:lnTo>
                  <a:pt x="47" y="1711"/>
                </a:lnTo>
                <a:lnTo>
                  <a:pt x="44" y="1710"/>
                </a:lnTo>
                <a:lnTo>
                  <a:pt x="42" y="1710"/>
                </a:lnTo>
                <a:lnTo>
                  <a:pt x="39" y="1709"/>
                </a:lnTo>
                <a:lnTo>
                  <a:pt x="36" y="1708"/>
                </a:lnTo>
                <a:lnTo>
                  <a:pt x="33" y="1707"/>
                </a:lnTo>
                <a:lnTo>
                  <a:pt x="30" y="1705"/>
                </a:lnTo>
                <a:lnTo>
                  <a:pt x="28" y="1704"/>
                </a:lnTo>
                <a:lnTo>
                  <a:pt x="25" y="1702"/>
                </a:lnTo>
                <a:lnTo>
                  <a:pt x="23" y="1701"/>
                </a:lnTo>
                <a:lnTo>
                  <a:pt x="21" y="1699"/>
                </a:lnTo>
                <a:lnTo>
                  <a:pt x="18" y="1697"/>
                </a:lnTo>
                <a:lnTo>
                  <a:pt x="16" y="1695"/>
                </a:lnTo>
                <a:lnTo>
                  <a:pt x="14" y="1693"/>
                </a:lnTo>
                <a:lnTo>
                  <a:pt x="12" y="1690"/>
                </a:lnTo>
                <a:lnTo>
                  <a:pt x="10" y="1688"/>
                </a:lnTo>
                <a:lnTo>
                  <a:pt x="9" y="1686"/>
                </a:lnTo>
                <a:lnTo>
                  <a:pt x="7" y="1683"/>
                </a:lnTo>
                <a:lnTo>
                  <a:pt x="6" y="1681"/>
                </a:lnTo>
                <a:lnTo>
                  <a:pt x="4" y="1678"/>
                </a:lnTo>
                <a:lnTo>
                  <a:pt x="3" y="1675"/>
                </a:lnTo>
                <a:lnTo>
                  <a:pt x="2" y="1672"/>
                </a:lnTo>
                <a:lnTo>
                  <a:pt x="1" y="1669"/>
                </a:lnTo>
                <a:lnTo>
                  <a:pt x="1" y="1667"/>
                </a:lnTo>
                <a:lnTo>
                  <a:pt x="0" y="1664"/>
                </a:lnTo>
                <a:lnTo>
                  <a:pt x="0" y="1661"/>
                </a:lnTo>
                <a:lnTo>
                  <a:pt x="0" y="1658"/>
                </a:lnTo>
                <a:lnTo>
                  <a:pt x="0" y="1655"/>
                </a:lnTo>
                <a:lnTo>
                  <a:pt x="0" y="910"/>
                </a:lnTo>
                <a:lnTo>
                  <a:pt x="0" y="910"/>
                </a:lnTo>
                <a:lnTo>
                  <a:pt x="0" y="164"/>
                </a:lnTo>
                <a:lnTo>
                  <a:pt x="0" y="161"/>
                </a:lnTo>
                <a:lnTo>
                  <a:pt x="0" y="158"/>
                </a:lnTo>
                <a:lnTo>
                  <a:pt x="0" y="155"/>
                </a:lnTo>
                <a:lnTo>
                  <a:pt x="1" y="152"/>
                </a:lnTo>
                <a:lnTo>
                  <a:pt x="1" y="150"/>
                </a:lnTo>
                <a:lnTo>
                  <a:pt x="2" y="147"/>
                </a:lnTo>
                <a:lnTo>
                  <a:pt x="3" y="144"/>
                </a:lnTo>
                <a:lnTo>
                  <a:pt x="4" y="141"/>
                </a:lnTo>
                <a:lnTo>
                  <a:pt x="6" y="138"/>
                </a:lnTo>
                <a:lnTo>
                  <a:pt x="7" y="136"/>
                </a:lnTo>
                <a:lnTo>
                  <a:pt x="9" y="133"/>
                </a:lnTo>
                <a:lnTo>
                  <a:pt x="10" y="131"/>
                </a:lnTo>
                <a:lnTo>
                  <a:pt x="12" y="129"/>
                </a:lnTo>
                <a:lnTo>
                  <a:pt x="14" y="126"/>
                </a:lnTo>
                <a:lnTo>
                  <a:pt x="16" y="124"/>
                </a:lnTo>
                <a:lnTo>
                  <a:pt x="18" y="122"/>
                </a:lnTo>
                <a:lnTo>
                  <a:pt x="21" y="120"/>
                </a:lnTo>
                <a:lnTo>
                  <a:pt x="23" y="118"/>
                </a:lnTo>
                <a:lnTo>
                  <a:pt x="25" y="117"/>
                </a:lnTo>
                <a:lnTo>
                  <a:pt x="28" y="115"/>
                </a:lnTo>
                <a:lnTo>
                  <a:pt x="30" y="114"/>
                </a:lnTo>
                <a:lnTo>
                  <a:pt x="33" y="112"/>
                </a:lnTo>
                <a:lnTo>
                  <a:pt x="36" y="111"/>
                </a:lnTo>
                <a:lnTo>
                  <a:pt x="39" y="110"/>
                </a:lnTo>
                <a:lnTo>
                  <a:pt x="42" y="109"/>
                </a:lnTo>
                <a:lnTo>
                  <a:pt x="44" y="109"/>
                </a:lnTo>
                <a:lnTo>
                  <a:pt x="47" y="108"/>
                </a:lnTo>
                <a:lnTo>
                  <a:pt x="50" y="108"/>
                </a:lnTo>
                <a:lnTo>
                  <a:pt x="53" y="108"/>
                </a:lnTo>
                <a:lnTo>
                  <a:pt x="56" y="108"/>
                </a:lnTo>
                <a:lnTo>
                  <a:pt x="496" y="108"/>
                </a:lnTo>
                <a:lnTo>
                  <a:pt x="496" y="108"/>
                </a:lnTo>
                <a:lnTo>
                  <a:pt x="938" y="108"/>
                </a:lnTo>
                <a:lnTo>
                  <a:pt x="941" y="107"/>
                </a:lnTo>
                <a:lnTo>
                  <a:pt x="944" y="107"/>
                </a:lnTo>
                <a:lnTo>
                  <a:pt x="946" y="107"/>
                </a:lnTo>
                <a:lnTo>
                  <a:pt x="949" y="106"/>
                </a:lnTo>
                <a:lnTo>
                  <a:pt x="952" y="106"/>
                </a:lnTo>
                <a:lnTo>
                  <a:pt x="955" y="105"/>
                </a:lnTo>
                <a:lnTo>
                  <a:pt x="957" y="104"/>
                </a:lnTo>
                <a:lnTo>
                  <a:pt x="960" y="103"/>
                </a:lnTo>
                <a:lnTo>
                  <a:pt x="962" y="102"/>
                </a:lnTo>
                <a:lnTo>
                  <a:pt x="965" y="100"/>
                </a:lnTo>
                <a:lnTo>
                  <a:pt x="967" y="99"/>
                </a:lnTo>
                <a:lnTo>
                  <a:pt x="970" y="97"/>
                </a:lnTo>
                <a:lnTo>
                  <a:pt x="972" y="95"/>
                </a:lnTo>
                <a:lnTo>
                  <a:pt x="974" y="94"/>
                </a:lnTo>
                <a:lnTo>
                  <a:pt x="976" y="92"/>
                </a:lnTo>
                <a:lnTo>
                  <a:pt x="978" y="90"/>
                </a:lnTo>
                <a:lnTo>
                  <a:pt x="980" y="87"/>
                </a:lnTo>
                <a:lnTo>
                  <a:pt x="982" y="85"/>
                </a:lnTo>
                <a:lnTo>
                  <a:pt x="983" y="83"/>
                </a:lnTo>
                <a:lnTo>
                  <a:pt x="985" y="81"/>
                </a:lnTo>
                <a:lnTo>
                  <a:pt x="986" y="78"/>
                </a:lnTo>
                <a:lnTo>
                  <a:pt x="987" y="75"/>
                </a:lnTo>
                <a:lnTo>
                  <a:pt x="988" y="73"/>
                </a:lnTo>
                <a:lnTo>
                  <a:pt x="989" y="70"/>
                </a:lnTo>
                <a:lnTo>
                  <a:pt x="990" y="67"/>
                </a:lnTo>
                <a:lnTo>
                  <a:pt x="991" y="65"/>
                </a:lnTo>
                <a:lnTo>
                  <a:pt x="991" y="62"/>
                </a:lnTo>
                <a:lnTo>
                  <a:pt x="992" y="59"/>
                </a:lnTo>
                <a:lnTo>
                  <a:pt x="992" y="56"/>
                </a:lnTo>
                <a:lnTo>
                  <a:pt x="992" y="54"/>
                </a:lnTo>
                <a:lnTo>
                  <a:pt x="992" y="54"/>
                </a:lnTo>
                <a:lnTo>
                  <a:pt x="992" y="0"/>
                </a:lnTo>
                <a:lnTo>
                  <a:pt x="992" y="0"/>
                </a:lnTo>
              </a:path>
            </a:pathLst>
          </a:custGeom>
          <a:noFill/>
          <a:ln w="9525">
            <a:solidFill>
              <a:srgbClr val="808080"/>
            </a:solidFill>
            <a:prstDash val="lgDash"/>
            <a:round/>
            <a:headEnd type="stealth" w="sm" len="med"/>
            <a:tailEnd type="none" w="sm" len="sm"/>
          </a:ln>
          <a:extLst>
            <a:ext uri="{909E8E84-426E-40DD-AFC4-6F175D3DCCD1}">
              <a14:hiddenFill xmlns:a14="http://schemas.microsoft.com/office/drawing/2010/main">
                <a:solidFill>
                  <a:srgbClr val="FFFFFF">
                    <a:alpha val="99998"/>
                  </a:srgbClr>
                </a:solidFill>
              </a14:hiddenFill>
            </a:ext>
          </a:extLst>
        </p:spPr>
        <p:txBody>
          <a:bodyPr lIns="82067" tIns="41034" rIns="82067" bIns="41034"/>
          <a:lstStyle/>
          <a:p>
            <a:endParaRPr lang="en-US"/>
          </a:p>
        </p:txBody>
      </p:sp>
      <p:sp>
        <p:nvSpPr>
          <p:cNvPr id="433" name="Text Box 174"/>
          <p:cNvSpPr txBox="1">
            <a:spLocks noChangeArrowheads="1"/>
          </p:cNvSpPr>
          <p:nvPr/>
        </p:nvSpPr>
        <p:spPr bwMode="auto">
          <a:xfrm>
            <a:off x="6766807" y="4456549"/>
            <a:ext cx="813322" cy="248762"/>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dirty="0">
                <a:solidFill>
                  <a:srgbClr val="555555"/>
                </a:solidFill>
              </a:rPr>
              <a:t>Graph Database</a:t>
            </a:r>
          </a:p>
        </p:txBody>
      </p:sp>
      <p:sp>
        <p:nvSpPr>
          <p:cNvPr id="434" name="Freeform 175"/>
          <p:cNvSpPr>
            <a:spLocks noChangeArrowheads="1"/>
          </p:cNvSpPr>
          <p:nvPr/>
        </p:nvSpPr>
        <p:spPr bwMode="auto">
          <a:xfrm>
            <a:off x="6775299" y="4144635"/>
            <a:ext cx="217688" cy="115412"/>
          </a:xfrm>
          <a:custGeom>
            <a:avLst/>
            <a:gdLst>
              <a:gd name="T0" fmla="*/ 13 w 158"/>
              <a:gd name="T1" fmla="*/ 34 h 94"/>
              <a:gd name="T2" fmla="*/ 18 w 158"/>
              <a:gd name="T3" fmla="*/ 22 h 94"/>
              <a:gd name="T4" fmla="*/ 28 w 158"/>
              <a:gd name="T5" fmla="*/ 13 h 94"/>
              <a:gd name="T6" fmla="*/ 41 w 158"/>
              <a:gd name="T7" fmla="*/ 9 h 94"/>
              <a:gd name="T8" fmla="*/ 54 w 158"/>
              <a:gd name="T9" fmla="*/ 12 h 94"/>
              <a:gd name="T10" fmla="*/ 69 w 158"/>
              <a:gd name="T11" fmla="*/ 3 h 94"/>
              <a:gd name="T12" fmla="*/ 85 w 158"/>
              <a:gd name="T13" fmla="*/ 0 h 94"/>
              <a:gd name="T14" fmla="*/ 102 w 158"/>
              <a:gd name="T15" fmla="*/ 2 h 94"/>
              <a:gd name="T16" fmla="*/ 117 w 158"/>
              <a:gd name="T17" fmla="*/ 11 h 94"/>
              <a:gd name="T18" fmla="*/ 125 w 158"/>
              <a:gd name="T19" fmla="*/ 9 h 94"/>
              <a:gd name="T20" fmla="*/ 132 w 158"/>
              <a:gd name="T21" fmla="*/ 10 h 94"/>
              <a:gd name="T22" fmla="*/ 139 w 158"/>
              <a:gd name="T23" fmla="*/ 14 h 94"/>
              <a:gd name="T24" fmla="*/ 144 w 158"/>
              <a:gd name="T25" fmla="*/ 19 h 94"/>
              <a:gd name="T26" fmla="*/ 147 w 158"/>
              <a:gd name="T27" fmla="*/ 26 h 94"/>
              <a:gd name="T28" fmla="*/ 147 w 158"/>
              <a:gd name="T29" fmla="*/ 34 h 94"/>
              <a:gd name="T30" fmla="*/ 152 w 158"/>
              <a:gd name="T31" fmla="*/ 36 h 94"/>
              <a:gd name="T32" fmla="*/ 156 w 158"/>
              <a:gd name="T33" fmla="*/ 40 h 94"/>
              <a:gd name="T34" fmla="*/ 158 w 158"/>
              <a:gd name="T35" fmla="*/ 45 h 94"/>
              <a:gd name="T36" fmla="*/ 157 w 158"/>
              <a:gd name="T37" fmla="*/ 50 h 94"/>
              <a:gd name="T38" fmla="*/ 155 w 158"/>
              <a:gd name="T39" fmla="*/ 55 h 94"/>
              <a:gd name="T40" fmla="*/ 150 w 158"/>
              <a:gd name="T41" fmla="*/ 58 h 94"/>
              <a:gd name="T42" fmla="*/ 150 w 158"/>
              <a:gd name="T43" fmla="*/ 66 h 94"/>
              <a:gd name="T44" fmla="*/ 147 w 158"/>
              <a:gd name="T45" fmla="*/ 74 h 94"/>
              <a:gd name="T46" fmla="*/ 142 w 158"/>
              <a:gd name="T47" fmla="*/ 80 h 94"/>
              <a:gd name="T48" fmla="*/ 135 w 158"/>
              <a:gd name="T49" fmla="*/ 84 h 94"/>
              <a:gd name="T50" fmla="*/ 127 w 158"/>
              <a:gd name="T51" fmla="*/ 85 h 94"/>
              <a:gd name="T52" fmla="*/ 119 w 158"/>
              <a:gd name="T53" fmla="*/ 84 h 94"/>
              <a:gd name="T54" fmla="*/ 102 w 158"/>
              <a:gd name="T55" fmla="*/ 92 h 94"/>
              <a:gd name="T56" fmla="*/ 83 w 158"/>
              <a:gd name="T57" fmla="*/ 94 h 94"/>
              <a:gd name="T58" fmla="*/ 64 w 158"/>
              <a:gd name="T59" fmla="*/ 90 h 94"/>
              <a:gd name="T60" fmla="*/ 48 w 158"/>
              <a:gd name="T61" fmla="*/ 79 h 94"/>
              <a:gd name="T62" fmla="*/ 40 w 158"/>
              <a:gd name="T63" fmla="*/ 83 h 94"/>
              <a:gd name="T64" fmla="*/ 32 w 158"/>
              <a:gd name="T65" fmla="*/ 84 h 94"/>
              <a:gd name="T66" fmla="*/ 23 w 158"/>
              <a:gd name="T67" fmla="*/ 82 h 94"/>
              <a:gd name="T68" fmla="*/ 16 w 158"/>
              <a:gd name="T69" fmla="*/ 77 h 94"/>
              <a:gd name="T70" fmla="*/ 11 w 158"/>
              <a:gd name="T71" fmla="*/ 70 h 94"/>
              <a:gd name="T72" fmla="*/ 9 w 158"/>
              <a:gd name="T73" fmla="*/ 62 h 94"/>
              <a:gd name="T74" fmla="*/ 3 w 158"/>
              <a:gd name="T75" fmla="*/ 58 h 94"/>
              <a:gd name="T76" fmla="*/ 0 w 158"/>
              <a:gd name="T77" fmla="*/ 52 h 94"/>
              <a:gd name="T78" fmla="*/ 0 w 158"/>
              <a:gd name="T79" fmla="*/ 46 h 94"/>
              <a:gd name="T80" fmla="*/ 2 w 158"/>
              <a:gd name="T81" fmla="*/ 40 h 94"/>
              <a:gd name="T82" fmla="*/ 7 w 158"/>
              <a:gd name="T83" fmla="*/ 36 h 94"/>
              <a:gd name="T84" fmla="*/ 13 w 158"/>
              <a:gd name="T85"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94">
                <a:moveTo>
                  <a:pt x="13" y="34"/>
                </a:moveTo>
                <a:cubicBezTo>
                  <a:pt x="13" y="34"/>
                  <a:pt x="14" y="27"/>
                  <a:pt x="18" y="22"/>
                </a:cubicBezTo>
                <a:cubicBezTo>
                  <a:pt x="18" y="22"/>
                  <a:pt x="22" y="16"/>
                  <a:pt x="28" y="13"/>
                </a:cubicBezTo>
                <a:cubicBezTo>
                  <a:pt x="28" y="13"/>
                  <a:pt x="34" y="10"/>
                  <a:pt x="41" y="9"/>
                </a:cubicBezTo>
                <a:cubicBezTo>
                  <a:pt x="41" y="9"/>
                  <a:pt x="48" y="9"/>
                  <a:pt x="54" y="12"/>
                </a:cubicBezTo>
                <a:cubicBezTo>
                  <a:pt x="54" y="12"/>
                  <a:pt x="61" y="6"/>
                  <a:pt x="69" y="3"/>
                </a:cubicBezTo>
                <a:cubicBezTo>
                  <a:pt x="69" y="3"/>
                  <a:pt x="77" y="0"/>
                  <a:pt x="85" y="0"/>
                </a:cubicBezTo>
                <a:cubicBezTo>
                  <a:pt x="85" y="0"/>
                  <a:pt x="94" y="0"/>
                  <a:pt x="102" y="2"/>
                </a:cubicBezTo>
                <a:cubicBezTo>
                  <a:pt x="102" y="2"/>
                  <a:pt x="111" y="5"/>
                  <a:pt x="117" y="11"/>
                </a:cubicBezTo>
                <a:cubicBezTo>
                  <a:pt x="117" y="11"/>
                  <a:pt x="121" y="9"/>
                  <a:pt x="125" y="9"/>
                </a:cubicBezTo>
                <a:cubicBezTo>
                  <a:pt x="125" y="9"/>
                  <a:pt x="128" y="9"/>
                  <a:pt x="132" y="10"/>
                </a:cubicBezTo>
                <a:cubicBezTo>
                  <a:pt x="132" y="10"/>
                  <a:pt x="136" y="11"/>
                  <a:pt x="139" y="14"/>
                </a:cubicBezTo>
                <a:cubicBezTo>
                  <a:pt x="139" y="14"/>
                  <a:pt x="142" y="16"/>
                  <a:pt x="144" y="19"/>
                </a:cubicBezTo>
                <a:cubicBezTo>
                  <a:pt x="144" y="19"/>
                  <a:pt x="146" y="22"/>
                  <a:pt x="147" y="26"/>
                </a:cubicBezTo>
                <a:cubicBezTo>
                  <a:pt x="147" y="26"/>
                  <a:pt x="147" y="30"/>
                  <a:pt x="147" y="34"/>
                </a:cubicBezTo>
                <a:cubicBezTo>
                  <a:pt x="147" y="34"/>
                  <a:pt x="149" y="34"/>
                  <a:pt x="152" y="36"/>
                </a:cubicBezTo>
                <a:cubicBezTo>
                  <a:pt x="152" y="36"/>
                  <a:pt x="154" y="37"/>
                  <a:pt x="156" y="40"/>
                </a:cubicBezTo>
                <a:cubicBezTo>
                  <a:pt x="156" y="40"/>
                  <a:pt x="158" y="42"/>
                  <a:pt x="158" y="45"/>
                </a:cubicBezTo>
                <a:cubicBezTo>
                  <a:pt x="158" y="45"/>
                  <a:pt x="158" y="48"/>
                  <a:pt x="157" y="50"/>
                </a:cubicBezTo>
                <a:cubicBezTo>
                  <a:pt x="157" y="50"/>
                  <a:pt x="157" y="53"/>
                  <a:pt x="155" y="55"/>
                </a:cubicBezTo>
                <a:cubicBezTo>
                  <a:pt x="155" y="55"/>
                  <a:pt x="153" y="57"/>
                  <a:pt x="150" y="58"/>
                </a:cubicBezTo>
                <a:cubicBezTo>
                  <a:pt x="150" y="58"/>
                  <a:pt x="151" y="62"/>
                  <a:pt x="150" y="66"/>
                </a:cubicBezTo>
                <a:cubicBezTo>
                  <a:pt x="150" y="66"/>
                  <a:pt x="149" y="70"/>
                  <a:pt x="147" y="74"/>
                </a:cubicBezTo>
                <a:cubicBezTo>
                  <a:pt x="147" y="74"/>
                  <a:pt x="145" y="77"/>
                  <a:pt x="142" y="80"/>
                </a:cubicBezTo>
                <a:cubicBezTo>
                  <a:pt x="142" y="80"/>
                  <a:pt x="139" y="82"/>
                  <a:pt x="135" y="84"/>
                </a:cubicBezTo>
                <a:cubicBezTo>
                  <a:pt x="135" y="84"/>
                  <a:pt x="131" y="85"/>
                  <a:pt x="127" y="85"/>
                </a:cubicBezTo>
                <a:cubicBezTo>
                  <a:pt x="127" y="85"/>
                  <a:pt x="123" y="85"/>
                  <a:pt x="119" y="84"/>
                </a:cubicBezTo>
                <a:cubicBezTo>
                  <a:pt x="119" y="84"/>
                  <a:pt x="111" y="90"/>
                  <a:pt x="102" y="92"/>
                </a:cubicBezTo>
                <a:cubicBezTo>
                  <a:pt x="102" y="92"/>
                  <a:pt x="93" y="95"/>
                  <a:pt x="83" y="94"/>
                </a:cubicBezTo>
                <a:cubicBezTo>
                  <a:pt x="83" y="94"/>
                  <a:pt x="73" y="94"/>
                  <a:pt x="64" y="90"/>
                </a:cubicBezTo>
                <a:cubicBezTo>
                  <a:pt x="64" y="90"/>
                  <a:pt x="55" y="86"/>
                  <a:pt x="48" y="79"/>
                </a:cubicBezTo>
                <a:cubicBezTo>
                  <a:pt x="48" y="79"/>
                  <a:pt x="45" y="82"/>
                  <a:pt x="40" y="83"/>
                </a:cubicBezTo>
                <a:cubicBezTo>
                  <a:pt x="40" y="83"/>
                  <a:pt x="36" y="84"/>
                  <a:pt x="32" y="84"/>
                </a:cubicBezTo>
                <a:cubicBezTo>
                  <a:pt x="32" y="84"/>
                  <a:pt x="27" y="83"/>
                  <a:pt x="23" y="82"/>
                </a:cubicBezTo>
                <a:cubicBezTo>
                  <a:pt x="23" y="82"/>
                  <a:pt x="19" y="80"/>
                  <a:pt x="16" y="77"/>
                </a:cubicBezTo>
                <a:cubicBezTo>
                  <a:pt x="16" y="77"/>
                  <a:pt x="13" y="74"/>
                  <a:pt x="11" y="70"/>
                </a:cubicBezTo>
                <a:cubicBezTo>
                  <a:pt x="11" y="70"/>
                  <a:pt x="9" y="66"/>
                  <a:pt x="9" y="62"/>
                </a:cubicBezTo>
                <a:cubicBezTo>
                  <a:pt x="9" y="62"/>
                  <a:pt x="6" y="60"/>
                  <a:pt x="3" y="58"/>
                </a:cubicBezTo>
                <a:cubicBezTo>
                  <a:pt x="3" y="58"/>
                  <a:pt x="1" y="55"/>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8E6CEF">
              <a:alpha val="99998"/>
            </a:srgbClr>
          </a:solidFill>
          <a:ln w="9525">
            <a:solidFill>
              <a:srgbClr val="A0A0A4"/>
            </a:solidFill>
            <a:round/>
            <a:headEnd/>
            <a:tailEnd/>
          </a:ln>
        </p:spPr>
        <p:txBody>
          <a:bodyPr lIns="82067" tIns="41034" rIns="82067" bIns="41034"/>
          <a:lstStyle/>
          <a:p>
            <a:endParaRPr lang="en-US"/>
          </a:p>
        </p:txBody>
      </p:sp>
      <p:sp>
        <p:nvSpPr>
          <p:cNvPr id="435" name="Freeform 176"/>
          <p:cNvSpPr>
            <a:spLocks noChangeArrowheads="1"/>
          </p:cNvSpPr>
          <p:nvPr/>
        </p:nvSpPr>
        <p:spPr bwMode="auto">
          <a:xfrm>
            <a:off x="7077031" y="3931000"/>
            <a:ext cx="234222" cy="125234"/>
          </a:xfrm>
          <a:custGeom>
            <a:avLst/>
            <a:gdLst>
              <a:gd name="T0" fmla="*/ 14 w 170"/>
              <a:gd name="T1" fmla="*/ 36 h 102"/>
              <a:gd name="T2" fmla="*/ 20 w 170"/>
              <a:gd name="T3" fmla="*/ 23 h 102"/>
              <a:gd name="T4" fmla="*/ 30 w 170"/>
              <a:gd name="T5" fmla="*/ 14 h 102"/>
              <a:gd name="T6" fmla="*/ 44 w 170"/>
              <a:gd name="T7" fmla="*/ 10 h 102"/>
              <a:gd name="T8" fmla="*/ 58 w 170"/>
              <a:gd name="T9" fmla="*/ 13 h 102"/>
              <a:gd name="T10" fmla="*/ 74 w 170"/>
              <a:gd name="T11" fmla="*/ 3 h 102"/>
              <a:gd name="T12" fmla="*/ 92 w 170"/>
              <a:gd name="T13" fmla="*/ 0 h 102"/>
              <a:gd name="T14" fmla="*/ 110 w 170"/>
              <a:gd name="T15" fmla="*/ 3 h 102"/>
              <a:gd name="T16" fmla="*/ 126 w 170"/>
              <a:gd name="T17" fmla="*/ 12 h 102"/>
              <a:gd name="T18" fmla="*/ 134 w 170"/>
              <a:gd name="T19" fmla="*/ 10 h 102"/>
              <a:gd name="T20" fmla="*/ 142 w 170"/>
              <a:gd name="T21" fmla="*/ 11 h 102"/>
              <a:gd name="T22" fmla="*/ 149 w 170"/>
              <a:gd name="T23" fmla="*/ 15 h 102"/>
              <a:gd name="T24" fmla="*/ 155 w 170"/>
              <a:gd name="T25" fmla="*/ 21 h 102"/>
              <a:gd name="T26" fmla="*/ 158 w 170"/>
              <a:gd name="T27" fmla="*/ 28 h 102"/>
              <a:gd name="T28" fmla="*/ 158 w 170"/>
              <a:gd name="T29" fmla="*/ 36 h 102"/>
              <a:gd name="T30" fmla="*/ 163 w 170"/>
              <a:gd name="T31" fmla="*/ 38 h 102"/>
              <a:gd name="T32" fmla="*/ 168 w 170"/>
              <a:gd name="T33" fmla="*/ 43 h 102"/>
              <a:gd name="T34" fmla="*/ 170 w 170"/>
              <a:gd name="T35" fmla="*/ 48 h 102"/>
              <a:gd name="T36" fmla="*/ 169 w 170"/>
              <a:gd name="T37" fmla="*/ 54 h 102"/>
              <a:gd name="T38" fmla="*/ 166 w 170"/>
              <a:gd name="T39" fmla="*/ 59 h 102"/>
              <a:gd name="T40" fmla="*/ 161 w 170"/>
              <a:gd name="T41" fmla="*/ 63 h 102"/>
              <a:gd name="T42" fmla="*/ 161 w 170"/>
              <a:gd name="T43" fmla="*/ 71 h 102"/>
              <a:gd name="T44" fmla="*/ 158 w 170"/>
              <a:gd name="T45" fmla="*/ 79 h 102"/>
              <a:gd name="T46" fmla="*/ 153 w 170"/>
              <a:gd name="T47" fmla="*/ 86 h 102"/>
              <a:gd name="T48" fmla="*/ 145 w 170"/>
              <a:gd name="T49" fmla="*/ 90 h 102"/>
              <a:gd name="T50" fmla="*/ 137 w 170"/>
              <a:gd name="T51" fmla="*/ 92 h 102"/>
              <a:gd name="T52" fmla="*/ 128 w 170"/>
              <a:gd name="T53" fmla="*/ 90 h 102"/>
              <a:gd name="T54" fmla="*/ 110 w 170"/>
              <a:gd name="T55" fmla="*/ 99 h 102"/>
              <a:gd name="T56" fmla="*/ 89 w 170"/>
              <a:gd name="T57" fmla="*/ 102 h 102"/>
              <a:gd name="T58" fmla="*/ 69 w 170"/>
              <a:gd name="T59" fmla="*/ 97 h 102"/>
              <a:gd name="T60" fmla="*/ 52 w 170"/>
              <a:gd name="T61" fmla="*/ 85 h 102"/>
              <a:gd name="T62" fmla="*/ 43 w 170"/>
              <a:gd name="T63" fmla="*/ 89 h 102"/>
              <a:gd name="T64" fmla="*/ 34 w 170"/>
              <a:gd name="T65" fmla="*/ 90 h 102"/>
              <a:gd name="T66" fmla="*/ 25 w 170"/>
              <a:gd name="T67" fmla="*/ 88 h 102"/>
              <a:gd name="T68" fmla="*/ 17 w 170"/>
              <a:gd name="T69" fmla="*/ 83 h 102"/>
              <a:gd name="T70" fmla="*/ 12 w 170"/>
              <a:gd name="T71" fmla="*/ 75 h 102"/>
              <a:gd name="T72" fmla="*/ 9 w 170"/>
              <a:gd name="T73" fmla="*/ 66 h 102"/>
              <a:gd name="T74" fmla="*/ 4 w 170"/>
              <a:gd name="T75" fmla="*/ 62 h 102"/>
              <a:gd name="T76" fmla="*/ 0 w 170"/>
              <a:gd name="T77" fmla="*/ 56 h 102"/>
              <a:gd name="T78" fmla="*/ 0 w 170"/>
              <a:gd name="T79" fmla="*/ 49 h 102"/>
              <a:gd name="T80" fmla="*/ 3 w 170"/>
              <a:gd name="T81" fmla="*/ 43 h 102"/>
              <a:gd name="T82" fmla="*/ 8 w 170"/>
              <a:gd name="T83" fmla="*/ 38 h 102"/>
              <a:gd name="T84" fmla="*/ 14 w 170"/>
              <a:gd name="T85"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0" h="102">
                <a:moveTo>
                  <a:pt x="14" y="36"/>
                </a:moveTo>
                <a:cubicBezTo>
                  <a:pt x="14" y="36"/>
                  <a:pt x="16" y="29"/>
                  <a:pt x="20" y="23"/>
                </a:cubicBezTo>
                <a:cubicBezTo>
                  <a:pt x="20" y="23"/>
                  <a:pt x="24" y="17"/>
                  <a:pt x="30" y="14"/>
                </a:cubicBezTo>
                <a:cubicBezTo>
                  <a:pt x="30" y="14"/>
                  <a:pt x="37" y="10"/>
                  <a:pt x="44" y="10"/>
                </a:cubicBezTo>
                <a:cubicBezTo>
                  <a:pt x="44" y="10"/>
                  <a:pt x="52" y="10"/>
                  <a:pt x="58" y="13"/>
                </a:cubicBezTo>
                <a:cubicBezTo>
                  <a:pt x="58" y="13"/>
                  <a:pt x="65" y="7"/>
                  <a:pt x="74" y="3"/>
                </a:cubicBezTo>
                <a:cubicBezTo>
                  <a:pt x="74" y="3"/>
                  <a:pt x="82" y="0"/>
                  <a:pt x="92" y="0"/>
                </a:cubicBezTo>
                <a:cubicBezTo>
                  <a:pt x="92" y="0"/>
                  <a:pt x="101" y="0"/>
                  <a:pt x="110" y="3"/>
                </a:cubicBezTo>
                <a:cubicBezTo>
                  <a:pt x="110" y="3"/>
                  <a:pt x="119" y="6"/>
                  <a:pt x="126" y="12"/>
                </a:cubicBezTo>
                <a:cubicBezTo>
                  <a:pt x="126" y="12"/>
                  <a:pt x="130" y="10"/>
                  <a:pt x="134" y="10"/>
                </a:cubicBezTo>
                <a:cubicBezTo>
                  <a:pt x="134" y="10"/>
                  <a:pt x="138" y="10"/>
                  <a:pt x="142" y="11"/>
                </a:cubicBezTo>
                <a:cubicBezTo>
                  <a:pt x="142" y="11"/>
                  <a:pt x="146" y="12"/>
                  <a:pt x="149" y="15"/>
                </a:cubicBezTo>
                <a:cubicBezTo>
                  <a:pt x="149" y="15"/>
                  <a:pt x="152" y="17"/>
                  <a:pt x="155" y="21"/>
                </a:cubicBezTo>
                <a:cubicBezTo>
                  <a:pt x="155" y="21"/>
                  <a:pt x="157" y="24"/>
                  <a:pt x="158" y="28"/>
                </a:cubicBezTo>
                <a:cubicBezTo>
                  <a:pt x="158" y="28"/>
                  <a:pt x="158" y="32"/>
                  <a:pt x="158" y="36"/>
                </a:cubicBezTo>
                <a:cubicBezTo>
                  <a:pt x="158" y="36"/>
                  <a:pt x="161" y="37"/>
                  <a:pt x="163" y="38"/>
                </a:cubicBezTo>
                <a:cubicBezTo>
                  <a:pt x="163" y="38"/>
                  <a:pt x="166" y="40"/>
                  <a:pt x="168" y="43"/>
                </a:cubicBezTo>
                <a:cubicBezTo>
                  <a:pt x="168" y="43"/>
                  <a:pt x="169" y="45"/>
                  <a:pt x="170" y="48"/>
                </a:cubicBezTo>
                <a:cubicBezTo>
                  <a:pt x="170" y="48"/>
                  <a:pt x="170" y="51"/>
                  <a:pt x="169" y="54"/>
                </a:cubicBezTo>
                <a:cubicBezTo>
                  <a:pt x="169" y="54"/>
                  <a:pt x="168" y="57"/>
                  <a:pt x="166" y="59"/>
                </a:cubicBezTo>
                <a:cubicBezTo>
                  <a:pt x="166" y="59"/>
                  <a:pt x="164" y="62"/>
                  <a:pt x="161" y="63"/>
                </a:cubicBezTo>
                <a:cubicBezTo>
                  <a:pt x="161" y="63"/>
                  <a:pt x="162" y="67"/>
                  <a:pt x="161" y="71"/>
                </a:cubicBezTo>
                <a:cubicBezTo>
                  <a:pt x="161" y="71"/>
                  <a:pt x="160" y="76"/>
                  <a:pt x="158" y="79"/>
                </a:cubicBezTo>
                <a:cubicBezTo>
                  <a:pt x="158" y="79"/>
                  <a:pt x="156" y="83"/>
                  <a:pt x="153" y="86"/>
                </a:cubicBezTo>
                <a:cubicBezTo>
                  <a:pt x="153" y="86"/>
                  <a:pt x="149" y="89"/>
                  <a:pt x="145" y="90"/>
                </a:cubicBezTo>
                <a:cubicBezTo>
                  <a:pt x="145" y="90"/>
                  <a:pt x="141" y="92"/>
                  <a:pt x="137" y="92"/>
                </a:cubicBezTo>
                <a:cubicBezTo>
                  <a:pt x="137" y="92"/>
                  <a:pt x="132" y="92"/>
                  <a:pt x="128" y="90"/>
                </a:cubicBezTo>
                <a:cubicBezTo>
                  <a:pt x="128" y="90"/>
                  <a:pt x="120" y="96"/>
                  <a:pt x="110" y="99"/>
                </a:cubicBezTo>
                <a:cubicBezTo>
                  <a:pt x="110" y="99"/>
                  <a:pt x="100" y="102"/>
                  <a:pt x="89" y="102"/>
                </a:cubicBezTo>
                <a:cubicBezTo>
                  <a:pt x="89" y="102"/>
                  <a:pt x="79" y="101"/>
                  <a:pt x="69" y="97"/>
                </a:cubicBezTo>
                <a:cubicBezTo>
                  <a:pt x="69" y="97"/>
                  <a:pt x="59" y="92"/>
                  <a:pt x="52" y="85"/>
                </a:cubicBezTo>
                <a:cubicBezTo>
                  <a:pt x="52" y="85"/>
                  <a:pt x="48" y="88"/>
                  <a:pt x="43" y="89"/>
                </a:cubicBezTo>
                <a:cubicBezTo>
                  <a:pt x="43" y="89"/>
                  <a:pt x="39" y="90"/>
                  <a:pt x="34" y="90"/>
                </a:cubicBezTo>
                <a:cubicBezTo>
                  <a:pt x="34" y="90"/>
                  <a:pt x="29" y="90"/>
                  <a:pt x="25" y="88"/>
                </a:cubicBezTo>
                <a:cubicBezTo>
                  <a:pt x="25" y="88"/>
                  <a:pt x="21" y="86"/>
                  <a:pt x="17" y="83"/>
                </a:cubicBezTo>
                <a:cubicBezTo>
                  <a:pt x="17" y="83"/>
                  <a:pt x="14" y="79"/>
                  <a:pt x="12" y="75"/>
                </a:cubicBezTo>
                <a:cubicBezTo>
                  <a:pt x="12" y="75"/>
                  <a:pt x="10" y="71"/>
                  <a:pt x="9" y="66"/>
                </a:cubicBezTo>
                <a:cubicBezTo>
                  <a:pt x="9" y="66"/>
                  <a:pt x="6" y="65"/>
                  <a:pt x="4" y="62"/>
                </a:cubicBezTo>
                <a:cubicBezTo>
                  <a:pt x="4" y="62"/>
                  <a:pt x="1" y="60"/>
                  <a:pt x="0" y="56"/>
                </a:cubicBezTo>
                <a:cubicBezTo>
                  <a:pt x="0" y="56"/>
                  <a:pt x="0" y="53"/>
                  <a:pt x="0" y="49"/>
                </a:cubicBezTo>
                <a:cubicBezTo>
                  <a:pt x="0" y="49"/>
                  <a:pt x="1" y="46"/>
                  <a:pt x="3" y="43"/>
                </a:cubicBezTo>
                <a:cubicBezTo>
                  <a:pt x="3" y="43"/>
                  <a:pt x="5" y="40"/>
                  <a:pt x="8" y="38"/>
                </a:cubicBezTo>
                <a:cubicBezTo>
                  <a:pt x="8" y="38"/>
                  <a:pt x="11" y="37"/>
                  <a:pt x="14" y="36"/>
                </a:cubicBezTo>
              </a:path>
            </a:pathLst>
          </a:custGeom>
          <a:solidFill>
            <a:srgbClr val="FFC699">
              <a:alpha val="99998"/>
            </a:srgbClr>
          </a:solidFill>
          <a:ln w="9525">
            <a:solidFill>
              <a:srgbClr val="A0A0A4"/>
            </a:solidFill>
            <a:round/>
            <a:headEnd/>
            <a:tailEnd/>
          </a:ln>
        </p:spPr>
        <p:txBody>
          <a:bodyPr lIns="82067" tIns="41034" rIns="82067" bIns="41034"/>
          <a:lstStyle/>
          <a:p>
            <a:endParaRPr lang="en-US"/>
          </a:p>
        </p:txBody>
      </p:sp>
      <p:grpSp>
        <p:nvGrpSpPr>
          <p:cNvPr id="436" name="Group 177"/>
          <p:cNvGrpSpPr>
            <a:grpSpLocks/>
          </p:cNvGrpSpPr>
          <p:nvPr/>
        </p:nvGrpSpPr>
        <p:grpSpPr bwMode="auto">
          <a:xfrm>
            <a:off x="7156941" y="4197430"/>
            <a:ext cx="464309" cy="142423"/>
            <a:chOff x="0" y="0"/>
            <a:chExt cx="338" cy="117"/>
          </a:xfrm>
        </p:grpSpPr>
        <p:sp>
          <p:nvSpPr>
            <p:cNvPr id="437" name="Freeform 178"/>
            <p:cNvSpPr>
              <a:spLocks noChangeArrowheads="1"/>
            </p:cNvSpPr>
            <p:nvPr/>
          </p:nvSpPr>
          <p:spPr bwMode="auto">
            <a:xfrm>
              <a:off x="0" y="0"/>
              <a:ext cx="144" cy="86"/>
            </a:xfrm>
            <a:custGeom>
              <a:avLst/>
              <a:gdLst>
                <a:gd name="T0" fmla="*/ 12 w 144"/>
                <a:gd name="T1" fmla="*/ 31 h 86"/>
                <a:gd name="T2" fmla="*/ 17 w 144"/>
                <a:gd name="T3" fmla="*/ 20 h 86"/>
                <a:gd name="T4" fmla="*/ 26 w 144"/>
                <a:gd name="T5" fmla="*/ 12 h 86"/>
                <a:gd name="T6" fmla="*/ 37 w 144"/>
                <a:gd name="T7" fmla="*/ 9 h 86"/>
                <a:gd name="T8" fmla="*/ 49 w 144"/>
                <a:gd name="T9" fmla="*/ 11 h 86"/>
                <a:gd name="T10" fmla="*/ 63 w 144"/>
                <a:gd name="T11" fmla="*/ 3 h 86"/>
                <a:gd name="T12" fmla="*/ 78 w 144"/>
                <a:gd name="T13" fmla="*/ 0 h 86"/>
                <a:gd name="T14" fmla="*/ 93 w 144"/>
                <a:gd name="T15" fmla="*/ 2 h 86"/>
                <a:gd name="T16" fmla="*/ 107 w 144"/>
                <a:gd name="T17" fmla="*/ 10 h 86"/>
                <a:gd name="T18" fmla="*/ 114 w 144"/>
                <a:gd name="T19" fmla="*/ 8 h 86"/>
                <a:gd name="T20" fmla="*/ 120 w 144"/>
                <a:gd name="T21" fmla="*/ 9 h 86"/>
                <a:gd name="T22" fmla="*/ 127 w 144"/>
                <a:gd name="T23" fmla="*/ 12 h 86"/>
                <a:gd name="T24" fmla="*/ 131 w 144"/>
                <a:gd name="T25" fmla="*/ 18 h 86"/>
                <a:gd name="T26" fmla="*/ 134 w 144"/>
                <a:gd name="T27" fmla="*/ 24 h 86"/>
                <a:gd name="T28" fmla="*/ 134 w 144"/>
                <a:gd name="T29" fmla="*/ 31 h 86"/>
                <a:gd name="T30" fmla="*/ 138 w 144"/>
                <a:gd name="T31" fmla="*/ 32 h 86"/>
                <a:gd name="T32" fmla="*/ 142 w 144"/>
                <a:gd name="T33" fmla="*/ 36 h 86"/>
                <a:gd name="T34" fmla="*/ 144 w 144"/>
                <a:gd name="T35" fmla="*/ 41 h 86"/>
                <a:gd name="T36" fmla="*/ 143 w 144"/>
                <a:gd name="T37" fmla="*/ 46 h 86"/>
                <a:gd name="T38" fmla="*/ 141 w 144"/>
                <a:gd name="T39" fmla="*/ 50 h 86"/>
                <a:gd name="T40" fmla="*/ 137 w 144"/>
                <a:gd name="T41" fmla="*/ 53 h 86"/>
                <a:gd name="T42" fmla="*/ 137 w 144"/>
                <a:gd name="T43" fmla="*/ 60 h 86"/>
                <a:gd name="T44" fmla="*/ 134 w 144"/>
                <a:gd name="T45" fmla="*/ 67 h 86"/>
                <a:gd name="T46" fmla="*/ 129 w 144"/>
                <a:gd name="T47" fmla="*/ 73 h 86"/>
                <a:gd name="T48" fmla="*/ 123 w 144"/>
                <a:gd name="T49" fmla="*/ 76 h 86"/>
                <a:gd name="T50" fmla="*/ 116 w 144"/>
                <a:gd name="T51" fmla="*/ 78 h 86"/>
                <a:gd name="T52" fmla="*/ 109 w 144"/>
                <a:gd name="T53" fmla="*/ 76 h 86"/>
                <a:gd name="T54" fmla="*/ 93 w 144"/>
                <a:gd name="T55" fmla="*/ 84 h 86"/>
                <a:gd name="T56" fmla="*/ 75 w 144"/>
                <a:gd name="T57" fmla="*/ 86 h 86"/>
                <a:gd name="T58" fmla="*/ 58 w 144"/>
                <a:gd name="T59" fmla="*/ 82 h 86"/>
                <a:gd name="T60" fmla="*/ 44 w 144"/>
                <a:gd name="T61" fmla="*/ 72 h 86"/>
                <a:gd name="T62" fmla="*/ 37 w 144"/>
                <a:gd name="T63" fmla="*/ 76 h 86"/>
                <a:gd name="T64" fmla="*/ 29 w 144"/>
                <a:gd name="T65" fmla="*/ 76 h 86"/>
                <a:gd name="T66" fmla="*/ 21 w 144"/>
                <a:gd name="T67" fmla="*/ 74 h 86"/>
                <a:gd name="T68" fmla="*/ 15 w 144"/>
                <a:gd name="T69" fmla="*/ 70 h 86"/>
                <a:gd name="T70" fmla="*/ 10 w 144"/>
                <a:gd name="T71" fmla="*/ 64 h 86"/>
                <a:gd name="T72" fmla="*/ 8 w 144"/>
                <a:gd name="T73" fmla="*/ 56 h 86"/>
                <a:gd name="T74" fmla="*/ 3 w 144"/>
                <a:gd name="T75" fmla="*/ 53 h 86"/>
                <a:gd name="T76" fmla="*/ 0 w 144"/>
                <a:gd name="T77" fmla="*/ 48 h 86"/>
                <a:gd name="T78" fmla="*/ 0 w 144"/>
                <a:gd name="T79" fmla="*/ 42 h 86"/>
                <a:gd name="T80" fmla="*/ 2 w 144"/>
                <a:gd name="T81" fmla="*/ 36 h 86"/>
                <a:gd name="T82" fmla="*/ 7 w 144"/>
                <a:gd name="T83" fmla="*/ 32 h 86"/>
                <a:gd name="T84" fmla="*/ 12 w 144"/>
                <a:gd name="T85"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86">
                  <a:moveTo>
                    <a:pt x="12" y="31"/>
                  </a:moveTo>
                  <a:cubicBezTo>
                    <a:pt x="12" y="31"/>
                    <a:pt x="13" y="25"/>
                    <a:pt x="17" y="20"/>
                  </a:cubicBezTo>
                  <a:cubicBezTo>
                    <a:pt x="17" y="20"/>
                    <a:pt x="20" y="15"/>
                    <a:pt x="26" y="12"/>
                  </a:cubicBezTo>
                  <a:cubicBezTo>
                    <a:pt x="26" y="12"/>
                    <a:pt x="31" y="9"/>
                    <a:pt x="37" y="9"/>
                  </a:cubicBezTo>
                  <a:cubicBezTo>
                    <a:pt x="37" y="9"/>
                    <a:pt x="44" y="8"/>
                    <a:pt x="49" y="11"/>
                  </a:cubicBezTo>
                  <a:cubicBezTo>
                    <a:pt x="49" y="11"/>
                    <a:pt x="55" y="6"/>
                    <a:pt x="63" y="3"/>
                  </a:cubicBezTo>
                  <a:cubicBezTo>
                    <a:pt x="63" y="3"/>
                    <a:pt x="70" y="0"/>
                    <a:pt x="78" y="0"/>
                  </a:cubicBezTo>
                  <a:cubicBezTo>
                    <a:pt x="78" y="0"/>
                    <a:pt x="86" y="0"/>
                    <a:pt x="93" y="2"/>
                  </a:cubicBezTo>
                  <a:cubicBezTo>
                    <a:pt x="93" y="2"/>
                    <a:pt x="101" y="5"/>
                    <a:pt x="107" y="10"/>
                  </a:cubicBezTo>
                  <a:cubicBezTo>
                    <a:pt x="107" y="10"/>
                    <a:pt x="110" y="8"/>
                    <a:pt x="114" y="8"/>
                  </a:cubicBezTo>
                  <a:cubicBezTo>
                    <a:pt x="114" y="8"/>
                    <a:pt x="117" y="8"/>
                    <a:pt x="120" y="9"/>
                  </a:cubicBezTo>
                  <a:cubicBezTo>
                    <a:pt x="120" y="9"/>
                    <a:pt x="124" y="10"/>
                    <a:pt x="127" y="12"/>
                  </a:cubicBezTo>
                  <a:cubicBezTo>
                    <a:pt x="127" y="12"/>
                    <a:pt x="129" y="15"/>
                    <a:pt x="131" y="18"/>
                  </a:cubicBezTo>
                  <a:cubicBezTo>
                    <a:pt x="131" y="18"/>
                    <a:pt x="133" y="20"/>
                    <a:pt x="134" y="24"/>
                  </a:cubicBezTo>
                  <a:cubicBezTo>
                    <a:pt x="134" y="24"/>
                    <a:pt x="134" y="27"/>
                    <a:pt x="134" y="31"/>
                  </a:cubicBezTo>
                  <a:cubicBezTo>
                    <a:pt x="134" y="31"/>
                    <a:pt x="136" y="31"/>
                    <a:pt x="138" y="32"/>
                  </a:cubicBezTo>
                  <a:cubicBezTo>
                    <a:pt x="138" y="32"/>
                    <a:pt x="141" y="34"/>
                    <a:pt x="142" y="36"/>
                  </a:cubicBezTo>
                  <a:cubicBezTo>
                    <a:pt x="142" y="36"/>
                    <a:pt x="144" y="38"/>
                    <a:pt x="144" y="41"/>
                  </a:cubicBezTo>
                  <a:cubicBezTo>
                    <a:pt x="144" y="41"/>
                    <a:pt x="144" y="43"/>
                    <a:pt x="143" y="46"/>
                  </a:cubicBezTo>
                  <a:cubicBezTo>
                    <a:pt x="143" y="46"/>
                    <a:pt x="143" y="48"/>
                    <a:pt x="141" y="50"/>
                  </a:cubicBezTo>
                  <a:cubicBezTo>
                    <a:pt x="141" y="50"/>
                    <a:pt x="139" y="52"/>
                    <a:pt x="137" y="53"/>
                  </a:cubicBezTo>
                  <a:cubicBezTo>
                    <a:pt x="137" y="53"/>
                    <a:pt x="137" y="57"/>
                    <a:pt x="137" y="60"/>
                  </a:cubicBezTo>
                  <a:cubicBezTo>
                    <a:pt x="137" y="60"/>
                    <a:pt x="136" y="64"/>
                    <a:pt x="134" y="67"/>
                  </a:cubicBezTo>
                  <a:cubicBezTo>
                    <a:pt x="134" y="67"/>
                    <a:pt x="132" y="70"/>
                    <a:pt x="129" y="73"/>
                  </a:cubicBezTo>
                  <a:cubicBezTo>
                    <a:pt x="129" y="73"/>
                    <a:pt x="127" y="75"/>
                    <a:pt x="123" y="76"/>
                  </a:cubicBezTo>
                  <a:cubicBezTo>
                    <a:pt x="123" y="76"/>
                    <a:pt x="120" y="78"/>
                    <a:pt x="116" y="78"/>
                  </a:cubicBezTo>
                  <a:cubicBezTo>
                    <a:pt x="116" y="78"/>
                    <a:pt x="112" y="78"/>
                    <a:pt x="109" y="76"/>
                  </a:cubicBezTo>
                  <a:cubicBezTo>
                    <a:pt x="109" y="76"/>
                    <a:pt x="101" y="82"/>
                    <a:pt x="93" y="84"/>
                  </a:cubicBezTo>
                  <a:cubicBezTo>
                    <a:pt x="93" y="84"/>
                    <a:pt x="84" y="87"/>
                    <a:pt x="75" y="86"/>
                  </a:cubicBezTo>
                  <a:cubicBezTo>
                    <a:pt x="75" y="86"/>
                    <a:pt x="67" y="85"/>
                    <a:pt x="58" y="82"/>
                  </a:cubicBezTo>
                  <a:cubicBezTo>
                    <a:pt x="58" y="82"/>
                    <a:pt x="50" y="78"/>
                    <a:pt x="44" y="72"/>
                  </a:cubicBezTo>
                  <a:cubicBezTo>
                    <a:pt x="44" y="72"/>
                    <a:pt x="41" y="75"/>
                    <a:pt x="37" y="76"/>
                  </a:cubicBezTo>
                  <a:cubicBezTo>
                    <a:pt x="37" y="76"/>
                    <a:pt x="33" y="77"/>
                    <a:pt x="29" y="76"/>
                  </a:cubicBezTo>
                  <a:cubicBezTo>
                    <a:pt x="29" y="76"/>
                    <a:pt x="25" y="76"/>
                    <a:pt x="21" y="74"/>
                  </a:cubicBezTo>
                  <a:cubicBezTo>
                    <a:pt x="21" y="74"/>
                    <a:pt x="17" y="73"/>
                    <a:pt x="15" y="70"/>
                  </a:cubicBezTo>
                  <a:cubicBezTo>
                    <a:pt x="15" y="70"/>
                    <a:pt x="12" y="67"/>
                    <a:pt x="10" y="64"/>
                  </a:cubicBezTo>
                  <a:cubicBezTo>
                    <a:pt x="10" y="64"/>
                    <a:pt x="8" y="60"/>
                    <a:pt x="8" y="56"/>
                  </a:cubicBezTo>
                  <a:cubicBezTo>
                    <a:pt x="8" y="56"/>
                    <a:pt x="5" y="55"/>
                    <a:pt x="3" y="53"/>
                  </a:cubicBezTo>
                  <a:cubicBezTo>
                    <a:pt x="3" y="53"/>
                    <a:pt x="1" y="50"/>
                    <a:pt x="0" y="48"/>
                  </a:cubicBezTo>
                  <a:cubicBezTo>
                    <a:pt x="0" y="48"/>
                    <a:pt x="0" y="45"/>
                    <a:pt x="0" y="42"/>
                  </a:cubicBezTo>
                  <a:cubicBezTo>
                    <a:pt x="0" y="42"/>
                    <a:pt x="0" y="39"/>
                    <a:pt x="2" y="36"/>
                  </a:cubicBezTo>
                  <a:cubicBezTo>
                    <a:pt x="2" y="36"/>
                    <a:pt x="4" y="34"/>
                    <a:pt x="7" y="32"/>
                  </a:cubicBezTo>
                  <a:cubicBezTo>
                    <a:pt x="7" y="32"/>
                    <a:pt x="9" y="31"/>
                    <a:pt x="12" y="31"/>
                  </a:cubicBezTo>
                </a:path>
              </a:pathLst>
            </a:custGeom>
            <a:solidFill>
              <a:srgbClr val="CFCFCF">
                <a:alpha val="99998"/>
              </a:srgbClr>
            </a:solidFill>
            <a:ln w="9525">
              <a:solidFill>
                <a:srgbClr val="A0A0A4"/>
              </a:solidFill>
              <a:round/>
              <a:headEnd/>
              <a:tailEnd/>
            </a:ln>
          </p:spPr>
          <p:txBody>
            <a:bodyPr/>
            <a:lstStyle/>
            <a:p>
              <a:endParaRPr lang="en-US"/>
            </a:p>
          </p:txBody>
        </p:sp>
        <p:sp>
          <p:nvSpPr>
            <p:cNvPr id="438" name="Freeform 179"/>
            <p:cNvSpPr>
              <a:spLocks noChangeArrowheads="1"/>
            </p:cNvSpPr>
            <p:nvPr/>
          </p:nvSpPr>
          <p:spPr bwMode="auto">
            <a:xfrm>
              <a:off x="99" y="24"/>
              <a:ext cx="152" cy="91"/>
            </a:xfrm>
            <a:custGeom>
              <a:avLst/>
              <a:gdLst>
                <a:gd name="T0" fmla="*/ 13 w 151"/>
                <a:gd name="T1" fmla="*/ 32 h 91"/>
                <a:gd name="T2" fmla="*/ 18 w 151"/>
                <a:gd name="T3" fmla="*/ 21 h 91"/>
                <a:gd name="T4" fmla="*/ 27 w 151"/>
                <a:gd name="T5" fmla="*/ 12 h 91"/>
                <a:gd name="T6" fmla="*/ 40 w 151"/>
                <a:gd name="T7" fmla="*/ 9 h 91"/>
                <a:gd name="T8" fmla="*/ 52 w 151"/>
                <a:gd name="T9" fmla="*/ 12 h 91"/>
                <a:gd name="T10" fmla="*/ 66 w 151"/>
                <a:gd name="T11" fmla="*/ 3 h 91"/>
                <a:gd name="T12" fmla="*/ 82 w 151"/>
                <a:gd name="T13" fmla="*/ 0 h 91"/>
                <a:gd name="T14" fmla="*/ 98 w 151"/>
                <a:gd name="T15" fmla="*/ 2 h 91"/>
                <a:gd name="T16" fmla="*/ 112 w 151"/>
                <a:gd name="T17" fmla="*/ 10 h 91"/>
                <a:gd name="T18" fmla="*/ 120 w 151"/>
                <a:gd name="T19" fmla="*/ 9 h 91"/>
                <a:gd name="T20" fmla="*/ 127 w 151"/>
                <a:gd name="T21" fmla="*/ 10 h 91"/>
                <a:gd name="T22" fmla="*/ 133 w 151"/>
                <a:gd name="T23" fmla="*/ 13 h 91"/>
                <a:gd name="T24" fmla="*/ 138 w 151"/>
                <a:gd name="T25" fmla="*/ 18 h 91"/>
                <a:gd name="T26" fmla="*/ 141 w 151"/>
                <a:gd name="T27" fmla="*/ 25 h 91"/>
                <a:gd name="T28" fmla="*/ 141 w 151"/>
                <a:gd name="T29" fmla="*/ 32 h 91"/>
                <a:gd name="T30" fmla="*/ 146 w 151"/>
                <a:gd name="T31" fmla="*/ 34 h 91"/>
                <a:gd name="T32" fmla="*/ 150 w 151"/>
                <a:gd name="T33" fmla="*/ 38 h 91"/>
                <a:gd name="T34" fmla="*/ 152 w 151"/>
                <a:gd name="T35" fmla="*/ 43 h 91"/>
                <a:gd name="T36" fmla="*/ 151 w 151"/>
                <a:gd name="T37" fmla="*/ 48 h 91"/>
                <a:gd name="T38" fmla="*/ 148 w 151"/>
                <a:gd name="T39" fmla="*/ 53 h 91"/>
                <a:gd name="T40" fmla="*/ 144 w 151"/>
                <a:gd name="T41" fmla="*/ 56 h 91"/>
                <a:gd name="T42" fmla="*/ 144 w 151"/>
                <a:gd name="T43" fmla="*/ 64 h 91"/>
                <a:gd name="T44" fmla="*/ 141 w 151"/>
                <a:gd name="T45" fmla="*/ 71 h 91"/>
                <a:gd name="T46" fmla="*/ 136 w 151"/>
                <a:gd name="T47" fmla="*/ 77 h 91"/>
                <a:gd name="T48" fmla="*/ 130 w 151"/>
                <a:gd name="T49" fmla="*/ 80 h 91"/>
                <a:gd name="T50" fmla="*/ 122 w 151"/>
                <a:gd name="T51" fmla="*/ 82 h 91"/>
                <a:gd name="T52" fmla="*/ 114 w 151"/>
                <a:gd name="T53" fmla="*/ 81 h 91"/>
                <a:gd name="T54" fmla="*/ 98 w 151"/>
                <a:gd name="T55" fmla="*/ 89 h 91"/>
                <a:gd name="T56" fmla="*/ 80 w 151"/>
                <a:gd name="T57" fmla="*/ 91 h 91"/>
                <a:gd name="T58" fmla="*/ 62 w 151"/>
                <a:gd name="T59" fmla="*/ 86 h 91"/>
                <a:gd name="T60" fmla="*/ 46 w 151"/>
                <a:gd name="T61" fmla="*/ 76 h 91"/>
                <a:gd name="T62" fmla="*/ 39 w 151"/>
                <a:gd name="T63" fmla="*/ 80 h 91"/>
                <a:gd name="T64" fmla="*/ 30 w 151"/>
                <a:gd name="T65" fmla="*/ 80 h 91"/>
                <a:gd name="T66" fmla="*/ 22 w 151"/>
                <a:gd name="T67" fmla="*/ 78 h 91"/>
                <a:gd name="T68" fmla="*/ 15 w 151"/>
                <a:gd name="T69" fmla="*/ 74 h 91"/>
                <a:gd name="T70" fmla="*/ 11 w 151"/>
                <a:gd name="T71" fmla="*/ 67 h 91"/>
                <a:gd name="T72" fmla="*/ 8 w 151"/>
                <a:gd name="T73" fmla="*/ 59 h 91"/>
                <a:gd name="T74" fmla="*/ 3 w 151"/>
                <a:gd name="T75" fmla="*/ 56 h 91"/>
                <a:gd name="T76" fmla="*/ 0 w 151"/>
                <a:gd name="T77" fmla="*/ 50 h 91"/>
                <a:gd name="T78" fmla="*/ 0 w 151"/>
                <a:gd name="T79" fmla="*/ 44 h 91"/>
                <a:gd name="T80" fmla="*/ 2 w 151"/>
                <a:gd name="T81" fmla="*/ 38 h 91"/>
                <a:gd name="T82" fmla="*/ 7 w 151"/>
                <a:gd name="T83" fmla="*/ 34 h 91"/>
                <a:gd name="T84" fmla="*/ 13 w 151"/>
                <a:gd name="T85" fmla="*/ 3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91">
                  <a:moveTo>
                    <a:pt x="13" y="32"/>
                  </a:moveTo>
                  <a:cubicBezTo>
                    <a:pt x="13" y="32"/>
                    <a:pt x="14" y="26"/>
                    <a:pt x="18" y="21"/>
                  </a:cubicBezTo>
                  <a:cubicBezTo>
                    <a:pt x="18" y="21"/>
                    <a:pt x="21" y="15"/>
                    <a:pt x="27" y="12"/>
                  </a:cubicBezTo>
                  <a:cubicBezTo>
                    <a:pt x="27" y="12"/>
                    <a:pt x="33" y="9"/>
                    <a:pt x="40" y="9"/>
                  </a:cubicBezTo>
                  <a:cubicBezTo>
                    <a:pt x="40" y="9"/>
                    <a:pt x="46" y="9"/>
                    <a:pt x="52" y="12"/>
                  </a:cubicBezTo>
                  <a:cubicBezTo>
                    <a:pt x="52" y="12"/>
                    <a:pt x="58" y="6"/>
                    <a:pt x="66" y="3"/>
                  </a:cubicBezTo>
                  <a:cubicBezTo>
                    <a:pt x="66" y="3"/>
                    <a:pt x="74" y="0"/>
                    <a:pt x="82" y="0"/>
                  </a:cubicBezTo>
                  <a:cubicBezTo>
                    <a:pt x="82" y="0"/>
                    <a:pt x="90" y="0"/>
                    <a:pt x="98" y="2"/>
                  </a:cubicBezTo>
                  <a:cubicBezTo>
                    <a:pt x="98" y="2"/>
                    <a:pt x="106" y="5"/>
                    <a:pt x="112" y="10"/>
                  </a:cubicBezTo>
                  <a:cubicBezTo>
                    <a:pt x="112" y="10"/>
                    <a:pt x="116" y="9"/>
                    <a:pt x="120" y="9"/>
                  </a:cubicBezTo>
                  <a:cubicBezTo>
                    <a:pt x="120" y="9"/>
                    <a:pt x="123" y="9"/>
                    <a:pt x="127" y="10"/>
                  </a:cubicBezTo>
                  <a:cubicBezTo>
                    <a:pt x="127" y="10"/>
                    <a:pt x="130" y="11"/>
                    <a:pt x="133" y="13"/>
                  </a:cubicBezTo>
                  <a:cubicBezTo>
                    <a:pt x="133" y="13"/>
                    <a:pt x="136" y="15"/>
                    <a:pt x="138" y="18"/>
                  </a:cubicBezTo>
                  <a:cubicBezTo>
                    <a:pt x="138" y="18"/>
                    <a:pt x="140" y="22"/>
                    <a:pt x="141" y="25"/>
                  </a:cubicBezTo>
                  <a:cubicBezTo>
                    <a:pt x="141" y="25"/>
                    <a:pt x="141" y="29"/>
                    <a:pt x="141" y="32"/>
                  </a:cubicBezTo>
                  <a:cubicBezTo>
                    <a:pt x="141" y="32"/>
                    <a:pt x="144" y="33"/>
                    <a:pt x="146" y="34"/>
                  </a:cubicBezTo>
                  <a:cubicBezTo>
                    <a:pt x="146" y="34"/>
                    <a:pt x="148" y="36"/>
                    <a:pt x="150" y="38"/>
                  </a:cubicBezTo>
                  <a:cubicBezTo>
                    <a:pt x="150" y="38"/>
                    <a:pt x="151" y="40"/>
                    <a:pt x="152" y="43"/>
                  </a:cubicBezTo>
                  <a:cubicBezTo>
                    <a:pt x="152" y="43"/>
                    <a:pt x="152" y="46"/>
                    <a:pt x="151" y="48"/>
                  </a:cubicBezTo>
                  <a:cubicBezTo>
                    <a:pt x="151" y="48"/>
                    <a:pt x="150" y="51"/>
                    <a:pt x="148" y="53"/>
                  </a:cubicBezTo>
                  <a:cubicBezTo>
                    <a:pt x="148" y="53"/>
                    <a:pt x="147" y="55"/>
                    <a:pt x="144" y="56"/>
                  </a:cubicBezTo>
                  <a:cubicBezTo>
                    <a:pt x="144" y="56"/>
                    <a:pt x="145" y="60"/>
                    <a:pt x="144" y="64"/>
                  </a:cubicBezTo>
                  <a:cubicBezTo>
                    <a:pt x="144" y="64"/>
                    <a:pt x="143" y="67"/>
                    <a:pt x="141" y="71"/>
                  </a:cubicBezTo>
                  <a:cubicBezTo>
                    <a:pt x="141" y="71"/>
                    <a:pt x="139" y="74"/>
                    <a:pt x="136" y="77"/>
                  </a:cubicBezTo>
                  <a:cubicBezTo>
                    <a:pt x="136" y="77"/>
                    <a:pt x="133" y="79"/>
                    <a:pt x="130" y="80"/>
                  </a:cubicBezTo>
                  <a:cubicBezTo>
                    <a:pt x="130" y="80"/>
                    <a:pt x="126" y="82"/>
                    <a:pt x="122" y="82"/>
                  </a:cubicBezTo>
                  <a:cubicBezTo>
                    <a:pt x="122" y="82"/>
                    <a:pt x="118" y="82"/>
                    <a:pt x="114" y="81"/>
                  </a:cubicBezTo>
                  <a:cubicBezTo>
                    <a:pt x="114" y="81"/>
                    <a:pt x="107" y="86"/>
                    <a:pt x="98" y="89"/>
                  </a:cubicBezTo>
                  <a:cubicBezTo>
                    <a:pt x="98" y="89"/>
                    <a:pt x="89" y="91"/>
                    <a:pt x="80" y="91"/>
                  </a:cubicBezTo>
                  <a:cubicBezTo>
                    <a:pt x="80" y="91"/>
                    <a:pt x="70" y="90"/>
                    <a:pt x="62" y="86"/>
                  </a:cubicBezTo>
                  <a:cubicBezTo>
                    <a:pt x="62" y="86"/>
                    <a:pt x="53" y="83"/>
                    <a:pt x="46" y="76"/>
                  </a:cubicBezTo>
                  <a:cubicBezTo>
                    <a:pt x="46" y="76"/>
                    <a:pt x="43" y="79"/>
                    <a:pt x="39" y="80"/>
                  </a:cubicBezTo>
                  <a:cubicBezTo>
                    <a:pt x="39" y="80"/>
                    <a:pt x="35" y="81"/>
                    <a:pt x="30" y="80"/>
                  </a:cubicBezTo>
                  <a:cubicBezTo>
                    <a:pt x="30" y="80"/>
                    <a:pt x="26" y="80"/>
                    <a:pt x="22" y="78"/>
                  </a:cubicBezTo>
                  <a:cubicBezTo>
                    <a:pt x="22" y="78"/>
                    <a:pt x="18" y="77"/>
                    <a:pt x="15" y="74"/>
                  </a:cubicBezTo>
                  <a:cubicBezTo>
                    <a:pt x="15" y="74"/>
                    <a:pt x="12" y="71"/>
                    <a:pt x="11" y="67"/>
                  </a:cubicBezTo>
                  <a:cubicBezTo>
                    <a:pt x="11" y="67"/>
                    <a:pt x="9" y="63"/>
                    <a:pt x="8" y="59"/>
                  </a:cubicBezTo>
                  <a:cubicBezTo>
                    <a:pt x="8" y="59"/>
                    <a:pt x="5" y="58"/>
                    <a:pt x="3" y="56"/>
                  </a:cubicBezTo>
                  <a:cubicBezTo>
                    <a:pt x="3" y="56"/>
                    <a:pt x="1" y="53"/>
                    <a:pt x="0" y="50"/>
                  </a:cubicBezTo>
                  <a:cubicBezTo>
                    <a:pt x="0" y="50"/>
                    <a:pt x="0" y="47"/>
                    <a:pt x="0" y="44"/>
                  </a:cubicBezTo>
                  <a:cubicBezTo>
                    <a:pt x="0" y="44"/>
                    <a:pt x="1" y="41"/>
                    <a:pt x="2" y="38"/>
                  </a:cubicBezTo>
                  <a:cubicBezTo>
                    <a:pt x="2" y="38"/>
                    <a:pt x="4" y="36"/>
                    <a:pt x="7" y="34"/>
                  </a:cubicBezTo>
                  <a:cubicBezTo>
                    <a:pt x="7" y="34"/>
                    <a:pt x="10" y="33"/>
                    <a:pt x="13" y="32"/>
                  </a:cubicBezTo>
                </a:path>
              </a:pathLst>
            </a:custGeom>
            <a:solidFill>
              <a:srgbClr val="CFCFCF">
                <a:alpha val="99998"/>
              </a:srgbClr>
            </a:solidFill>
            <a:ln w="9525">
              <a:solidFill>
                <a:srgbClr val="A0A0A4"/>
              </a:solidFill>
              <a:round/>
              <a:headEnd/>
              <a:tailEnd/>
            </a:ln>
          </p:spPr>
          <p:txBody>
            <a:bodyPr/>
            <a:lstStyle/>
            <a:p>
              <a:endParaRPr lang="en-US"/>
            </a:p>
          </p:txBody>
        </p:sp>
        <p:sp>
          <p:nvSpPr>
            <p:cNvPr id="439" name="Freeform 180"/>
            <p:cNvSpPr>
              <a:spLocks noChangeArrowheads="1"/>
            </p:cNvSpPr>
            <p:nvPr/>
          </p:nvSpPr>
          <p:spPr bwMode="auto">
            <a:xfrm>
              <a:off x="179" y="0"/>
              <a:ext cx="158" cy="94"/>
            </a:xfrm>
            <a:custGeom>
              <a:avLst/>
              <a:gdLst>
                <a:gd name="T0" fmla="*/ 13 w 158"/>
                <a:gd name="T1" fmla="*/ 34 h 94"/>
                <a:gd name="T2" fmla="*/ 18 w 158"/>
                <a:gd name="T3" fmla="*/ 22 h 94"/>
                <a:gd name="T4" fmla="*/ 28 w 158"/>
                <a:gd name="T5" fmla="*/ 13 h 94"/>
                <a:gd name="T6" fmla="*/ 41 w 158"/>
                <a:gd name="T7" fmla="*/ 9 h 94"/>
                <a:gd name="T8" fmla="*/ 54 w 158"/>
                <a:gd name="T9" fmla="*/ 12 h 94"/>
                <a:gd name="T10" fmla="*/ 69 w 158"/>
                <a:gd name="T11" fmla="*/ 3 h 94"/>
                <a:gd name="T12" fmla="*/ 85 w 158"/>
                <a:gd name="T13" fmla="*/ 0 h 94"/>
                <a:gd name="T14" fmla="*/ 102 w 158"/>
                <a:gd name="T15" fmla="*/ 2 h 94"/>
                <a:gd name="T16" fmla="*/ 117 w 158"/>
                <a:gd name="T17" fmla="*/ 11 h 94"/>
                <a:gd name="T18" fmla="*/ 124 w 158"/>
                <a:gd name="T19" fmla="*/ 9 h 94"/>
                <a:gd name="T20" fmla="*/ 132 w 158"/>
                <a:gd name="T21" fmla="*/ 10 h 94"/>
                <a:gd name="T22" fmla="*/ 139 w 158"/>
                <a:gd name="T23" fmla="*/ 14 h 94"/>
                <a:gd name="T24" fmla="*/ 144 w 158"/>
                <a:gd name="T25" fmla="*/ 19 h 94"/>
                <a:gd name="T26" fmla="*/ 146 w 158"/>
                <a:gd name="T27" fmla="*/ 26 h 94"/>
                <a:gd name="T28" fmla="*/ 146 w 158"/>
                <a:gd name="T29" fmla="*/ 34 h 94"/>
                <a:gd name="T30" fmla="*/ 152 w 158"/>
                <a:gd name="T31" fmla="*/ 36 h 94"/>
                <a:gd name="T32" fmla="*/ 156 w 158"/>
                <a:gd name="T33" fmla="*/ 39 h 94"/>
                <a:gd name="T34" fmla="*/ 158 w 158"/>
                <a:gd name="T35" fmla="*/ 45 h 94"/>
                <a:gd name="T36" fmla="*/ 157 w 158"/>
                <a:gd name="T37" fmla="*/ 50 h 94"/>
                <a:gd name="T38" fmla="*/ 154 w 158"/>
                <a:gd name="T39" fmla="*/ 55 h 94"/>
                <a:gd name="T40" fmla="*/ 150 w 158"/>
                <a:gd name="T41" fmla="*/ 58 h 94"/>
                <a:gd name="T42" fmla="*/ 150 w 158"/>
                <a:gd name="T43" fmla="*/ 66 h 94"/>
                <a:gd name="T44" fmla="*/ 147 w 158"/>
                <a:gd name="T45" fmla="*/ 74 h 94"/>
                <a:gd name="T46" fmla="*/ 142 w 158"/>
                <a:gd name="T47" fmla="*/ 80 h 94"/>
                <a:gd name="T48" fmla="*/ 135 w 158"/>
                <a:gd name="T49" fmla="*/ 84 h 94"/>
                <a:gd name="T50" fmla="*/ 127 w 158"/>
                <a:gd name="T51" fmla="*/ 85 h 94"/>
                <a:gd name="T52" fmla="*/ 119 w 158"/>
                <a:gd name="T53" fmla="*/ 84 h 94"/>
                <a:gd name="T54" fmla="*/ 102 w 158"/>
                <a:gd name="T55" fmla="*/ 92 h 94"/>
                <a:gd name="T56" fmla="*/ 83 w 158"/>
                <a:gd name="T57" fmla="*/ 94 h 94"/>
                <a:gd name="T58" fmla="*/ 64 w 158"/>
                <a:gd name="T59" fmla="*/ 90 h 94"/>
                <a:gd name="T60" fmla="*/ 48 w 158"/>
                <a:gd name="T61" fmla="*/ 79 h 94"/>
                <a:gd name="T62" fmla="*/ 40 w 158"/>
                <a:gd name="T63" fmla="*/ 83 h 94"/>
                <a:gd name="T64" fmla="*/ 32 w 158"/>
                <a:gd name="T65" fmla="*/ 84 h 94"/>
                <a:gd name="T66" fmla="*/ 23 w 158"/>
                <a:gd name="T67" fmla="*/ 82 h 94"/>
                <a:gd name="T68" fmla="*/ 16 w 158"/>
                <a:gd name="T69" fmla="*/ 77 h 94"/>
                <a:gd name="T70" fmla="*/ 11 w 158"/>
                <a:gd name="T71" fmla="*/ 70 h 94"/>
                <a:gd name="T72" fmla="*/ 9 w 158"/>
                <a:gd name="T73" fmla="*/ 62 h 94"/>
                <a:gd name="T74" fmla="*/ 3 w 158"/>
                <a:gd name="T75" fmla="*/ 58 h 94"/>
                <a:gd name="T76" fmla="*/ 0 w 158"/>
                <a:gd name="T77" fmla="*/ 52 h 94"/>
                <a:gd name="T78" fmla="*/ 0 w 158"/>
                <a:gd name="T79" fmla="*/ 46 h 94"/>
                <a:gd name="T80" fmla="*/ 2 w 158"/>
                <a:gd name="T81" fmla="*/ 40 h 94"/>
                <a:gd name="T82" fmla="*/ 7 w 158"/>
                <a:gd name="T83" fmla="*/ 36 h 94"/>
                <a:gd name="T84" fmla="*/ 13 w 158"/>
                <a:gd name="T85"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94">
                  <a:moveTo>
                    <a:pt x="13" y="34"/>
                  </a:moveTo>
                  <a:cubicBezTo>
                    <a:pt x="13" y="34"/>
                    <a:pt x="14" y="27"/>
                    <a:pt x="18" y="22"/>
                  </a:cubicBezTo>
                  <a:cubicBezTo>
                    <a:pt x="18" y="22"/>
                    <a:pt x="22" y="16"/>
                    <a:pt x="28" y="13"/>
                  </a:cubicBezTo>
                  <a:cubicBezTo>
                    <a:pt x="28" y="13"/>
                    <a:pt x="34" y="10"/>
                    <a:pt x="41" y="9"/>
                  </a:cubicBezTo>
                  <a:cubicBezTo>
                    <a:pt x="41" y="9"/>
                    <a:pt x="48" y="9"/>
                    <a:pt x="54" y="12"/>
                  </a:cubicBezTo>
                  <a:cubicBezTo>
                    <a:pt x="54" y="12"/>
                    <a:pt x="61" y="6"/>
                    <a:pt x="69" y="3"/>
                  </a:cubicBezTo>
                  <a:cubicBezTo>
                    <a:pt x="69" y="3"/>
                    <a:pt x="77" y="0"/>
                    <a:pt x="85" y="0"/>
                  </a:cubicBezTo>
                  <a:cubicBezTo>
                    <a:pt x="85" y="0"/>
                    <a:pt x="94" y="0"/>
                    <a:pt x="102" y="2"/>
                  </a:cubicBezTo>
                  <a:cubicBezTo>
                    <a:pt x="102" y="2"/>
                    <a:pt x="110" y="5"/>
                    <a:pt x="117" y="11"/>
                  </a:cubicBezTo>
                  <a:cubicBezTo>
                    <a:pt x="117" y="11"/>
                    <a:pt x="121" y="9"/>
                    <a:pt x="124" y="9"/>
                  </a:cubicBezTo>
                  <a:cubicBezTo>
                    <a:pt x="124" y="9"/>
                    <a:pt x="128" y="9"/>
                    <a:pt x="132" y="10"/>
                  </a:cubicBezTo>
                  <a:cubicBezTo>
                    <a:pt x="132" y="10"/>
                    <a:pt x="136" y="11"/>
                    <a:pt x="139" y="14"/>
                  </a:cubicBezTo>
                  <a:cubicBezTo>
                    <a:pt x="139" y="14"/>
                    <a:pt x="142" y="16"/>
                    <a:pt x="144" y="19"/>
                  </a:cubicBezTo>
                  <a:cubicBezTo>
                    <a:pt x="144" y="19"/>
                    <a:pt x="146" y="22"/>
                    <a:pt x="146" y="26"/>
                  </a:cubicBezTo>
                  <a:cubicBezTo>
                    <a:pt x="146" y="26"/>
                    <a:pt x="147" y="30"/>
                    <a:pt x="146" y="34"/>
                  </a:cubicBezTo>
                  <a:cubicBezTo>
                    <a:pt x="146" y="34"/>
                    <a:pt x="149" y="34"/>
                    <a:pt x="152" y="36"/>
                  </a:cubicBezTo>
                  <a:cubicBezTo>
                    <a:pt x="152" y="36"/>
                    <a:pt x="154" y="37"/>
                    <a:pt x="156" y="39"/>
                  </a:cubicBezTo>
                  <a:cubicBezTo>
                    <a:pt x="156" y="39"/>
                    <a:pt x="157" y="42"/>
                    <a:pt x="158" y="45"/>
                  </a:cubicBezTo>
                  <a:cubicBezTo>
                    <a:pt x="158" y="45"/>
                    <a:pt x="158" y="48"/>
                    <a:pt x="157" y="50"/>
                  </a:cubicBezTo>
                  <a:cubicBezTo>
                    <a:pt x="157" y="50"/>
                    <a:pt x="156" y="53"/>
                    <a:pt x="154" y="55"/>
                  </a:cubicBezTo>
                  <a:cubicBezTo>
                    <a:pt x="154" y="55"/>
                    <a:pt x="152" y="57"/>
                    <a:pt x="150" y="58"/>
                  </a:cubicBezTo>
                  <a:cubicBezTo>
                    <a:pt x="150" y="58"/>
                    <a:pt x="150" y="62"/>
                    <a:pt x="150" y="66"/>
                  </a:cubicBezTo>
                  <a:cubicBezTo>
                    <a:pt x="150" y="66"/>
                    <a:pt x="149" y="70"/>
                    <a:pt x="147" y="74"/>
                  </a:cubicBezTo>
                  <a:cubicBezTo>
                    <a:pt x="147" y="74"/>
                    <a:pt x="145" y="77"/>
                    <a:pt x="142" y="80"/>
                  </a:cubicBezTo>
                  <a:cubicBezTo>
                    <a:pt x="142" y="80"/>
                    <a:pt x="139" y="82"/>
                    <a:pt x="135" y="84"/>
                  </a:cubicBezTo>
                  <a:cubicBezTo>
                    <a:pt x="135" y="84"/>
                    <a:pt x="131" y="85"/>
                    <a:pt x="127" y="85"/>
                  </a:cubicBezTo>
                  <a:cubicBezTo>
                    <a:pt x="127" y="85"/>
                    <a:pt x="123" y="85"/>
                    <a:pt x="119" y="84"/>
                  </a:cubicBezTo>
                  <a:cubicBezTo>
                    <a:pt x="119" y="84"/>
                    <a:pt x="111" y="90"/>
                    <a:pt x="102" y="92"/>
                  </a:cubicBezTo>
                  <a:cubicBezTo>
                    <a:pt x="102" y="92"/>
                    <a:pt x="92" y="95"/>
                    <a:pt x="83" y="94"/>
                  </a:cubicBezTo>
                  <a:cubicBezTo>
                    <a:pt x="83" y="94"/>
                    <a:pt x="73" y="94"/>
                    <a:pt x="64" y="90"/>
                  </a:cubicBezTo>
                  <a:cubicBezTo>
                    <a:pt x="64" y="90"/>
                    <a:pt x="55" y="86"/>
                    <a:pt x="48" y="79"/>
                  </a:cubicBezTo>
                  <a:cubicBezTo>
                    <a:pt x="48" y="79"/>
                    <a:pt x="45" y="82"/>
                    <a:pt x="40" y="83"/>
                  </a:cubicBezTo>
                  <a:cubicBezTo>
                    <a:pt x="40" y="83"/>
                    <a:pt x="36" y="84"/>
                    <a:pt x="32" y="84"/>
                  </a:cubicBezTo>
                  <a:cubicBezTo>
                    <a:pt x="32" y="84"/>
                    <a:pt x="27" y="83"/>
                    <a:pt x="23" y="82"/>
                  </a:cubicBezTo>
                  <a:cubicBezTo>
                    <a:pt x="23" y="82"/>
                    <a:pt x="19" y="80"/>
                    <a:pt x="16" y="77"/>
                  </a:cubicBezTo>
                  <a:cubicBezTo>
                    <a:pt x="16" y="77"/>
                    <a:pt x="13" y="74"/>
                    <a:pt x="11" y="70"/>
                  </a:cubicBezTo>
                  <a:cubicBezTo>
                    <a:pt x="11" y="70"/>
                    <a:pt x="9" y="66"/>
                    <a:pt x="9" y="62"/>
                  </a:cubicBezTo>
                  <a:cubicBezTo>
                    <a:pt x="9" y="62"/>
                    <a:pt x="6" y="60"/>
                    <a:pt x="3" y="58"/>
                  </a:cubicBezTo>
                  <a:cubicBezTo>
                    <a:pt x="3" y="58"/>
                    <a:pt x="1" y="55"/>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CFCFCF">
                <a:alpha val="99998"/>
              </a:srgbClr>
            </a:solidFill>
            <a:ln w="9525">
              <a:solidFill>
                <a:srgbClr val="A0A0A4"/>
              </a:solidFill>
              <a:round/>
              <a:headEnd/>
              <a:tailEnd/>
            </a:ln>
          </p:spPr>
          <p:txBody>
            <a:bodyPr/>
            <a:lstStyle/>
            <a:p>
              <a:endParaRPr lang="en-US"/>
            </a:p>
          </p:txBody>
        </p:sp>
      </p:grpSp>
      <p:grpSp>
        <p:nvGrpSpPr>
          <p:cNvPr id="440" name="Group 181"/>
          <p:cNvGrpSpPr>
            <a:grpSpLocks/>
          </p:cNvGrpSpPr>
          <p:nvPr/>
        </p:nvGrpSpPr>
        <p:grpSpPr bwMode="auto">
          <a:xfrm>
            <a:off x="96858" y="6352382"/>
            <a:ext cx="5674478" cy="354840"/>
            <a:chOff x="0" y="0"/>
            <a:chExt cx="3359" cy="290"/>
          </a:xfrm>
        </p:grpSpPr>
        <p:sp>
          <p:nvSpPr>
            <p:cNvPr id="441" name="Freeform 182"/>
            <p:cNvSpPr>
              <a:spLocks noChangeArrowheads="1"/>
            </p:cNvSpPr>
            <p:nvPr/>
          </p:nvSpPr>
          <p:spPr bwMode="auto">
            <a:xfrm>
              <a:off x="0" y="0"/>
              <a:ext cx="3271" cy="248"/>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442" name="Text Box 183"/>
            <p:cNvSpPr txBox="1">
              <a:spLocks noChangeArrowheads="1"/>
            </p:cNvSpPr>
            <p:nvPr/>
          </p:nvSpPr>
          <p:spPr bwMode="auto">
            <a:xfrm>
              <a:off x="57" y="0"/>
              <a:ext cx="3302" cy="290"/>
            </a:xfrm>
            <a:prstGeom prst="rect">
              <a:avLst/>
            </a:prstGeom>
            <a:solidFill>
              <a:schemeClr val="bg2">
                <a:lumMod val="75000"/>
                <a:alpha val="999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r>
                <a:rPr lang="en-GB" sz="1200" dirty="0">
                  <a:solidFill>
                    <a:srgbClr val="57330F"/>
                  </a:solidFill>
                </a:rPr>
                <a:t>1.  OBO - Open Biological and Biomedical </a:t>
              </a:r>
              <a:r>
                <a:rPr lang="en-GB" sz="1200" dirty="0" smtClean="0">
                  <a:solidFill>
                    <a:srgbClr val="57330F"/>
                  </a:solidFill>
                </a:rPr>
                <a:t>Ontologies.   </a:t>
              </a:r>
              <a:r>
                <a:rPr lang="en-GB" sz="1200" dirty="0">
                  <a:solidFill>
                    <a:srgbClr val="57330F"/>
                  </a:solidFill>
                </a:rPr>
                <a:t>&lt;http://</a:t>
              </a:r>
              <a:r>
                <a:rPr lang="en-GB" sz="1200" dirty="0" err="1">
                  <a:solidFill>
                    <a:srgbClr val="57330F"/>
                  </a:solidFill>
                </a:rPr>
                <a:t>www.obofoundry.org</a:t>
              </a:r>
              <a:r>
                <a:rPr lang="en-GB" sz="1200" dirty="0">
                  <a:solidFill>
                    <a:srgbClr val="57330F"/>
                  </a:solidFill>
                </a:rPr>
                <a:t>/&gt;</a:t>
              </a:r>
            </a:p>
            <a:p>
              <a:r>
                <a:rPr lang="en-GB" sz="1200" dirty="0">
                  <a:solidFill>
                    <a:srgbClr val="57330F"/>
                  </a:solidFill>
                </a:rPr>
                <a:t>2. R2RML - RDB to RDF Mapping Language.    &lt;http://www.w3.org/2001/</a:t>
              </a:r>
              <a:r>
                <a:rPr lang="en-GB" sz="1200" dirty="0" err="1">
                  <a:solidFill>
                    <a:srgbClr val="57330F"/>
                  </a:solidFill>
                </a:rPr>
                <a:t>sw</a:t>
              </a:r>
              <a:r>
                <a:rPr lang="en-GB" sz="1200" dirty="0">
                  <a:solidFill>
                    <a:srgbClr val="57330F"/>
                  </a:solidFill>
                </a:rPr>
                <a:t>/rdb2rdf/&gt;</a:t>
              </a:r>
            </a:p>
          </p:txBody>
        </p:sp>
      </p:grpSp>
      <p:grpSp>
        <p:nvGrpSpPr>
          <p:cNvPr id="443" name="Group 184"/>
          <p:cNvGrpSpPr>
            <a:grpSpLocks/>
          </p:cNvGrpSpPr>
          <p:nvPr/>
        </p:nvGrpSpPr>
        <p:grpSpPr bwMode="auto">
          <a:xfrm>
            <a:off x="1563188" y="3536880"/>
            <a:ext cx="4085094" cy="1210599"/>
            <a:chOff x="0" y="0"/>
            <a:chExt cx="2966" cy="987"/>
          </a:xfrm>
        </p:grpSpPr>
        <p:grpSp>
          <p:nvGrpSpPr>
            <p:cNvPr id="444" name="Group 185"/>
            <p:cNvGrpSpPr>
              <a:grpSpLocks/>
            </p:cNvGrpSpPr>
            <p:nvPr/>
          </p:nvGrpSpPr>
          <p:grpSpPr bwMode="auto">
            <a:xfrm>
              <a:off x="1464" y="0"/>
              <a:ext cx="311" cy="311"/>
              <a:chOff x="0" y="0"/>
              <a:chExt cx="312" cy="312"/>
            </a:xfrm>
          </p:grpSpPr>
          <p:grpSp>
            <p:nvGrpSpPr>
              <p:cNvPr id="505" name="Group 186"/>
              <p:cNvGrpSpPr>
                <a:grpSpLocks/>
              </p:cNvGrpSpPr>
              <p:nvPr/>
            </p:nvGrpSpPr>
            <p:grpSpPr bwMode="auto">
              <a:xfrm>
                <a:off x="0" y="0"/>
                <a:ext cx="311" cy="311"/>
                <a:chOff x="0" y="0"/>
                <a:chExt cx="312" cy="312"/>
              </a:xfrm>
            </p:grpSpPr>
            <p:sp>
              <p:nvSpPr>
                <p:cNvPr id="507" name="Freeform 187"/>
                <p:cNvSpPr>
                  <a:spLocks noChangeArrowheads="1"/>
                </p:cNvSpPr>
                <p:nvPr/>
              </p:nvSpPr>
              <p:spPr bwMode="auto">
                <a:xfrm>
                  <a:off x="0" y="0"/>
                  <a:ext cx="311" cy="311"/>
                </a:xfrm>
                <a:custGeom>
                  <a:avLst/>
                  <a:gdLst>
                    <a:gd name="T0" fmla="*/ 0 w 311"/>
                    <a:gd name="T1" fmla="*/ 0 h 311"/>
                    <a:gd name="T2" fmla="*/ 0 w 311"/>
                    <a:gd name="T3" fmla="*/ 297 h 311"/>
                    <a:gd name="T4" fmla="*/ 12 w 311"/>
                    <a:gd name="T5" fmla="*/ 311 h 311"/>
                    <a:gd name="T6" fmla="*/ 305 w 311"/>
                    <a:gd name="T7" fmla="*/ 311 h 311"/>
                    <a:gd name="T8" fmla="*/ 311 w 311"/>
                    <a:gd name="T9" fmla="*/ 303 h 311"/>
                    <a:gd name="T10" fmla="*/ 311 w 311"/>
                    <a:gd name="T11" fmla="*/ 0 h 311"/>
                    <a:gd name="T12" fmla="*/ 306 w 311"/>
                    <a:gd name="T13" fmla="*/ 4 h 311"/>
                    <a:gd name="T14" fmla="*/ 302 w 311"/>
                    <a:gd name="T15" fmla="*/ 0 h 311"/>
                    <a:gd name="T16" fmla="*/ 0 w 311"/>
                    <a:gd name="T1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11">
                      <a:moveTo>
                        <a:pt x="0" y="0"/>
                      </a:moveTo>
                      <a:lnTo>
                        <a:pt x="0" y="297"/>
                      </a:lnTo>
                      <a:lnTo>
                        <a:pt x="12" y="311"/>
                      </a:lnTo>
                      <a:lnTo>
                        <a:pt x="305" y="311"/>
                      </a:lnTo>
                      <a:lnTo>
                        <a:pt x="311" y="303"/>
                      </a:lnTo>
                      <a:lnTo>
                        <a:pt x="311" y="0"/>
                      </a:lnTo>
                      <a:lnTo>
                        <a:pt x="306" y="4"/>
                      </a:lnTo>
                      <a:lnTo>
                        <a:pt x="302" y="0"/>
                      </a:lnTo>
                      <a:lnTo>
                        <a:pt x="0" y="0"/>
                      </a:lnTo>
                    </a:path>
                  </a:pathLst>
                </a:custGeom>
                <a:gradFill rotWithShape="1">
                  <a:gsLst>
                    <a:gs pos="0">
                      <a:srgbClr val="B7B7B7">
                        <a:alpha val="99998"/>
                      </a:srgbClr>
                    </a:gs>
                    <a:gs pos="100000">
                      <a:srgbClr val="C7B9AE">
                        <a:alpha val="99998"/>
                      </a:srgbClr>
                    </a:gs>
                  </a:gsLst>
                  <a:lin ang="5400000" scaled="1"/>
                </a:gradFill>
                <a:ln w="9525">
                  <a:solidFill>
                    <a:srgbClr val="555555"/>
                  </a:solidFill>
                  <a:round/>
                  <a:headEnd/>
                  <a:tailEnd/>
                </a:ln>
              </p:spPr>
              <p:txBody>
                <a:bodyPr/>
                <a:lstStyle/>
                <a:p>
                  <a:endParaRPr lang="en-US"/>
                </a:p>
              </p:txBody>
            </p:sp>
            <p:sp>
              <p:nvSpPr>
                <p:cNvPr id="508" name="Freeform 188"/>
                <p:cNvSpPr>
                  <a:spLocks noChangeArrowheads="1"/>
                </p:cNvSpPr>
                <p:nvPr/>
              </p:nvSpPr>
              <p:spPr bwMode="auto">
                <a:xfrm>
                  <a:off x="3"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a14="http://schemas.microsoft.com/office/drawing/2010/main">
                      <a:solidFill>
                        <a:srgbClr val="000000">
                          <a:alpha val="99998"/>
                        </a:srgbClr>
                      </a:solidFill>
                    </a14:hiddenFill>
                  </a:ext>
                </a:extLst>
              </p:spPr>
              <p:txBody>
                <a:bodyPr/>
                <a:lstStyle/>
                <a:p>
                  <a:endParaRPr lang="en-US"/>
                </a:p>
              </p:txBody>
            </p:sp>
            <p:sp>
              <p:nvSpPr>
                <p:cNvPr id="509" name="Freeform 189"/>
                <p:cNvSpPr>
                  <a:spLocks noChangeArrowheads="1"/>
                </p:cNvSpPr>
                <p:nvPr/>
              </p:nvSpPr>
              <p:spPr bwMode="auto">
                <a:xfrm>
                  <a:off x="286"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a14="http://schemas.microsoft.com/office/drawing/2010/main">
                      <a:solidFill>
                        <a:srgbClr val="000000">
                          <a:alpha val="99998"/>
                        </a:srgbClr>
                      </a:solidFill>
                    </a14:hiddenFill>
                  </a:ext>
                </a:extLst>
              </p:spPr>
              <p:txBody>
                <a:bodyPr/>
                <a:lstStyle/>
                <a:p>
                  <a:endParaRPr lang="en-US"/>
                </a:p>
              </p:txBody>
            </p:sp>
            <p:sp>
              <p:nvSpPr>
                <p:cNvPr id="510" name="Freeform 190"/>
                <p:cNvSpPr>
                  <a:spLocks noChangeArrowheads="1"/>
                </p:cNvSpPr>
                <p:nvPr/>
              </p:nvSpPr>
              <p:spPr bwMode="auto">
                <a:xfrm>
                  <a:off x="208" y="211"/>
                  <a:ext cx="73" cy="100"/>
                </a:xfrm>
                <a:custGeom>
                  <a:avLst/>
                  <a:gdLst>
                    <a:gd name="T0" fmla="*/ 72 w 72"/>
                    <a:gd name="T1" fmla="*/ 99 h 99"/>
                    <a:gd name="T2" fmla="*/ 72 w 72"/>
                    <a:gd name="T3" fmla="*/ 8 h 99"/>
                    <a:gd name="T4" fmla="*/ 71 w 72"/>
                    <a:gd name="T5" fmla="*/ 5 h 99"/>
                    <a:gd name="T6" fmla="*/ 69 w 72"/>
                    <a:gd name="T7" fmla="*/ 2 h 99"/>
                    <a:gd name="T8" fmla="*/ 67 w 72"/>
                    <a:gd name="T9" fmla="*/ 0 h 99"/>
                    <a:gd name="T10" fmla="*/ 63 w 72"/>
                    <a:gd name="T11" fmla="*/ 0 h 99"/>
                    <a:gd name="T12" fmla="*/ 0 w 7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72" h="99">
                      <a:moveTo>
                        <a:pt x="72" y="99"/>
                      </a:moveTo>
                      <a:lnTo>
                        <a:pt x="72" y="8"/>
                      </a:lnTo>
                      <a:cubicBezTo>
                        <a:pt x="72" y="8"/>
                        <a:pt x="72" y="7"/>
                        <a:pt x="71" y="5"/>
                      </a:cubicBezTo>
                      <a:cubicBezTo>
                        <a:pt x="71" y="5"/>
                        <a:pt x="70" y="4"/>
                        <a:pt x="69" y="2"/>
                      </a:cubicBezTo>
                      <a:cubicBezTo>
                        <a:pt x="69" y="2"/>
                        <a:pt x="68" y="1"/>
                        <a:pt x="67" y="0"/>
                      </a:cubicBezTo>
                      <a:cubicBezTo>
                        <a:pt x="67" y="0"/>
                        <a:pt x="65" y="0"/>
                        <a:pt x="63" y="0"/>
                      </a:cubicBezTo>
                      <a:lnTo>
                        <a:pt x="0" y="0"/>
                      </a:lnTo>
                    </a:path>
                  </a:pathLst>
                </a:custGeom>
                <a:noFill/>
                <a:ln w="9525">
                  <a:solidFill>
                    <a:srgbClr val="555555"/>
                  </a:solidFill>
                  <a:round/>
                  <a:headEnd type="none" w="sm" len="sm"/>
                  <a:tailEnd type="none" w="sm" len="sm"/>
                </a:ln>
                <a:extLst>
                  <a:ext uri="{909E8E84-426E-40DD-AFC4-6F175D3DCCD1}">
                    <a14:hiddenFill xmlns:a14="http://schemas.microsoft.com/office/drawing/2010/main">
                      <a:solidFill>
                        <a:srgbClr val="000000">
                          <a:alpha val="99998"/>
                        </a:srgbClr>
                      </a:solidFill>
                    </a14:hiddenFill>
                  </a:ext>
                </a:extLst>
              </p:spPr>
              <p:txBody>
                <a:bodyPr/>
                <a:lstStyle/>
                <a:p>
                  <a:endParaRPr lang="en-US"/>
                </a:p>
              </p:txBody>
            </p:sp>
            <p:sp>
              <p:nvSpPr>
                <p:cNvPr id="511" name="Freeform 191"/>
                <p:cNvSpPr>
                  <a:spLocks noChangeArrowheads="1"/>
                </p:cNvSpPr>
                <p:nvPr/>
              </p:nvSpPr>
              <p:spPr bwMode="auto">
                <a:xfrm>
                  <a:off x="23" y="4"/>
                  <a:ext cx="260" cy="192"/>
                </a:xfrm>
                <a:custGeom>
                  <a:avLst/>
                  <a:gdLst>
                    <a:gd name="T0" fmla="*/ 260 w 260"/>
                    <a:gd name="T1" fmla="*/ 0 h 192"/>
                    <a:gd name="T2" fmla="*/ 260 w 260"/>
                    <a:gd name="T3" fmla="*/ 183 h 192"/>
                    <a:gd name="T4" fmla="*/ 259 w 260"/>
                    <a:gd name="T5" fmla="*/ 187 h 192"/>
                    <a:gd name="T6" fmla="*/ 258 w 260"/>
                    <a:gd name="T7" fmla="*/ 190 h 192"/>
                    <a:gd name="T8" fmla="*/ 255 w 260"/>
                    <a:gd name="T9" fmla="*/ 192 h 192"/>
                    <a:gd name="T10" fmla="*/ 251 w 260"/>
                    <a:gd name="T11" fmla="*/ 192 h 192"/>
                    <a:gd name="T12" fmla="*/ 8 w 260"/>
                    <a:gd name="T13" fmla="*/ 192 h 192"/>
                    <a:gd name="T14" fmla="*/ 5 w 260"/>
                    <a:gd name="T15" fmla="*/ 191 h 192"/>
                    <a:gd name="T16" fmla="*/ 2 w 260"/>
                    <a:gd name="T17" fmla="*/ 189 h 192"/>
                    <a:gd name="T18" fmla="*/ 1 w 260"/>
                    <a:gd name="T19" fmla="*/ 186 h 192"/>
                    <a:gd name="T20" fmla="*/ 0 w 260"/>
                    <a:gd name="T21" fmla="*/ 183 h 192"/>
                    <a:gd name="T22" fmla="*/ 0 w 260"/>
                    <a:gd name="T23" fmla="*/ 0 h 192"/>
                    <a:gd name="T24" fmla="*/ 260 w 260"/>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2">
                      <a:moveTo>
                        <a:pt x="260" y="0"/>
                      </a:moveTo>
                      <a:lnTo>
                        <a:pt x="260" y="183"/>
                      </a:lnTo>
                      <a:cubicBezTo>
                        <a:pt x="260" y="183"/>
                        <a:pt x="260" y="185"/>
                        <a:pt x="259" y="187"/>
                      </a:cubicBezTo>
                      <a:cubicBezTo>
                        <a:pt x="259" y="187"/>
                        <a:pt x="259" y="188"/>
                        <a:pt x="258" y="190"/>
                      </a:cubicBezTo>
                      <a:cubicBezTo>
                        <a:pt x="258" y="190"/>
                        <a:pt x="256" y="191"/>
                        <a:pt x="255" y="192"/>
                      </a:cubicBezTo>
                      <a:cubicBezTo>
                        <a:pt x="255" y="192"/>
                        <a:pt x="253" y="192"/>
                        <a:pt x="251" y="192"/>
                      </a:cubicBezTo>
                      <a:lnTo>
                        <a:pt x="8" y="192"/>
                      </a:lnTo>
                      <a:cubicBezTo>
                        <a:pt x="8" y="192"/>
                        <a:pt x="6" y="192"/>
                        <a:pt x="5" y="191"/>
                      </a:cubicBezTo>
                      <a:cubicBezTo>
                        <a:pt x="5" y="191"/>
                        <a:pt x="4" y="190"/>
                        <a:pt x="2" y="189"/>
                      </a:cubicBezTo>
                      <a:cubicBezTo>
                        <a:pt x="2" y="189"/>
                        <a:pt x="1" y="188"/>
                        <a:pt x="1" y="186"/>
                      </a:cubicBezTo>
                      <a:cubicBezTo>
                        <a:pt x="1" y="186"/>
                        <a:pt x="0" y="185"/>
                        <a:pt x="0" y="183"/>
                      </a:cubicBezTo>
                      <a:lnTo>
                        <a:pt x="0" y="0"/>
                      </a:lnTo>
                      <a:lnTo>
                        <a:pt x="260" y="0"/>
                      </a:lnTo>
                    </a:path>
                  </a:pathLst>
                </a:custGeom>
                <a:solidFill>
                  <a:srgbClr val="FFFFFF">
                    <a:alpha val="39999"/>
                  </a:srgbClr>
                </a:solidFill>
                <a:ln w="9525">
                  <a:solidFill>
                    <a:srgbClr val="555555"/>
                  </a:solidFill>
                  <a:round/>
                  <a:headEnd/>
                  <a:tailEnd/>
                </a:ln>
              </p:spPr>
              <p:txBody>
                <a:bodyPr/>
                <a:lstStyle/>
                <a:p>
                  <a:endParaRPr lang="en-US"/>
                </a:p>
              </p:txBody>
            </p:sp>
            <p:sp>
              <p:nvSpPr>
                <p:cNvPr id="512" name="Freeform 192"/>
                <p:cNvSpPr>
                  <a:spLocks noChangeArrowheads="1"/>
                </p:cNvSpPr>
                <p:nvPr/>
              </p:nvSpPr>
              <p:spPr bwMode="auto">
                <a:xfrm>
                  <a:off x="49" y="209"/>
                  <a:ext cx="180" cy="98"/>
                </a:xfrm>
                <a:custGeom>
                  <a:avLst/>
                  <a:gdLst>
                    <a:gd name="T0" fmla="*/ 38 w 180"/>
                    <a:gd name="T1" fmla="*/ 11 h 97"/>
                    <a:gd name="T2" fmla="*/ 38 w 180"/>
                    <a:gd name="T3" fmla="*/ 90 h 97"/>
                    <a:gd name="T4" fmla="*/ 69 w 180"/>
                    <a:gd name="T5" fmla="*/ 90 h 97"/>
                    <a:gd name="T6" fmla="*/ 69 w 180"/>
                    <a:gd name="T7" fmla="*/ 11 h 97"/>
                    <a:gd name="T8" fmla="*/ 38 w 180"/>
                    <a:gd name="T9" fmla="*/ 11 h 97"/>
                    <a:gd name="T10" fmla="*/ 0 w 180"/>
                    <a:gd name="T11" fmla="*/ 8 h 97"/>
                    <a:gd name="T12" fmla="*/ 0 w 180"/>
                    <a:gd name="T13" fmla="*/ 97 h 97"/>
                    <a:gd name="T14" fmla="*/ 180 w 180"/>
                    <a:gd name="T15" fmla="*/ 97 h 97"/>
                    <a:gd name="T16" fmla="*/ 180 w 180"/>
                    <a:gd name="T17" fmla="*/ 8 h 97"/>
                    <a:gd name="T18" fmla="*/ 179 w 180"/>
                    <a:gd name="T19" fmla="*/ 5 h 97"/>
                    <a:gd name="T20" fmla="*/ 177 w 180"/>
                    <a:gd name="T21" fmla="*/ 2 h 97"/>
                    <a:gd name="T22" fmla="*/ 175 w 180"/>
                    <a:gd name="T23" fmla="*/ 0 h 97"/>
                    <a:gd name="T24" fmla="*/ 172 w 180"/>
                    <a:gd name="T25" fmla="*/ 0 h 97"/>
                    <a:gd name="T26" fmla="*/ 7 w 180"/>
                    <a:gd name="T27" fmla="*/ 0 h 97"/>
                    <a:gd name="T28" fmla="*/ 4 w 180"/>
                    <a:gd name="T29" fmla="*/ 0 h 97"/>
                    <a:gd name="T30" fmla="*/ 2 w 180"/>
                    <a:gd name="T31" fmla="*/ 2 h 97"/>
                    <a:gd name="T32" fmla="*/ 0 w 180"/>
                    <a:gd name="T33" fmla="*/ 5 h 97"/>
                    <a:gd name="T34" fmla="*/ 0 w 18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97">
                      <a:moveTo>
                        <a:pt x="38" y="11"/>
                      </a:moveTo>
                      <a:lnTo>
                        <a:pt x="38" y="90"/>
                      </a:lnTo>
                      <a:lnTo>
                        <a:pt x="69" y="90"/>
                      </a:lnTo>
                      <a:lnTo>
                        <a:pt x="69" y="11"/>
                      </a:lnTo>
                      <a:lnTo>
                        <a:pt x="38" y="11"/>
                      </a:lnTo>
                      <a:moveTo>
                        <a:pt x="0" y="8"/>
                      </a:moveTo>
                      <a:lnTo>
                        <a:pt x="0" y="97"/>
                      </a:lnTo>
                      <a:lnTo>
                        <a:pt x="180" y="97"/>
                      </a:lnTo>
                      <a:lnTo>
                        <a:pt x="180" y="8"/>
                      </a:lnTo>
                      <a:cubicBezTo>
                        <a:pt x="180" y="8"/>
                        <a:pt x="180" y="6"/>
                        <a:pt x="179" y="5"/>
                      </a:cubicBezTo>
                      <a:cubicBezTo>
                        <a:pt x="179" y="5"/>
                        <a:pt x="178" y="3"/>
                        <a:pt x="177" y="2"/>
                      </a:cubicBezTo>
                      <a:cubicBezTo>
                        <a:pt x="177" y="2"/>
                        <a:pt x="176" y="1"/>
                        <a:pt x="175" y="0"/>
                      </a:cubicBezTo>
                      <a:cubicBezTo>
                        <a:pt x="175" y="0"/>
                        <a:pt x="173" y="0"/>
                        <a:pt x="172"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5F5F5F">
                        <a:alpha val="99998"/>
                      </a:srgbClr>
                    </a:gs>
                    <a:gs pos="100000">
                      <a:srgbClr val="2F2F2F">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513" name="Freeform 193"/>
                <p:cNvSpPr>
                  <a:spLocks noChangeArrowheads="1"/>
                </p:cNvSpPr>
                <p:nvPr/>
              </p:nvSpPr>
              <p:spPr bwMode="auto">
                <a:xfrm>
                  <a:off x="47" y="207"/>
                  <a:ext cx="181" cy="98"/>
                </a:xfrm>
                <a:custGeom>
                  <a:avLst/>
                  <a:gdLst>
                    <a:gd name="T0" fmla="*/ 38 w 180"/>
                    <a:gd name="T1" fmla="*/ 11 h 97"/>
                    <a:gd name="T2" fmla="*/ 38 w 180"/>
                    <a:gd name="T3" fmla="*/ 90 h 97"/>
                    <a:gd name="T4" fmla="*/ 69 w 180"/>
                    <a:gd name="T5" fmla="*/ 90 h 97"/>
                    <a:gd name="T6" fmla="*/ 69 w 180"/>
                    <a:gd name="T7" fmla="*/ 11 h 97"/>
                    <a:gd name="T8" fmla="*/ 38 w 180"/>
                    <a:gd name="T9" fmla="*/ 11 h 97"/>
                    <a:gd name="T10" fmla="*/ 0 w 180"/>
                    <a:gd name="T11" fmla="*/ 8 h 97"/>
                    <a:gd name="T12" fmla="*/ 0 w 180"/>
                    <a:gd name="T13" fmla="*/ 97 h 97"/>
                    <a:gd name="T14" fmla="*/ 180 w 180"/>
                    <a:gd name="T15" fmla="*/ 97 h 97"/>
                    <a:gd name="T16" fmla="*/ 180 w 180"/>
                    <a:gd name="T17" fmla="*/ 8 h 97"/>
                    <a:gd name="T18" fmla="*/ 179 w 180"/>
                    <a:gd name="T19" fmla="*/ 5 h 97"/>
                    <a:gd name="T20" fmla="*/ 177 w 180"/>
                    <a:gd name="T21" fmla="*/ 2 h 97"/>
                    <a:gd name="T22" fmla="*/ 175 w 180"/>
                    <a:gd name="T23" fmla="*/ 0 h 97"/>
                    <a:gd name="T24" fmla="*/ 172 w 180"/>
                    <a:gd name="T25" fmla="*/ 0 h 97"/>
                    <a:gd name="T26" fmla="*/ 7 w 180"/>
                    <a:gd name="T27" fmla="*/ 0 h 97"/>
                    <a:gd name="T28" fmla="*/ 4 w 180"/>
                    <a:gd name="T29" fmla="*/ 0 h 97"/>
                    <a:gd name="T30" fmla="*/ 2 w 180"/>
                    <a:gd name="T31" fmla="*/ 2 h 97"/>
                    <a:gd name="T32" fmla="*/ 0 w 180"/>
                    <a:gd name="T33" fmla="*/ 5 h 97"/>
                    <a:gd name="T34" fmla="*/ 0 w 18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97">
                      <a:moveTo>
                        <a:pt x="38" y="11"/>
                      </a:moveTo>
                      <a:lnTo>
                        <a:pt x="38" y="90"/>
                      </a:lnTo>
                      <a:lnTo>
                        <a:pt x="69" y="90"/>
                      </a:lnTo>
                      <a:lnTo>
                        <a:pt x="69" y="11"/>
                      </a:lnTo>
                      <a:lnTo>
                        <a:pt x="38" y="11"/>
                      </a:lnTo>
                      <a:moveTo>
                        <a:pt x="0" y="8"/>
                      </a:moveTo>
                      <a:lnTo>
                        <a:pt x="0" y="97"/>
                      </a:lnTo>
                      <a:lnTo>
                        <a:pt x="180" y="97"/>
                      </a:lnTo>
                      <a:lnTo>
                        <a:pt x="180" y="8"/>
                      </a:lnTo>
                      <a:cubicBezTo>
                        <a:pt x="180" y="8"/>
                        <a:pt x="180" y="6"/>
                        <a:pt x="179" y="5"/>
                      </a:cubicBezTo>
                      <a:cubicBezTo>
                        <a:pt x="179" y="5"/>
                        <a:pt x="178" y="3"/>
                        <a:pt x="177" y="2"/>
                      </a:cubicBezTo>
                      <a:cubicBezTo>
                        <a:pt x="177" y="2"/>
                        <a:pt x="176" y="1"/>
                        <a:pt x="175" y="0"/>
                      </a:cubicBezTo>
                      <a:cubicBezTo>
                        <a:pt x="175" y="0"/>
                        <a:pt x="173" y="0"/>
                        <a:pt x="172"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FFFFFF">
                        <a:alpha val="99998"/>
                      </a:srgbClr>
                    </a:gs>
                    <a:gs pos="100000">
                      <a:srgbClr val="EFEFEF">
                        <a:alpha val="99998"/>
                      </a:srgbClr>
                    </a:gs>
                  </a:gsLst>
                  <a:lin ang="5400000" scaled="1"/>
                </a:gradFill>
                <a:ln w="9525">
                  <a:solidFill>
                    <a:srgbClr val="555555"/>
                  </a:solidFill>
                  <a:round/>
                  <a:headEnd/>
                  <a:tailEnd/>
                </a:ln>
              </p:spPr>
              <p:txBody>
                <a:bodyPr/>
                <a:lstStyle/>
                <a:p>
                  <a:endParaRPr lang="en-US"/>
                </a:p>
              </p:txBody>
            </p:sp>
          </p:grpSp>
          <p:sp>
            <p:nvSpPr>
              <p:cNvPr id="506" name="Text Box 194"/>
              <p:cNvSpPr txBox="1">
                <a:spLocks noChangeArrowheads="1"/>
              </p:cNvSpPr>
              <p:nvPr/>
            </p:nvSpPr>
            <p:spPr bwMode="auto">
              <a:xfrm>
                <a:off x="-134" y="288"/>
                <a:ext cx="580" cy="294"/>
              </a:xfrm>
              <a:prstGeom prst="rect">
                <a:avLst/>
              </a:prstGeom>
              <a:noFill/>
              <a:ln>
                <a:noFill/>
              </a:ln>
              <a:extLst>
                <a:ext uri="{909E8E84-426E-40DD-AFC4-6F175D3DCCD1}">
                  <a14:hiddenFill xmlns:a14="http://schemas.microsoft.com/office/drawing/2010/main">
                    <a:gradFill rotWithShape="0">
                      <a:gsLst>
                        <a:gs pos="0">
                          <a:srgbClr val="FFFFFF">
                            <a:alpha val="99998"/>
                          </a:srgbClr>
                        </a:gs>
                        <a:gs pos="100000">
                          <a:srgbClr val="FFFFFF">
                            <a:alpha val="99998"/>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 Conversion</a:t>
                </a:r>
              </a:p>
              <a:p>
                <a:pPr algn="ctr">
                  <a:lnSpc>
                    <a:spcPts val="1122"/>
                  </a:lnSpc>
                </a:pPr>
                <a:r>
                  <a:rPr lang="en-GB" sz="900">
                    <a:solidFill>
                      <a:srgbClr val="555555"/>
                    </a:solidFill>
                  </a:rPr>
                  <a:t>Software</a:t>
                </a:r>
              </a:p>
            </p:txBody>
          </p:sp>
        </p:grpSp>
        <p:sp>
          <p:nvSpPr>
            <p:cNvPr id="445" name="Freeform 195"/>
            <p:cNvSpPr>
              <a:spLocks noChangeArrowheads="1"/>
            </p:cNvSpPr>
            <p:nvPr/>
          </p:nvSpPr>
          <p:spPr bwMode="auto">
            <a:xfrm>
              <a:off x="0" y="261"/>
              <a:ext cx="2964" cy="725"/>
            </a:xfrm>
            <a:custGeom>
              <a:avLst/>
              <a:gdLst>
                <a:gd name="T0" fmla="*/ 57 w 2964"/>
                <a:gd name="T1" fmla="*/ 725 h 725"/>
                <a:gd name="T2" fmla="*/ 35 w 2964"/>
                <a:gd name="T3" fmla="*/ 720 h 725"/>
                <a:gd name="T4" fmla="*/ 16 w 2964"/>
                <a:gd name="T5" fmla="*/ 708 h 725"/>
                <a:gd name="T6" fmla="*/ 4 w 2964"/>
                <a:gd name="T7" fmla="*/ 689 h 725"/>
                <a:gd name="T8" fmla="*/ 0 w 2964"/>
                <a:gd name="T9" fmla="*/ 667 h 725"/>
                <a:gd name="T10" fmla="*/ 0 w 2964"/>
                <a:gd name="T11" fmla="*/ 57 h 725"/>
                <a:gd name="T12" fmla="*/ 4 w 2964"/>
                <a:gd name="T13" fmla="*/ 35 h 725"/>
                <a:gd name="T14" fmla="*/ 16 w 2964"/>
                <a:gd name="T15" fmla="*/ 16 h 725"/>
                <a:gd name="T16" fmla="*/ 35 w 2964"/>
                <a:gd name="T17" fmla="*/ 4 h 725"/>
                <a:gd name="T18" fmla="*/ 57 w 2964"/>
                <a:gd name="T19" fmla="*/ 0 h 725"/>
                <a:gd name="T20" fmla="*/ 2907 w 2964"/>
                <a:gd name="T21" fmla="*/ 0 h 725"/>
                <a:gd name="T22" fmla="*/ 2929 w 2964"/>
                <a:gd name="T23" fmla="*/ 4 h 725"/>
                <a:gd name="T24" fmla="*/ 2947 w 2964"/>
                <a:gd name="T25" fmla="*/ 16 h 725"/>
                <a:gd name="T26" fmla="*/ 2960 w 2964"/>
                <a:gd name="T27" fmla="*/ 35 h 725"/>
                <a:gd name="T28" fmla="*/ 2964 w 2964"/>
                <a:gd name="T29" fmla="*/ 57 h 725"/>
                <a:gd name="T30" fmla="*/ 2964 w 2964"/>
                <a:gd name="T31" fmla="*/ 667 h 725"/>
                <a:gd name="T32" fmla="*/ 2960 w 2964"/>
                <a:gd name="T33" fmla="*/ 689 h 725"/>
                <a:gd name="T34" fmla="*/ 2947 w 2964"/>
                <a:gd name="T35" fmla="*/ 708 h 725"/>
                <a:gd name="T36" fmla="*/ 2929 w 2964"/>
                <a:gd name="T37" fmla="*/ 720 h 725"/>
                <a:gd name="T38" fmla="*/ 2907 w 2964"/>
                <a:gd name="T39" fmla="*/ 725 h 725"/>
                <a:gd name="T40" fmla="*/ 57 w 2964"/>
                <a:gd name="T41"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4" h="725">
                  <a:moveTo>
                    <a:pt x="57" y="725"/>
                  </a:moveTo>
                  <a:cubicBezTo>
                    <a:pt x="57" y="725"/>
                    <a:pt x="46" y="725"/>
                    <a:pt x="35" y="720"/>
                  </a:cubicBezTo>
                  <a:cubicBezTo>
                    <a:pt x="35" y="720"/>
                    <a:pt x="24" y="716"/>
                    <a:pt x="16" y="708"/>
                  </a:cubicBezTo>
                  <a:cubicBezTo>
                    <a:pt x="16" y="708"/>
                    <a:pt x="8" y="700"/>
                    <a:pt x="4" y="689"/>
                  </a:cubicBezTo>
                  <a:cubicBezTo>
                    <a:pt x="4" y="689"/>
                    <a:pt x="0" y="678"/>
                    <a:pt x="0" y="667"/>
                  </a:cubicBezTo>
                  <a:lnTo>
                    <a:pt x="0" y="57"/>
                  </a:lnTo>
                  <a:cubicBezTo>
                    <a:pt x="0" y="57"/>
                    <a:pt x="0" y="46"/>
                    <a:pt x="4" y="35"/>
                  </a:cubicBezTo>
                  <a:cubicBezTo>
                    <a:pt x="4" y="35"/>
                    <a:pt x="8" y="24"/>
                    <a:pt x="16" y="16"/>
                  </a:cubicBezTo>
                  <a:cubicBezTo>
                    <a:pt x="16" y="16"/>
                    <a:pt x="24" y="8"/>
                    <a:pt x="35" y="4"/>
                  </a:cubicBezTo>
                  <a:cubicBezTo>
                    <a:pt x="35" y="4"/>
                    <a:pt x="46" y="0"/>
                    <a:pt x="57" y="0"/>
                  </a:cubicBezTo>
                  <a:lnTo>
                    <a:pt x="2907" y="0"/>
                  </a:lnTo>
                  <a:cubicBezTo>
                    <a:pt x="2907" y="0"/>
                    <a:pt x="2918" y="0"/>
                    <a:pt x="2929" y="4"/>
                  </a:cubicBezTo>
                  <a:cubicBezTo>
                    <a:pt x="2929" y="4"/>
                    <a:pt x="2939" y="8"/>
                    <a:pt x="2947" y="16"/>
                  </a:cubicBezTo>
                  <a:cubicBezTo>
                    <a:pt x="2947" y="16"/>
                    <a:pt x="2956" y="24"/>
                    <a:pt x="2960" y="35"/>
                  </a:cubicBezTo>
                  <a:cubicBezTo>
                    <a:pt x="2960" y="35"/>
                    <a:pt x="2964" y="46"/>
                    <a:pt x="2964" y="57"/>
                  </a:cubicBezTo>
                  <a:lnTo>
                    <a:pt x="2964" y="667"/>
                  </a:lnTo>
                  <a:cubicBezTo>
                    <a:pt x="2964" y="667"/>
                    <a:pt x="2964" y="678"/>
                    <a:pt x="2960" y="689"/>
                  </a:cubicBezTo>
                  <a:cubicBezTo>
                    <a:pt x="2960" y="689"/>
                    <a:pt x="2956" y="700"/>
                    <a:pt x="2947" y="708"/>
                  </a:cubicBezTo>
                  <a:cubicBezTo>
                    <a:pt x="2947" y="708"/>
                    <a:pt x="2939" y="716"/>
                    <a:pt x="2929" y="720"/>
                  </a:cubicBezTo>
                  <a:cubicBezTo>
                    <a:pt x="2929" y="720"/>
                    <a:pt x="2918" y="725"/>
                    <a:pt x="2907" y="725"/>
                  </a:cubicBezTo>
                  <a:lnTo>
                    <a:pt x="57" y="725"/>
                  </a:lnTo>
                </a:path>
              </a:pathLst>
            </a:custGeom>
            <a:solidFill>
              <a:srgbClr val="F3F3F3">
                <a:alpha val="99998"/>
              </a:srgbClr>
            </a:solidFill>
            <a:ln w="9525">
              <a:solidFill>
                <a:srgbClr val="7D7D7D"/>
              </a:solidFill>
              <a:round/>
              <a:headEnd/>
              <a:tailEnd/>
            </a:ln>
          </p:spPr>
          <p:txBody>
            <a:bodyPr/>
            <a:lstStyle/>
            <a:p>
              <a:endParaRPr lang="en-US"/>
            </a:p>
          </p:txBody>
        </p:sp>
        <p:grpSp>
          <p:nvGrpSpPr>
            <p:cNvPr id="446" name="Group 196"/>
            <p:cNvGrpSpPr>
              <a:grpSpLocks/>
            </p:cNvGrpSpPr>
            <p:nvPr/>
          </p:nvGrpSpPr>
          <p:grpSpPr bwMode="auto">
            <a:xfrm>
              <a:off x="1041" y="456"/>
              <a:ext cx="261" cy="326"/>
              <a:chOff x="0" y="0"/>
              <a:chExt cx="262" cy="327"/>
            </a:xfrm>
          </p:grpSpPr>
          <p:sp>
            <p:nvSpPr>
              <p:cNvPr id="499" name="Freeform 197"/>
              <p:cNvSpPr>
                <a:spLocks noChangeArrowheads="1"/>
              </p:cNvSpPr>
              <p:nvPr/>
            </p:nvSpPr>
            <p:spPr bwMode="auto">
              <a:xfrm>
                <a:off x="0" y="0"/>
                <a:ext cx="261" cy="326"/>
              </a:xfrm>
              <a:custGeom>
                <a:avLst/>
                <a:gdLst>
                  <a:gd name="T0" fmla="*/ 0 w 261"/>
                  <a:gd name="T1" fmla="*/ 0 h 326"/>
                  <a:gd name="T2" fmla="*/ 0 w 261"/>
                  <a:gd name="T3" fmla="*/ 326 h 326"/>
                  <a:gd name="T4" fmla="*/ 261 w 261"/>
                  <a:gd name="T5" fmla="*/ 326 h 326"/>
                  <a:gd name="T6" fmla="*/ 261 w 261"/>
                  <a:gd name="T7" fmla="*/ 65 h 326"/>
                  <a:gd name="T8" fmla="*/ 256 w 261"/>
                  <a:gd name="T9" fmla="*/ 42 h 326"/>
                  <a:gd name="T10" fmla="*/ 244 w 261"/>
                  <a:gd name="T11" fmla="*/ 21 h 326"/>
                  <a:gd name="T12" fmla="*/ 225 w 261"/>
                  <a:gd name="T13" fmla="*/ 7 h 326"/>
                  <a:gd name="T14" fmla="*/ 202 w 261"/>
                  <a:gd name="T15" fmla="*/ 0 h 326"/>
                  <a:gd name="T16" fmla="*/ 0 w 261"/>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26">
                    <a:moveTo>
                      <a:pt x="0" y="0"/>
                    </a:moveTo>
                    <a:lnTo>
                      <a:pt x="0" y="326"/>
                    </a:lnTo>
                    <a:lnTo>
                      <a:pt x="261" y="326"/>
                    </a:lnTo>
                    <a:lnTo>
                      <a:pt x="261" y="65"/>
                    </a:lnTo>
                    <a:cubicBezTo>
                      <a:pt x="261" y="65"/>
                      <a:pt x="261" y="53"/>
                      <a:pt x="256" y="42"/>
                    </a:cubicBezTo>
                    <a:cubicBezTo>
                      <a:pt x="256" y="42"/>
                      <a:pt x="252" y="30"/>
                      <a:pt x="244" y="21"/>
                    </a:cubicBezTo>
                    <a:cubicBezTo>
                      <a:pt x="244" y="21"/>
                      <a:pt x="236" y="13"/>
                      <a:pt x="225" y="7"/>
                    </a:cubicBezTo>
                    <a:cubicBezTo>
                      <a:pt x="225" y="7"/>
                      <a:pt x="214" y="1"/>
                      <a:pt x="202"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500" name="Freeform 198"/>
              <p:cNvSpPr>
                <a:spLocks noChangeArrowheads="1"/>
              </p:cNvSpPr>
              <p:nvPr/>
            </p:nvSpPr>
            <p:spPr bwMode="auto">
              <a:xfrm>
                <a:off x="120" y="0"/>
                <a:ext cx="141" cy="140"/>
              </a:xfrm>
              <a:custGeom>
                <a:avLst/>
                <a:gdLst>
                  <a:gd name="T0" fmla="*/ 0 w 140"/>
                  <a:gd name="T1" fmla="*/ 0 h 140"/>
                  <a:gd name="T2" fmla="*/ 140 w 140"/>
                  <a:gd name="T3" fmla="*/ 140 h 140"/>
                  <a:gd name="T4" fmla="*/ 140 w 140"/>
                  <a:gd name="T5" fmla="*/ 65 h 140"/>
                  <a:gd name="T6" fmla="*/ 135 w 140"/>
                  <a:gd name="T7" fmla="*/ 42 h 140"/>
                  <a:gd name="T8" fmla="*/ 123 w 140"/>
                  <a:gd name="T9" fmla="*/ 21 h 140"/>
                  <a:gd name="T10" fmla="*/ 104 w 140"/>
                  <a:gd name="T11" fmla="*/ 7 h 140"/>
                  <a:gd name="T12" fmla="*/ 81 w 140"/>
                  <a:gd name="T13" fmla="*/ 0 h 140"/>
                  <a:gd name="T14" fmla="*/ 0 w 140"/>
                  <a:gd name="T15" fmla="*/ 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0">
                    <a:moveTo>
                      <a:pt x="0" y="0"/>
                    </a:moveTo>
                    <a:lnTo>
                      <a:pt x="140" y="140"/>
                    </a:lnTo>
                    <a:lnTo>
                      <a:pt x="140" y="65"/>
                    </a:lnTo>
                    <a:cubicBezTo>
                      <a:pt x="140" y="65"/>
                      <a:pt x="140" y="53"/>
                      <a:pt x="135" y="42"/>
                    </a:cubicBezTo>
                    <a:cubicBezTo>
                      <a:pt x="135" y="42"/>
                      <a:pt x="131" y="30"/>
                      <a:pt x="123" y="21"/>
                    </a:cubicBezTo>
                    <a:cubicBezTo>
                      <a:pt x="123" y="21"/>
                      <a:pt x="115" y="12"/>
                      <a:pt x="104" y="7"/>
                    </a:cubicBezTo>
                    <a:cubicBezTo>
                      <a:pt x="104" y="7"/>
                      <a:pt x="93" y="1"/>
                      <a:pt x="81" y="0"/>
                    </a:cubicBezTo>
                    <a:lnTo>
                      <a:pt x="0" y="0"/>
                    </a:lnTo>
                  </a:path>
                </a:pathLst>
              </a:custGeom>
              <a:blipFill dpi="0" rotWithShape="1">
                <a:blip r:embed="rId11"/>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501" name="Freeform 199"/>
              <p:cNvSpPr>
                <a:spLocks noChangeArrowheads="1"/>
              </p:cNvSpPr>
              <p:nvPr/>
            </p:nvSpPr>
            <p:spPr bwMode="auto">
              <a:xfrm>
                <a:off x="166" y="0"/>
                <a:ext cx="95" cy="101"/>
              </a:xfrm>
              <a:custGeom>
                <a:avLst/>
                <a:gdLst>
                  <a:gd name="T0" fmla="*/ 0 w 94"/>
                  <a:gd name="T1" fmla="*/ 0 h 101"/>
                  <a:gd name="T2" fmla="*/ 94 w 94"/>
                  <a:gd name="T3" fmla="*/ 101 h 101"/>
                  <a:gd name="T4" fmla="*/ 94 w 94"/>
                  <a:gd name="T5" fmla="*/ 65 h 101"/>
                  <a:gd name="T6" fmla="*/ 90 w 94"/>
                  <a:gd name="T7" fmla="*/ 42 h 101"/>
                  <a:gd name="T8" fmla="*/ 77 w 94"/>
                  <a:gd name="T9" fmla="*/ 21 h 101"/>
                  <a:gd name="T10" fmla="*/ 58 w 94"/>
                  <a:gd name="T11" fmla="*/ 7 h 101"/>
                  <a:gd name="T12" fmla="*/ 35 w 94"/>
                  <a:gd name="T13" fmla="*/ 0 h 101"/>
                  <a:gd name="T14" fmla="*/ 0 w 94"/>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1">
                    <a:moveTo>
                      <a:pt x="0" y="0"/>
                    </a:moveTo>
                    <a:lnTo>
                      <a:pt x="94" y="101"/>
                    </a:lnTo>
                    <a:lnTo>
                      <a:pt x="94" y="65"/>
                    </a:lnTo>
                    <a:cubicBezTo>
                      <a:pt x="94" y="65"/>
                      <a:pt x="94" y="53"/>
                      <a:pt x="90" y="42"/>
                    </a:cubicBezTo>
                    <a:cubicBezTo>
                      <a:pt x="90" y="42"/>
                      <a:pt x="85" y="30"/>
                      <a:pt x="77" y="21"/>
                    </a:cubicBezTo>
                    <a:cubicBezTo>
                      <a:pt x="77" y="21"/>
                      <a:pt x="69" y="12"/>
                      <a:pt x="58" y="7"/>
                    </a:cubicBezTo>
                    <a:cubicBezTo>
                      <a:pt x="58" y="7"/>
                      <a:pt x="47" y="1"/>
                      <a:pt x="35" y="0"/>
                    </a:cubicBezTo>
                    <a:lnTo>
                      <a:pt x="0" y="0"/>
                    </a:lnTo>
                  </a:path>
                </a:pathLst>
              </a:custGeom>
              <a:blipFill dpi="0" rotWithShape="1">
                <a:blip r:embed="rId4"/>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502" name="Freeform 200"/>
              <p:cNvSpPr>
                <a:spLocks noChangeArrowheads="1"/>
              </p:cNvSpPr>
              <p:nvPr/>
            </p:nvSpPr>
            <p:spPr bwMode="auto">
              <a:xfrm>
                <a:off x="202" y="0"/>
                <a:ext cx="59" cy="65"/>
              </a:xfrm>
              <a:custGeom>
                <a:avLst/>
                <a:gdLst>
                  <a:gd name="T0" fmla="*/ 0 w 58"/>
                  <a:gd name="T1" fmla="*/ 0 h 65"/>
                  <a:gd name="T2" fmla="*/ 10 w 58"/>
                  <a:gd name="T3" fmla="*/ 5 h 65"/>
                  <a:gd name="T4" fmla="*/ 17 w 58"/>
                  <a:gd name="T5" fmla="*/ 15 h 65"/>
                  <a:gd name="T6" fmla="*/ 21 w 58"/>
                  <a:gd name="T7" fmla="*/ 27 h 65"/>
                  <a:gd name="T8" fmla="*/ 19 w 58"/>
                  <a:gd name="T9" fmla="*/ 39 h 65"/>
                  <a:gd name="T10" fmla="*/ 42 w 58"/>
                  <a:gd name="T11" fmla="*/ 47 h 65"/>
                  <a:gd name="T12" fmla="*/ 58 w 58"/>
                  <a:gd name="T13" fmla="*/ 65 h 65"/>
                  <a:gd name="T14" fmla="*/ 54 w 58"/>
                  <a:gd name="T15" fmla="*/ 41 h 65"/>
                  <a:gd name="T16" fmla="*/ 41 w 58"/>
                  <a:gd name="T17" fmla="*/ 21 h 65"/>
                  <a:gd name="T18" fmla="*/ 22 w 58"/>
                  <a:gd name="T19" fmla="*/ 6 h 65"/>
                  <a:gd name="T20" fmla="*/ 0 w 58"/>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65">
                    <a:moveTo>
                      <a:pt x="0" y="0"/>
                    </a:moveTo>
                    <a:cubicBezTo>
                      <a:pt x="0" y="0"/>
                      <a:pt x="5" y="1"/>
                      <a:pt x="10" y="5"/>
                    </a:cubicBezTo>
                    <a:cubicBezTo>
                      <a:pt x="10" y="5"/>
                      <a:pt x="15" y="10"/>
                      <a:pt x="17" y="15"/>
                    </a:cubicBezTo>
                    <a:cubicBezTo>
                      <a:pt x="17" y="15"/>
                      <a:pt x="20" y="21"/>
                      <a:pt x="21" y="27"/>
                    </a:cubicBezTo>
                    <a:cubicBezTo>
                      <a:pt x="21" y="27"/>
                      <a:pt x="21" y="33"/>
                      <a:pt x="19" y="39"/>
                    </a:cubicBezTo>
                    <a:cubicBezTo>
                      <a:pt x="19" y="39"/>
                      <a:pt x="31" y="40"/>
                      <a:pt x="42" y="47"/>
                    </a:cubicBezTo>
                    <a:cubicBezTo>
                      <a:pt x="42" y="47"/>
                      <a:pt x="52" y="54"/>
                      <a:pt x="58" y="65"/>
                    </a:cubicBezTo>
                    <a:cubicBezTo>
                      <a:pt x="58" y="65"/>
                      <a:pt x="58" y="53"/>
                      <a:pt x="54" y="41"/>
                    </a:cubicBezTo>
                    <a:cubicBezTo>
                      <a:pt x="54" y="41"/>
                      <a:pt x="50" y="30"/>
                      <a:pt x="41" y="21"/>
                    </a:cubicBezTo>
                    <a:cubicBezTo>
                      <a:pt x="41" y="21"/>
                      <a:pt x="33" y="12"/>
                      <a:pt x="22" y="6"/>
                    </a:cubicBezTo>
                    <a:cubicBezTo>
                      <a:pt x="22" y="6"/>
                      <a:pt x="12" y="1"/>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503" name="Freeform 201"/>
              <p:cNvSpPr>
                <a:spLocks noChangeArrowheads="1"/>
              </p:cNvSpPr>
              <p:nvPr/>
            </p:nvSpPr>
            <p:spPr bwMode="auto">
              <a:xfrm>
                <a:off x="0" y="78"/>
                <a:ext cx="235" cy="248"/>
              </a:xfrm>
              <a:custGeom>
                <a:avLst/>
                <a:gdLst>
                  <a:gd name="T0" fmla="*/ 0 w 235"/>
                  <a:gd name="T1" fmla="*/ 0 h 248"/>
                  <a:gd name="T2" fmla="*/ 0 w 235"/>
                  <a:gd name="T3" fmla="*/ 248 h 248"/>
                  <a:gd name="T4" fmla="*/ 235 w 235"/>
                  <a:gd name="T5" fmla="*/ 248 h 248"/>
                  <a:gd name="T6" fmla="*/ 147 w 235"/>
                  <a:gd name="T7" fmla="*/ 221 h 248"/>
                  <a:gd name="T8" fmla="*/ 73 w 235"/>
                  <a:gd name="T9" fmla="*/ 165 h 248"/>
                  <a:gd name="T10" fmla="*/ 22 w 235"/>
                  <a:gd name="T11" fmla="*/ 89 h 248"/>
                  <a:gd name="T12" fmla="*/ 0 w 235"/>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235" h="248">
                    <a:moveTo>
                      <a:pt x="0" y="0"/>
                    </a:moveTo>
                    <a:lnTo>
                      <a:pt x="0" y="248"/>
                    </a:lnTo>
                    <a:lnTo>
                      <a:pt x="235" y="248"/>
                    </a:lnTo>
                    <a:cubicBezTo>
                      <a:pt x="235" y="248"/>
                      <a:pt x="189" y="242"/>
                      <a:pt x="147" y="221"/>
                    </a:cubicBezTo>
                    <a:cubicBezTo>
                      <a:pt x="147" y="221"/>
                      <a:pt x="105" y="199"/>
                      <a:pt x="73" y="165"/>
                    </a:cubicBezTo>
                    <a:cubicBezTo>
                      <a:pt x="73" y="165"/>
                      <a:pt x="41" y="131"/>
                      <a:pt x="22" y="89"/>
                    </a:cubicBezTo>
                    <a:cubicBezTo>
                      <a:pt x="22" y="89"/>
                      <a:pt x="3" y="46"/>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504" name="Freeform 202"/>
              <p:cNvSpPr>
                <a:spLocks noChangeArrowheads="1"/>
              </p:cNvSpPr>
              <p:nvPr/>
            </p:nvSpPr>
            <p:spPr bwMode="auto">
              <a:xfrm>
                <a:off x="0" y="0"/>
                <a:ext cx="261" cy="326"/>
              </a:xfrm>
              <a:custGeom>
                <a:avLst/>
                <a:gdLst>
                  <a:gd name="T0" fmla="*/ 0 w 261"/>
                  <a:gd name="T1" fmla="*/ 0 h 326"/>
                  <a:gd name="T2" fmla="*/ 0 w 261"/>
                  <a:gd name="T3" fmla="*/ 326 h 326"/>
                  <a:gd name="T4" fmla="*/ 261 w 261"/>
                  <a:gd name="T5" fmla="*/ 326 h 326"/>
                  <a:gd name="T6" fmla="*/ 261 w 261"/>
                  <a:gd name="T7" fmla="*/ 65 h 326"/>
                  <a:gd name="T8" fmla="*/ 256 w 261"/>
                  <a:gd name="T9" fmla="*/ 42 h 326"/>
                  <a:gd name="T10" fmla="*/ 244 w 261"/>
                  <a:gd name="T11" fmla="*/ 21 h 326"/>
                  <a:gd name="T12" fmla="*/ 225 w 261"/>
                  <a:gd name="T13" fmla="*/ 7 h 326"/>
                  <a:gd name="T14" fmla="*/ 202 w 261"/>
                  <a:gd name="T15" fmla="*/ 0 h 326"/>
                  <a:gd name="T16" fmla="*/ 0 w 261"/>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26">
                    <a:moveTo>
                      <a:pt x="0" y="0"/>
                    </a:moveTo>
                    <a:lnTo>
                      <a:pt x="0" y="326"/>
                    </a:lnTo>
                    <a:lnTo>
                      <a:pt x="261" y="326"/>
                    </a:lnTo>
                    <a:lnTo>
                      <a:pt x="261" y="65"/>
                    </a:lnTo>
                    <a:cubicBezTo>
                      <a:pt x="261" y="65"/>
                      <a:pt x="261" y="53"/>
                      <a:pt x="256" y="42"/>
                    </a:cubicBezTo>
                    <a:cubicBezTo>
                      <a:pt x="256" y="42"/>
                      <a:pt x="252" y="30"/>
                      <a:pt x="244" y="21"/>
                    </a:cubicBezTo>
                    <a:cubicBezTo>
                      <a:pt x="244" y="21"/>
                      <a:pt x="236" y="13"/>
                      <a:pt x="225" y="7"/>
                    </a:cubicBezTo>
                    <a:cubicBezTo>
                      <a:pt x="225" y="7"/>
                      <a:pt x="214" y="1"/>
                      <a:pt x="202" y="0"/>
                    </a:cubicBezTo>
                    <a:lnTo>
                      <a:pt x="0" y="0"/>
                    </a:lnTo>
                  </a:path>
                </a:pathLst>
              </a:custGeom>
              <a:noFill/>
              <a:ln w="9525">
                <a:solidFill>
                  <a:srgbClr val="5673B9"/>
                </a:solidFill>
                <a:round/>
                <a:headEnd/>
                <a:tailEnd/>
              </a:ln>
              <a:extLst>
                <a:ext uri="{909E8E84-426E-40DD-AFC4-6F175D3DCCD1}">
                  <a14:hiddenFill xmlns:a14="http://schemas.microsoft.com/office/drawing/2010/main">
                    <a:solidFill>
                      <a:srgbClr val="B5CAEF">
                        <a:alpha val="99998"/>
                      </a:srgbClr>
                    </a:solidFill>
                  </a14:hiddenFill>
                </a:ext>
              </a:extLst>
            </p:spPr>
            <p:txBody>
              <a:bodyPr/>
              <a:lstStyle/>
              <a:p>
                <a:endParaRPr lang="en-US"/>
              </a:p>
            </p:txBody>
          </p:sp>
        </p:grpSp>
        <p:grpSp>
          <p:nvGrpSpPr>
            <p:cNvPr id="447" name="Group 203"/>
            <p:cNvGrpSpPr>
              <a:grpSpLocks/>
            </p:cNvGrpSpPr>
            <p:nvPr/>
          </p:nvGrpSpPr>
          <p:grpSpPr bwMode="auto">
            <a:xfrm>
              <a:off x="2252" y="472"/>
              <a:ext cx="479" cy="288"/>
              <a:chOff x="0" y="0"/>
              <a:chExt cx="480" cy="289"/>
            </a:xfrm>
          </p:grpSpPr>
          <p:sp>
            <p:nvSpPr>
              <p:cNvPr id="497" name="Freeform 204"/>
              <p:cNvSpPr>
                <a:spLocks noChangeArrowheads="1"/>
              </p:cNvSpPr>
              <p:nvPr/>
            </p:nvSpPr>
            <p:spPr bwMode="auto">
              <a:xfrm>
                <a:off x="0" y="0"/>
                <a:ext cx="480" cy="289"/>
              </a:xfrm>
              <a:custGeom>
                <a:avLst/>
                <a:gdLst>
                  <a:gd name="T0" fmla="*/ 42 w 478"/>
                  <a:gd name="T1" fmla="*/ 103 h 287"/>
                  <a:gd name="T2" fmla="*/ 56 w 478"/>
                  <a:gd name="T3" fmla="*/ 66 h 287"/>
                  <a:gd name="T4" fmla="*/ 87 w 478"/>
                  <a:gd name="T5" fmla="*/ 40 h 287"/>
                  <a:gd name="T6" fmla="*/ 126 w 478"/>
                  <a:gd name="T7" fmla="*/ 30 h 287"/>
                  <a:gd name="T8" fmla="*/ 165 w 478"/>
                  <a:gd name="T9" fmla="*/ 38 h 287"/>
                  <a:gd name="T10" fmla="*/ 209 w 478"/>
                  <a:gd name="T11" fmla="*/ 10 h 287"/>
                  <a:gd name="T12" fmla="*/ 260 w 478"/>
                  <a:gd name="T13" fmla="*/ 0 h 287"/>
                  <a:gd name="T14" fmla="*/ 311 w 478"/>
                  <a:gd name="T15" fmla="*/ 8 h 287"/>
                  <a:gd name="T16" fmla="*/ 356 w 478"/>
                  <a:gd name="T17" fmla="*/ 34 h 287"/>
                  <a:gd name="T18" fmla="*/ 378 w 478"/>
                  <a:gd name="T19" fmla="*/ 29 h 287"/>
                  <a:gd name="T20" fmla="*/ 401 w 478"/>
                  <a:gd name="T21" fmla="*/ 32 h 287"/>
                  <a:gd name="T22" fmla="*/ 421 w 478"/>
                  <a:gd name="T23" fmla="*/ 42 h 287"/>
                  <a:gd name="T24" fmla="*/ 436 w 478"/>
                  <a:gd name="T25" fmla="*/ 59 h 287"/>
                  <a:gd name="T26" fmla="*/ 445 w 478"/>
                  <a:gd name="T27" fmla="*/ 80 h 287"/>
                  <a:gd name="T28" fmla="*/ 445 w 478"/>
                  <a:gd name="T29" fmla="*/ 103 h 287"/>
                  <a:gd name="T30" fmla="*/ 461 w 478"/>
                  <a:gd name="T31" fmla="*/ 109 h 287"/>
                  <a:gd name="T32" fmla="*/ 473 w 478"/>
                  <a:gd name="T33" fmla="*/ 121 h 287"/>
                  <a:gd name="T34" fmla="*/ 479 w 478"/>
                  <a:gd name="T35" fmla="*/ 137 h 287"/>
                  <a:gd name="T36" fmla="*/ 478 w 478"/>
                  <a:gd name="T37" fmla="*/ 153 h 287"/>
                  <a:gd name="T38" fmla="*/ 469 w 478"/>
                  <a:gd name="T39" fmla="*/ 168 h 287"/>
                  <a:gd name="T40" fmla="*/ 455 w 478"/>
                  <a:gd name="T41" fmla="*/ 178 h 287"/>
                  <a:gd name="T42" fmla="*/ 455 w 478"/>
                  <a:gd name="T43" fmla="*/ 202 h 287"/>
                  <a:gd name="T44" fmla="*/ 447 w 478"/>
                  <a:gd name="T45" fmla="*/ 224 h 287"/>
                  <a:gd name="T46" fmla="*/ 431 w 478"/>
                  <a:gd name="T47" fmla="*/ 243 h 287"/>
                  <a:gd name="T48" fmla="*/ 410 w 478"/>
                  <a:gd name="T49" fmla="*/ 255 h 287"/>
                  <a:gd name="T50" fmla="*/ 386 w 478"/>
                  <a:gd name="T51" fmla="*/ 259 h 287"/>
                  <a:gd name="T52" fmla="*/ 362 w 478"/>
                  <a:gd name="T53" fmla="*/ 255 h 287"/>
                  <a:gd name="T54" fmla="*/ 310 w 478"/>
                  <a:gd name="T55" fmla="*/ 281 h 287"/>
                  <a:gd name="T56" fmla="*/ 252 w 478"/>
                  <a:gd name="T57" fmla="*/ 287 h 287"/>
                  <a:gd name="T58" fmla="*/ 195 w 478"/>
                  <a:gd name="T59" fmla="*/ 273 h 287"/>
                  <a:gd name="T60" fmla="*/ 147 w 478"/>
                  <a:gd name="T61" fmla="*/ 241 h 287"/>
                  <a:gd name="T62" fmla="*/ 123 w 478"/>
                  <a:gd name="T63" fmla="*/ 252 h 287"/>
                  <a:gd name="T64" fmla="*/ 97 w 478"/>
                  <a:gd name="T65" fmla="*/ 255 h 287"/>
                  <a:gd name="T66" fmla="*/ 71 w 478"/>
                  <a:gd name="T67" fmla="*/ 248 h 287"/>
                  <a:gd name="T68" fmla="*/ 50 w 478"/>
                  <a:gd name="T69" fmla="*/ 233 h 287"/>
                  <a:gd name="T70" fmla="*/ 34 w 478"/>
                  <a:gd name="T71" fmla="*/ 213 h 287"/>
                  <a:gd name="T72" fmla="*/ 27 w 478"/>
                  <a:gd name="T73" fmla="*/ 188 h 287"/>
                  <a:gd name="T74" fmla="*/ 12 w 478"/>
                  <a:gd name="T75" fmla="*/ 176 h 287"/>
                  <a:gd name="T76" fmla="*/ 2 w 478"/>
                  <a:gd name="T77" fmla="*/ 159 h 287"/>
                  <a:gd name="T78" fmla="*/ 1 w 478"/>
                  <a:gd name="T79" fmla="*/ 140 h 287"/>
                  <a:gd name="T80" fmla="*/ 8 w 478"/>
                  <a:gd name="T81" fmla="*/ 122 h 287"/>
                  <a:gd name="T82" fmla="*/ 23 w 478"/>
                  <a:gd name="T83" fmla="*/ 109 h 287"/>
                  <a:gd name="T84" fmla="*/ 42 w 478"/>
                  <a:gd name="T85" fmla="*/ 10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8" h="287">
                    <a:moveTo>
                      <a:pt x="42" y="103"/>
                    </a:moveTo>
                    <a:cubicBezTo>
                      <a:pt x="42" y="103"/>
                      <a:pt x="45" y="83"/>
                      <a:pt x="56" y="66"/>
                    </a:cubicBezTo>
                    <a:cubicBezTo>
                      <a:pt x="56" y="66"/>
                      <a:pt x="68" y="50"/>
                      <a:pt x="87" y="40"/>
                    </a:cubicBezTo>
                    <a:cubicBezTo>
                      <a:pt x="87" y="40"/>
                      <a:pt x="105" y="30"/>
                      <a:pt x="126" y="30"/>
                    </a:cubicBezTo>
                    <a:cubicBezTo>
                      <a:pt x="126" y="30"/>
                      <a:pt x="146" y="29"/>
                      <a:pt x="165" y="38"/>
                    </a:cubicBezTo>
                    <a:cubicBezTo>
                      <a:pt x="165" y="38"/>
                      <a:pt x="184" y="20"/>
                      <a:pt x="209" y="10"/>
                    </a:cubicBezTo>
                    <a:cubicBezTo>
                      <a:pt x="209" y="10"/>
                      <a:pt x="233" y="1"/>
                      <a:pt x="260" y="0"/>
                    </a:cubicBezTo>
                    <a:cubicBezTo>
                      <a:pt x="260" y="0"/>
                      <a:pt x="286" y="0"/>
                      <a:pt x="311" y="8"/>
                    </a:cubicBezTo>
                    <a:cubicBezTo>
                      <a:pt x="311" y="8"/>
                      <a:pt x="336" y="17"/>
                      <a:pt x="356" y="34"/>
                    </a:cubicBezTo>
                    <a:cubicBezTo>
                      <a:pt x="356" y="34"/>
                      <a:pt x="366" y="29"/>
                      <a:pt x="378" y="29"/>
                    </a:cubicBezTo>
                    <a:cubicBezTo>
                      <a:pt x="378" y="29"/>
                      <a:pt x="390" y="28"/>
                      <a:pt x="401" y="32"/>
                    </a:cubicBezTo>
                    <a:cubicBezTo>
                      <a:pt x="401" y="32"/>
                      <a:pt x="412" y="35"/>
                      <a:pt x="421" y="42"/>
                    </a:cubicBezTo>
                    <a:cubicBezTo>
                      <a:pt x="421" y="42"/>
                      <a:pt x="430" y="50"/>
                      <a:pt x="436" y="59"/>
                    </a:cubicBezTo>
                    <a:cubicBezTo>
                      <a:pt x="436" y="59"/>
                      <a:pt x="442" y="69"/>
                      <a:pt x="445" y="80"/>
                    </a:cubicBezTo>
                    <a:cubicBezTo>
                      <a:pt x="445" y="80"/>
                      <a:pt x="447" y="92"/>
                      <a:pt x="445" y="103"/>
                    </a:cubicBezTo>
                    <a:cubicBezTo>
                      <a:pt x="445" y="103"/>
                      <a:pt x="454" y="104"/>
                      <a:pt x="461" y="109"/>
                    </a:cubicBezTo>
                    <a:cubicBezTo>
                      <a:pt x="461" y="109"/>
                      <a:pt x="468" y="113"/>
                      <a:pt x="473" y="121"/>
                    </a:cubicBezTo>
                    <a:cubicBezTo>
                      <a:pt x="473" y="121"/>
                      <a:pt x="478" y="128"/>
                      <a:pt x="479" y="137"/>
                    </a:cubicBezTo>
                    <a:cubicBezTo>
                      <a:pt x="479" y="137"/>
                      <a:pt x="480" y="145"/>
                      <a:pt x="478" y="153"/>
                    </a:cubicBezTo>
                    <a:cubicBezTo>
                      <a:pt x="478" y="153"/>
                      <a:pt x="475" y="162"/>
                      <a:pt x="469" y="168"/>
                    </a:cubicBezTo>
                    <a:cubicBezTo>
                      <a:pt x="469" y="168"/>
                      <a:pt x="463" y="174"/>
                      <a:pt x="455" y="178"/>
                    </a:cubicBezTo>
                    <a:cubicBezTo>
                      <a:pt x="455" y="178"/>
                      <a:pt x="457" y="190"/>
                      <a:pt x="455" y="202"/>
                    </a:cubicBezTo>
                    <a:cubicBezTo>
                      <a:pt x="455" y="202"/>
                      <a:pt x="453" y="214"/>
                      <a:pt x="447" y="224"/>
                    </a:cubicBezTo>
                    <a:cubicBezTo>
                      <a:pt x="447" y="224"/>
                      <a:pt x="441" y="235"/>
                      <a:pt x="431" y="243"/>
                    </a:cubicBezTo>
                    <a:cubicBezTo>
                      <a:pt x="431" y="243"/>
                      <a:pt x="422" y="250"/>
                      <a:pt x="410" y="255"/>
                    </a:cubicBezTo>
                    <a:cubicBezTo>
                      <a:pt x="410" y="255"/>
                      <a:pt x="398" y="259"/>
                      <a:pt x="386" y="259"/>
                    </a:cubicBezTo>
                    <a:cubicBezTo>
                      <a:pt x="386" y="259"/>
                      <a:pt x="373" y="259"/>
                      <a:pt x="362" y="255"/>
                    </a:cubicBezTo>
                    <a:cubicBezTo>
                      <a:pt x="362" y="255"/>
                      <a:pt x="338" y="272"/>
                      <a:pt x="310" y="281"/>
                    </a:cubicBezTo>
                    <a:cubicBezTo>
                      <a:pt x="310" y="281"/>
                      <a:pt x="281" y="289"/>
                      <a:pt x="252" y="287"/>
                    </a:cubicBezTo>
                    <a:cubicBezTo>
                      <a:pt x="252" y="287"/>
                      <a:pt x="222" y="285"/>
                      <a:pt x="195" y="273"/>
                    </a:cubicBezTo>
                    <a:cubicBezTo>
                      <a:pt x="195" y="273"/>
                      <a:pt x="168" y="261"/>
                      <a:pt x="147" y="241"/>
                    </a:cubicBezTo>
                    <a:cubicBezTo>
                      <a:pt x="147" y="241"/>
                      <a:pt x="136" y="249"/>
                      <a:pt x="123" y="252"/>
                    </a:cubicBezTo>
                    <a:cubicBezTo>
                      <a:pt x="123" y="252"/>
                      <a:pt x="110" y="256"/>
                      <a:pt x="97" y="255"/>
                    </a:cubicBezTo>
                    <a:cubicBezTo>
                      <a:pt x="97" y="255"/>
                      <a:pt x="84" y="254"/>
                      <a:pt x="71" y="248"/>
                    </a:cubicBezTo>
                    <a:cubicBezTo>
                      <a:pt x="71" y="248"/>
                      <a:pt x="59" y="243"/>
                      <a:pt x="50" y="233"/>
                    </a:cubicBezTo>
                    <a:cubicBezTo>
                      <a:pt x="50" y="233"/>
                      <a:pt x="40" y="224"/>
                      <a:pt x="34" y="213"/>
                    </a:cubicBezTo>
                    <a:cubicBezTo>
                      <a:pt x="34" y="213"/>
                      <a:pt x="29" y="201"/>
                      <a:pt x="27" y="188"/>
                    </a:cubicBezTo>
                    <a:cubicBezTo>
                      <a:pt x="27" y="188"/>
                      <a:pt x="18" y="184"/>
                      <a:pt x="12" y="176"/>
                    </a:cubicBezTo>
                    <a:cubicBezTo>
                      <a:pt x="12" y="176"/>
                      <a:pt x="5" y="169"/>
                      <a:pt x="2" y="159"/>
                    </a:cubicBezTo>
                    <a:cubicBezTo>
                      <a:pt x="2" y="159"/>
                      <a:pt x="0" y="150"/>
                      <a:pt x="1" y="140"/>
                    </a:cubicBezTo>
                    <a:cubicBezTo>
                      <a:pt x="1" y="140"/>
                      <a:pt x="3" y="130"/>
                      <a:pt x="8" y="122"/>
                    </a:cubicBezTo>
                    <a:cubicBezTo>
                      <a:pt x="8" y="122"/>
                      <a:pt x="14" y="114"/>
                      <a:pt x="23" y="109"/>
                    </a:cubicBezTo>
                    <a:cubicBezTo>
                      <a:pt x="23" y="109"/>
                      <a:pt x="32" y="104"/>
                      <a:pt x="42" y="103"/>
                    </a:cubicBezTo>
                  </a:path>
                </a:pathLst>
              </a:custGeom>
              <a:solidFill>
                <a:srgbClr val="8E6CEF">
                  <a:alpha val="99998"/>
                </a:srgbClr>
              </a:solidFill>
              <a:ln w="9525">
                <a:solidFill>
                  <a:srgbClr val="A0A0A4"/>
                </a:solidFill>
                <a:round/>
                <a:headEnd/>
                <a:tailEnd/>
              </a:ln>
            </p:spPr>
            <p:txBody>
              <a:bodyPr/>
              <a:lstStyle/>
              <a:p>
                <a:endParaRPr lang="en-US"/>
              </a:p>
            </p:txBody>
          </p:sp>
          <p:sp>
            <p:nvSpPr>
              <p:cNvPr id="498" name="Text Box 205"/>
              <p:cNvSpPr txBox="1">
                <a:spLocks noChangeArrowheads="1"/>
              </p:cNvSpPr>
              <p:nvPr/>
            </p:nvSpPr>
            <p:spPr bwMode="auto">
              <a:xfrm>
                <a:off x="141" y="265"/>
                <a:ext cx="197" cy="203"/>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a:t>
                </a:r>
              </a:p>
            </p:txBody>
          </p:sp>
        </p:grpSp>
        <p:grpSp>
          <p:nvGrpSpPr>
            <p:cNvPr id="448" name="Group 206"/>
            <p:cNvGrpSpPr>
              <a:grpSpLocks/>
            </p:cNvGrpSpPr>
            <p:nvPr/>
          </p:nvGrpSpPr>
          <p:grpSpPr bwMode="auto">
            <a:xfrm>
              <a:off x="1098" y="661"/>
              <a:ext cx="297" cy="204"/>
              <a:chOff x="0" y="0"/>
              <a:chExt cx="298" cy="205"/>
            </a:xfrm>
          </p:grpSpPr>
          <p:sp>
            <p:nvSpPr>
              <p:cNvPr id="495" name="Freeform 207"/>
              <p:cNvSpPr>
                <a:spLocks noChangeArrowheads="1"/>
              </p:cNvSpPr>
              <p:nvPr/>
            </p:nvSpPr>
            <p:spPr bwMode="auto">
              <a:xfrm>
                <a:off x="0" y="0"/>
                <a:ext cx="160" cy="97"/>
              </a:xfrm>
              <a:custGeom>
                <a:avLst/>
                <a:gdLst>
                  <a:gd name="T0" fmla="*/ 13 w 157"/>
                  <a:gd name="T1" fmla="*/ 34 h 94"/>
                  <a:gd name="T2" fmla="*/ 18 w 157"/>
                  <a:gd name="T3" fmla="*/ 21 h 94"/>
                  <a:gd name="T4" fmla="*/ 28 w 157"/>
                  <a:gd name="T5" fmla="*/ 13 h 94"/>
                  <a:gd name="T6" fmla="*/ 41 w 157"/>
                  <a:gd name="T7" fmla="*/ 9 h 94"/>
                  <a:gd name="T8" fmla="*/ 54 w 157"/>
                  <a:gd name="T9" fmla="*/ 12 h 94"/>
                  <a:gd name="T10" fmla="*/ 69 w 157"/>
                  <a:gd name="T11" fmla="*/ 3 h 94"/>
                  <a:gd name="T12" fmla="*/ 85 w 157"/>
                  <a:gd name="T13" fmla="*/ 0 h 94"/>
                  <a:gd name="T14" fmla="*/ 102 w 157"/>
                  <a:gd name="T15" fmla="*/ 2 h 94"/>
                  <a:gd name="T16" fmla="*/ 117 w 157"/>
                  <a:gd name="T17" fmla="*/ 11 h 94"/>
                  <a:gd name="T18" fmla="*/ 124 w 157"/>
                  <a:gd name="T19" fmla="*/ 9 h 94"/>
                  <a:gd name="T20" fmla="*/ 132 w 157"/>
                  <a:gd name="T21" fmla="*/ 10 h 94"/>
                  <a:gd name="T22" fmla="*/ 139 w 157"/>
                  <a:gd name="T23" fmla="*/ 14 h 94"/>
                  <a:gd name="T24" fmla="*/ 144 w 157"/>
                  <a:gd name="T25" fmla="*/ 19 h 94"/>
                  <a:gd name="T26" fmla="*/ 146 w 157"/>
                  <a:gd name="T27" fmla="*/ 26 h 94"/>
                  <a:gd name="T28" fmla="*/ 146 w 157"/>
                  <a:gd name="T29" fmla="*/ 34 h 94"/>
                  <a:gd name="T30" fmla="*/ 152 w 157"/>
                  <a:gd name="T31" fmla="*/ 36 h 94"/>
                  <a:gd name="T32" fmla="*/ 156 w 157"/>
                  <a:gd name="T33" fmla="*/ 39 h 94"/>
                  <a:gd name="T34" fmla="*/ 158 w 157"/>
                  <a:gd name="T35" fmla="*/ 45 h 94"/>
                  <a:gd name="T36" fmla="*/ 157 w 157"/>
                  <a:gd name="T37" fmla="*/ 50 h 94"/>
                  <a:gd name="T38" fmla="*/ 154 w 157"/>
                  <a:gd name="T39" fmla="*/ 55 h 94"/>
                  <a:gd name="T40" fmla="*/ 150 w 157"/>
                  <a:gd name="T41" fmla="*/ 58 h 94"/>
                  <a:gd name="T42" fmla="*/ 150 w 157"/>
                  <a:gd name="T43" fmla="*/ 66 h 94"/>
                  <a:gd name="T44" fmla="*/ 147 w 157"/>
                  <a:gd name="T45" fmla="*/ 74 h 94"/>
                  <a:gd name="T46" fmla="*/ 142 w 157"/>
                  <a:gd name="T47" fmla="*/ 80 h 94"/>
                  <a:gd name="T48" fmla="*/ 135 w 157"/>
                  <a:gd name="T49" fmla="*/ 84 h 94"/>
                  <a:gd name="T50" fmla="*/ 127 w 157"/>
                  <a:gd name="T51" fmla="*/ 85 h 94"/>
                  <a:gd name="T52" fmla="*/ 119 w 157"/>
                  <a:gd name="T53" fmla="*/ 84 h 94"/>
                  <a:gd name="T54" fmla="*/ 102 w 157"/>
                  <a:gd name="T55" fmla="*/ 92 h 94"/>
                  <a:gd name="T56" fmla="*/ 83 w 157"/>
                  <a:gd name="T57" fmla="*/ 94 h 94"/>
                  <a:gd name="T58" fmla="*/ 64 w 157"/>
                  <a:gd name="T59" fmla="*/ 90 h 94"/>
                  <a:gd name="T60" fmla="*/ 48 w 157"/>
                  <a:gd name="T61" fmla="*/ 79 h 94"/>
                  <a:gd name="T62" fmla="*/ 40 w 157"/>
                  <a:gd name="T63" fmla="*/ 83 h 94"/>
                  <a:gd name="T64" fmla="*/ 32 w 157"/>
                  <a:gd name="T65" fmla="*/ 84 h 94"/>
                  <a:gd name="T66" fmla="*/ 23 w 157"/>
                  <a:gd name="T67" fmla="*/ 81 h 94"/>
                  <a:gd name="T68" fmla="*/ 16 w 157"/>
                  <a:gd name="T69" fmla="*/ 77 h 94"/>
                  <a:gd name="T70" fmla="*/ 11 w 157"/>
                  <a:gd name="T71" fmla="*/ 70 h 94"/>
                  <a:gd name="T72" fmla="*/ 9 w 157"/>
                  <a:gd name="T73" fmla="*/ 62 h 94"/>
                  <a:gd name="T74" fmla="*/ 3 w 157"/>
                  <a:gd name="T75" fmla="*/ 58 h 94"/>
                  <a:gd name="T76" fmla="*/ 0 w 157"/>
                  <a:gd name="T77" fmla="*/ 52 h 94"/>
                  <a:gd name="T78" fmla="*/ 0 w 157"/>
                  <a:gd name="T79" fmla="*/ 46 h 94"/>
                  <a:gd name="T80" fmla="*/ 2 w 157"/>
                  <a:gd name="T81" fmla="*/ 40 h 94"/>
                  <a:gd name="T82" fmla="*/ 7 w 157"/>
                  <a:gd name="T83" fmla="*/ 36 h 94"/>
                  <a:gd name="T84" fmla="*/ 13 w 157"/>
                  <a:gd name="T85"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94">
                    <a:moveTo>
                      <a:pt x="13" y="34"/>
                    </a:moveTo>
                    <a:cubicBezTo>
                      <a:pt x="13" y="34"/>
                      <a:pt x="14" y="27"/>
                      <a:pt x="18" y="21"/>
                    </a:cubicBezTo>
                    <a:cubicBezTo>
                      <a:pt x="18" y="21"/>
                      <a:pt x="22" y="16"/>
                      <a:pt x="28" y="13"/>
                    </a:cubicBezTo>
                    <a:cubicBezTo>
                      <a:pt x="28" y="13"/>
                      <a:pt x="34" y="10"/>
                      <a:pt x="41" y="9"/>
                    </a:cubicBezTo>
                    <a:cubicBezTo>
                      <a:pt x="41" y="9"/>
                      <a:pt x="48" y="9"/>
                      <a:pt x="54" y="12"/>
                    </a:cubicBezTo>
                    <a:cubicBezTo>
                      <a:pt x="54" y="12"/>
                      <a:pt x="60" y="6"/>
                      <a:pt x="69" y="3"/>
                    </a:cubicBezTo>
                    <a:cubicBezTo>
                      <a:pt x="69" y="3"/>
                      <a:pt x="77" y="0"/>
                      <a:pt x="85" y="0"/>
                    </a:cubicBezTo>
                    <a:cubicBezTo>
                      <a:pt x="85" y="0"/>
                      <a:pt x="94" y="0"/>
                      <a:pt x="102" y="2"/>
                    </a:cubicBezTo>
                    <a:cubicBezTo>
                      <a:pt x="102" y="2"/>
                      <a:pt x="110" y="5"/>
                      <a:pt x="117" y="11"/>
                    </a:cubicBezTo>
                    <a:cubicBezTo>
                      <a:pt x="117" y="11"/>
                      <a:pt x="121" y="9"/>
                      <a:pt x="124" y="9"/>
                    </a:cubicBezTo>
                    <a:cubicBezTo>
                      <a:pt x="124" y="9"/>
                      <a:pt x="128" y="9"/>
                      <a:pt x="132" y="10"/>
                    </a:cubicBezTo>
                    <a:cubicBezTo>
                      <a:pt x="132" y="10"/>
                      <a:pt x="136" y="11"/>
                      <a:pt x="139" y="14"/>
                    </a:cubicBezTo>
                    <a:cubicBezTo>
                      <a:pt x="139" y="14"/>
                      <a:pt x="142" y="16"/>
                      <a:pt x="144" y="19"/>
                    </a:cubicBezTo>
                    <a:cubicBezTo>
                      <a:pt x="144" y="19"/>
                      <a:pt x="146" y="22"/>
                      <a:pt x="146" y="26"/>
                    </a:cubicBezTo>
                    <a:cubicBezTo>
                      <a:pt x="146" y="26"/>
                      <a:pt x="147" y="30"/>
                      <a:pt x="146" y="34"/>
                    </a:cubicBezTo>
                    <a:cubicBezTo>
                      <a:pt x="146" y="34"/>
                      <a:pt x="149" y="34"/>
                      <a:pt x="152" y="36"/>
                    </a:cubicBezTo>
                    <a:cubicBezTo>
                      <a:pt x="152" y="36"/>
                      <a:pt x="154" y="37"/>
                      <a:pt x="156" y="39"/>
                    </a:cubicBezTo>
                    <a:cubicBezTo>
                      <a:pt x="156" y="39"/>
                      <a:pt x="157" y="42"/>
                      <a:pt x="158" y="45"/>
                    </a:cubicBezTo>
                    <a:cubicBezTo>
                      <a:pt x="158" y="45"/>
                      <a:pt x="158" y="48"/>
                      <a:pt x="157" y="50"/>
                    </a:cubicBezTo>
                    <a:cubicBezTo>
                      <a:pt x="157" y="50"/>
                      <a:pt x="156" y="53"/>
                      <a:pt x="154" y="55"/>
                    </a:cubicBezTo>
                    <a:cubicBezTo>
                      <a:pt x="154" y="55"/>
                      <a:pt x="152" y="57"/>
                      <a:pt x="150" y="58"/>
                    </a:cubicBezTo>
                    <a:cubicBezTo>
                      <a:pt x="150" y="58"/>
                      <a:pt x="150" y="62"/>
                      <a:pt x="150" y="66"/>
                    </a:cubicBezTo>
                    <a:cubicBezTo>
                      <a:pt x="150" y="66"/>
                      <a:pt x="149" y="70"/>
                      <a:pt x="147" y="74"/>
                    </a:cubicBezTo>
                    <a:cubicBezTo>
                      <a:pt x="147" y="74"/>
                      <a:pt x="145" y="77"/>
                      <a:pt x="142" y="80"/>
                    </a:cubicBezTo>
                    <a:cubicBezTo>
                      <a:pt x="142" y="80"/>
                      <a:pt x="139" y="82"/>
                      <a:pt x="135" y="84"/>
                    </a:cubicBezTo>
                    <a:cubicBezTo>
                      <a:pt x="135" y="84"/>
                      <a:pt x="131" y="85"/>
                      <a:pt x="127" y="85"/>
                    </a:cubicBezTo>
                    <a:cubicBezTo>
                      <a:pt x="127" y="85"/>
                      <a:pt x="123" y="85"/>
                      <a:pt x="119" y="84"/>
                    </a:cubicBezTo>
                    <a:cubicBezTo>
                      <a:pt x="119" y="84"/>
                      <a:pt x="111" y="89"/>
                      <a:pt x="102" y="92"/>
                    </a:cubicBezTo>
                    <a:cubicBezTo>
                      <a:pt x="102" y="92"/>
                      <a:pt x="92" y="95"/>
                      <a:pt x="83" y="94"/>
                    </a:cubicBezTo>
                    <a:cubicBezTo>
                      <a:pt x="83" y="94"/>
                      <a:pt x="73" y="94"/>
                      <a:pt x="64" y="90"/>
                    </a:cubicBezTo>
                    <a:cubicBezTo>
                      <a:pt x="64" y="90"/>
                      <a:pt x="55" y="86"/>
                      <a:pt x="48" y="79"/>
                    </a:cubicBezTo>
                    <a:cubicBezTo>
                      <a:pt x="48" y="79"/>
                      <a:pt x="45" y="82"/>
                      <a:pt x="40" y="83"/>
                    </a:cubicBezTo>
                    <a:cubicBezTo>
                      <a:pt x="40" y="83"/>
                      <a:pt x="36" y="84"/>
                      <a:pt x="32" y="84"/>
                    </a:cubicBezTo>
                    <a:cubicBezTo>
                      <a:pt x="32" y="84"/>
                      <a:pt x="27" y="83"/>
                      <a:pt x="23" y="81"/>
                    </a:cubicBezTo>
                    <a:cubicBezTo>
                      <a:pt x="23" y="81"/>
                      <a:pt x="19" y="80"/>
                      <a:pt x="16" y="77"/>
                    </a:cubicBezTo>
                    <a:cubicBezTo>
                      <a:pt x="16" y="77"/>
                      <a:pt x="13" y="74"/>
                      <a:pt x="11" y="70"/>
                    </a:cubicBezTo>
                    <a:cubicBezTo>
                      <a:pt x="11" y="70"/>
                      <a:pt x="9" y="66"/>
                      <a:pt x="9" y="62"/>
                    </a:cubicBezTo>
                    <a:cubicBezTo>
                      <a:pt x="9" y="62"/>
                      <a:pt x="6" y="60"/>
                      <a:pt x="3" y="58"/>
                    </a:cubicBezTo>
                    <a:cubicBezTo>
                      <a:pt x="3" y="58"/>
                      <a:pt x="1" y="55"/>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FFFFFF">
                  <a:alpha val="99998"/>
                </a:srgbClr>
              </a:solidFill>
              <a:ln w="9525">
                <a:solidFill>
                  <a:srgbClr val="A0A0A4"/>
                </a:solidFill>
                <a:round/>
                <a:headEnd/>
                <a:tailEnd/>
              </a:ln>
            </p:spPr>
            <p:txBody>
              <a:bodyPr/>
              <a:lstStyle/>
              <a:p>
                <a:endParaRPr lang="en-US"/>
              </a:p>
            </p:txBody>
          </p:sp>
          <p:sp>
            <p:nvSpPr>
              <p:cNvPr id="496" name="Text Box 208"/>
              <p:cNvSpPr txBox="1">
                <a:spLocks noChangeArrowheads="1"/>
              </p:cNvSpPr>
              <p:nvPr/>
            </p:nvSpPr>
            <p:spPr bwMode="auto">
              <a:xfrm>
                <a:off x="-68" y="72"/>
                <a:ext cx="296" cy="203"/>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R2RML</a:t>
                </a:r>
              </a:p>
            </p:txBody>
          </p:sp>
        </p:grpSp>
        <p:sp>
          <p:nvSpPr>
            <p:cNvPr id="449" name="Freeform 209"/>
            <p:cNvSpPr>
              <a:spLocks noChangeArrowheads="1"/>
            </p:cNvSpPr>
            <p:nvPr/>
          </p:nvSpPr>
          <p:spPr bwMode="auto">
            <a:xfrm>
              <a:off x="1121" y="483"/>
              <a:ext cx="111" cy="111"/>
            </a:xfrm>
            <a:custGeom>
              <a:avLst/>
              <a:gdLst>
                <a:gd name="T0" fmla="*/ 0 w 111"/>
                <a:gd name="T1" fmla="*/ 13 h 111"/>
                <a:gd name="T2" fmla="*/ 0 w 111"/>
                <a:gd name="T3" fmla="*/ 97 h 111"/>
                <a:gd name="T4" fmla="*/ 4 w 111"/>
                <a:gd name="T5" fmla="*/ 102 h 111"/>
                <a:gd name="T6" fmla="*/ 16 w 111"/>
                <a:gd name="T7" fmla="*/ 107 h 111"/>
                <a:gd name="T8" fmla="*/ 34 w 111"/>
                <a:gd name="T9" fmla="*/ 110 h 111"/>
                <a:gd name="T10" fmla="*/ 55 w 111"/>
                <a:gd name="T11" fmla="*/ 111 h 111"/>
                <a:gd name="T12" fmla="*/ 76 w 111"/>
                <a:gd name="T13" fmla="*/ 110 h 111"/>
                <a:gd name="T14" fmla="*/ 94 w 111"/>
                <a:gd name="T15" fmla="*/ 107 h 111"/>
                <a:gd name="T16" fmla="*/ 106 w 111"/>
                <a:gd name="T17" fmla="*/ 102 h 111"/>
                <a:gd name="T18" fmla="*/ 111 w 111"/>
                <a:gd name="T19" fmla="*/ 97 h 111"/>
                <a:gd name="T20" fmla="*/ 111 w 111"/>
                <a:gd name="T21" fmla="*/ 13 h 111"/>
                <a:gd name="T22" fmla="*/ 106 w 111"/>
                <a:gd name="T23" fmla="*/ 19 h 111"/>
                <a:gd name="T24" fmla="*/ 94 w 111"/>
                <a:gd name="T25" fmla="*/ 23 h 111"/>
                <a:gd name="T26" fmla="*/ 76 w 111"/>
                <a:gd name="T27" fmla="*/ 26 h 111"/>
                <a:gd name="T28" fmla="*/ 55 w 111"/>
                <a:gd name="T29" fmla="*/ 27 h 111"/>
                <a:gd name="T30" fmla="*/ 34 w 111"/>
                <a:gd name="T31" fmla="*/ 26 h 111"/>
                <a:gd name="T32" fmla="*/ 16 w 111"/>
                <a:gd name="T33" fmla="*/ 23 h 111"/>
                <a:gd name="T34" fmla="*/ 4 w 111"/>
                <a:gd name="T35" fmla="*/ 19 h 111"/>
                <a:gd name="T36" fmla="*/ 0 w 111"/>
                <a:gd name="T37" fmla="*/ 13 h 111"/>
                <a:gd name="T38" fmla="*/ 0 w 111"/>
                <a:gd name="T39" fmla="*/ 13 h 111"/>
                <a:gd name="T40" fmla="*/ 4 w 111"/>
                <a:gd name="T41" fmla="*/ 8 h 111"/>
                <a:gd name="T42" fmla="*/ 16 w 111"/>
                <a:gd name="T43" fmla="*/ 4 h 111"/>
                <a:gd name="T44" fmla="*/ 34 w 111"/>
                <a:gd name="T45" fmla="*/ 1 h 111"/>
                <a:gd name="T46" fmla="*/ 55 w 111"/>
                <a:gd name="T47" fmla="*/ 0 h 111"/>
                <a:gd name="T48" fmla="*/ 76 w 111"/>
                <a:gd name="T49" fmla="*/ 1 h 111"/>
                <a:gd name="T50" fmla="*/ 94 w 111"/>
                <a:gd name="T51" fmla="*/ 4 h 111"/>
                <a:gd name="T52" fmla="*/ 106 w 111"/>
                <a:gd name="T53" fmla="*/ 8 h 111"/>
                <a:gd name="T54" fmla="*/ 111 w 111"/>
                <a:gd name="T55" fmla="*/ 13 h 111"/>
                <a:gd name="T56" fmla="*/ 106 w 111"/>
                <a:gd name="T57" fmla="*/ 19 h 111"/>
                <a:gd name="T58" fmla="*/ 94 w 111"/>
                <a:gd name="T59" fmla="*/ 23 h 111"/>
                <a:gd name="T60" fmla="*/ 76 w 111"/>
                <a:gd name="T61" fmla="*/ 26 h 111"/>
                <a:gd name="T62" fmla="*/ 55 w 111"/>
                <a:gd name="T63" fmla="*/ 27 h 111"/>
                <a:gd name="T64" fmla="*/ 34 w 111"/>
                <a:gd name="T65" fmla="*/ 26 h 111"/>
                <a:gd name="T66" fmla="*/ 16 w 111"/>
                <a:gd name="T67" fmla="*/ 23 h 111"/>
                <a:gd name="T68" fmla="*/ 4 w 111"/>
                <a:gd name="T69" fmla="*/ 19 h 111"/>
                <a:gd name="T70" fmla="*/ 0 w 111"/>
                <a:gd name="T7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1">
                  <a:moveTo>
                    <a:pt x="0" y="13"/>
                  </a:moveTo>
                  <a:lnTo>
                    <a:pt x="0" y="97"/>
                  </a:lnTo>
                  <a:cubicBezTo>
                    <a:pt x="0" y="97"/>
                    <a:pt x="0" y="100"/>
                    <a:pt x="4" y="102"/>
                  </a:cubicBezTo>
                  <a:cubicBezTo>
                    <a:pt x="4" y="102"/>
                    <a:pt x="8" y="105"/>
                    <a:pt x="16" y="107"/>
                  </a:cubicBezTo>
                  <a:cubicBezTo>
                    <a:pt x="16" y="107"/>
                    <a:pt x="24" y="109"/>
                    <a:pt x="34" y="110"/>
                  </a:cubicBezTo>
                  <a:cubicBezTo>
                    <a:pt x="34" y="110"/>
                    <a:pt x="44" y="111"/>
                    <a:pt x="55" y="111"/>
                  </a:cubicBezTo>
                  <a:cubicBezTo>
                    <a:pt x="55" y="111"/>
                    <a:pt x="66" y="111"/>
                    <a:pt x="76" y="110"/>
                  </a:cubicBezTo>
                  <a:cubicBezTo>
                    <a:pt x="76" y="110"/>
                    <a:pt x="86" y="109"/>
                    <a:pt x="94" y="107"/>
                  </a:cubicBezTo>
                  <a:cubicBezTo>
                    <a:pt x="94" y="107"/>
                    <a:pt x="102" y="105"/>
                    <a:pt x="106" y="102"/>
                  </a:cubicBezTo>
                  <a:cubicBezTo>
                    <a:pt x="106" y="102"/>
                    <a:pt x="111" y="100"/>
                    <a:pt x="111" y="97"/>
                  </a:cubicBezTo>
                  <a:lnTo>
                    <a:pt x="111" y="13"/>
                  </a:lnTo>
                  <a:cubicBezTo>
                    <a:pt x="111" y="13"/>
                    <a:pt x="111" y="16"/>
                    <a:pt x="106" y="19"/>
                  </a:cubicBezTo>
                  <a:cubicBezTo>
                    <a:pt x="106" y="19"/>
                    <a:pt x="102" y="21"/>
                    <a:pt x="94" y="23"/>
                  </a:cubicBezTo>
                  <a:cubicBezTo>
                    <a:pt x="94" y="23"/>
                    <a:pt x="86" y="25"/>
                    <a:pt x="76" y="26"/>
                  </a:cubicBezTo>
                  <a:cubicBezTo>
                    <a:pt x="76" y="26"/>
                    <a:pt x="66" y="27"/>
                    <a:pt x="55" y="27"/>
                  </a:cubicBezTo>
                  <a:cubicBezTo>
                    <a:pt x="55" y="27"/>
                    <a:pt x="44" y="27"/>
                    <a:pt x="34" y="26"/>
                  </a:cubicBezTo>
                  <a:cubicBezTo>
                    <a:pt x="34" y="26"/>
                    <a:pt x="24" y="25"/>
                    <a:pt x="16" y="23"/>
                  </a:cubicBezTo>
                  <a:cubicBezTo>
                    <a:pt x="16" y="23"/>
                    <a:pt x="8" y="21"/>
                    <a:pt x="4" y="19"/>
                  </a:cubicBezTo>
                  <a:cubicBezTo>
                    <a:pt x="4" y="19"/>
                    <a:pt x="0" y="16"/>
                    <a:pt x="0" y="13"/>
                  </a:cubicBezTo>
                  <a:moveTo>
                    <a:pt x="0" y="13"/>
                  </a:moveTo>
                  <a:cubicBezTo>
                    <a:pt x="0" y="13"/>
                    <a:pt x="0" y="11"/>
                    <a:pt x="4" y="8"/>
                  </a:cubicBezTo>
                  <a:cubicBezTo>
                    <a:pt x="4" y="8"/>
                    <a:pt x="8" y="5"/>
                    <a:pt x="16" y="4"/>
                  </a:cubicBezTo>
                  <a:cubicBezTo>
                    <a:pt x="16" y="4"/>
                    <a:pt x="24" y="2"/>
                    <a:pt x="34" y="1"/>
                  </a:cubicBezTo>
                  <a:cubicBezTo>
                    <a:pt x="34" y="1"/>
                    <a:pt x="44" y="0"/>
                    <a:pt x="55" y="0"/>
                  </a:cubicBezTo>
                  <a:cubicBezTo>
                    <a:pt x="55" y="0"/>
                    <a:pt x="66" y="0"/>
                    <a:pt x="76" y="1"/>
                  </a:cubicBezTo>
                  <a:cubicBezTo>
                    <a:pt x="76" y="1"/>
                    <a:pt x="87" y="2"/>
                    <a:pt x="94" y="4"/>
                  </a:cubicBezTo>
                  <a:cubicBezTo>
                    <a:pt x="94" y="4"/>
                    <a:pt x="102" y="5"/>
                    <a:pt x="106" y="8"/>
                  </a:cubicBezTo>
                  <a:cubicBezTo>
                    <a:pt x="106" y="8"/>
                    <a:pt x="111" y="11"/>
                    <a:pt x="111" y="13"/>
                  </a:cubicBezTo>
                  <a:cubicBezTo>
                    <a:pt x="111" y="13"/>
                    <a:pt x="111" y="16"/>
                    <a:pt x="106" y="19"/>
                  </a:cubicBezTo>
                  <a:cubicBezTo>
                    <a:pt x="106" y="19"/>
                    <a:pt x="102" y="21"/>
                    <a:pt x="94" y="23"/>
                  </a:cubicBezTo>
                  <a:cubicBezTo>
                    <a:pt x="94" y="23"/>
                    <a:pt x="87" y="25"/>
                    <a:pt x="76" y="26"/>
                  </a:cubicBezTo>
                  <a:cubicBezTo>
                    <a:pt x="76" y="26"/>
                    <a:pt x="66" y="27"/>
                    <a:pt x="55" y="27"/>
                  </a:cubicBezTo>
                  <a:cubicBezTo>
                    <a:pt x="55" y="27"/>
                    <a:pt x="44" y="27"/>
                    <a:pt x="34" y="26"/>
                  </a:cubicBezTo>
                  <a:cubicBezTo>
                    <a:pt x="34" y="26"/>
                    <a:pt x="24" y="25"/>
                    <a:pt x="16" y="23"/>
                  </a:cubicBezTo>
                  <a:cubicBezTo>
                    <a:pt x="16" y="23"/>
                    <a:pt x="8" y="21"/>
                    <a:pt x="4" y="19"/>
                  </a:cubicBezTo>
                  <a:cubicBezTo>
                    <a:pt x="4" y="19"/>
                    <a:pt x="0" y="16"/>
                    <a:pt x="0" y="13"/>
                  </a:cubicBezTo>
                </a:path>
              </a:pathLst>
            </a:custGeom>
            <a:gradFill rotWithShape="1">
              <a:gsLst>
                <a:gs pos="0">
                  <a:srgbClr val="9C46D0">
                    <a:alpha val="99998"/>
                  </a:srgbClr>
                </a:gs>
                <a:gs pos="50000">
                  <a:srgbClr val="FFFFFF">
                    <a:alpha val="99998"/>
                  </a:srgbClr>
                </a:gs>
                <a:gs pos="100000">
                  <a:srgbClr val="9C46D0">
                    <a:alpha val="99998"/>
                  </a:srgbClr>
                </a:gs>
              </a:gsLst>
              <a:lin ang="0" scaled="1"/>
            </a:gradFill>
            <a:ln w="9525">
              <a:solidFill>
                <a:srgbClr val="A6A6A6"/>
              </a:solidFill>
              <a:round/>
              <a:headEnd/>
              <a:tailEnd/>
            </a:ln>
          </p:spPr>
          <p:txBody>
            <a:bodyPr/>
            <a:lstStyle/>
            <a:p>
              <a:endParaRPr lang="en-US"/>
            </a:p>
          </p:txBody>
        </p:sp>
        <p:grpSp>
          <p:nvGrpSpPr>
            <p:cNvPr id="450" name="Group 210"/>
            <p:cNvGrpSpPr>
              <a:grpSpLocks/>
            </p:cNvGrpSpPr>
            <p:nvPr/>
          </p:nvGrpSpPr>
          <p:grpSpPr bwMode="auto">
            <a:xfrm>
              <a:off x="574" y="367"/>
              <a:ext cx="212" cy="496"/>
              <a:chOff x="0" y="0"/>
              <a:chExt cx="213" cy="497"/>
            </a:xfrm>
          </p:grpSpPr>
          <p:sp>
            <p:nvSpPr>
              <p:cNvPr id="493" name="Freeform 211"/>
              <p:cNvSpPr>
                <a:spLocks noChangeArrowheads="1"/>
              </p:cNvSpPr>
              <p:nvPr/>
            </p:nvSpPr>
            <p:spPr bwMode="auto">
              <a:xfrm>
                <a:off x="50" y="0"/>
                <a:ext cx="119" cy="120"/>
              </a:xfrm>
              <a:custGeom>
                <a:avLst/>
                <a:gdLst>
                  <a:gd name="T0" fmla="*/ 0 w 119"/>
                  <a:gd name="T1" fmla="*/ 60 h 120"/>
                  <a:gd name="T2" fmla="*/ 4 w 119"/>
                  <a:gd name="T3" fmla="*/ 37 h 120"/>
                  <a:gd name="T4" fmla="*/ 17 w 119"/>
                  <a:gd name="T5" fmla="*/ 17 h 120"/>
                  <a:gd name="T6" fmla="*/ 36 w 119"/>
                  <a:gd name="T7" fmla="*/ 4 h 120"/>
                  <a:gd name="T8" fmla="*/ 59 w 119"/>
                  <a:gd name="T9" fmla="*/ 0 h 120"/>
                  <a:gd name="T10" fmla="*/ 82 w 119"/>
                  <a:gd name="T11" fmla="*/ 4 h 120"/>
                  <a:gd name="T12" fmla="*/ 101 w 119"/>
                  <a:gd name="T13" fmla="*/ 17 h 120"/>
                  <a:gd name="T14" fmla="*/ 114 w 119"/>
                  <a:gd name="T15" fmla="*/ 37 h 120"/>
                  <a:gd name="T16" fmla="*/ 119 w 119"/>
                  <a:gd name="T17" fmla="*/ 60 h 120"/>
                  <a:gd name="T18" fmla="*/ 114 w 119"/>
                  <a:gd name="T19" fmla="*/ 83 h 120"/>
                  <a:gd name="T20" fmla="*/ 101 w 119"/>
                  <a:gd name="T21" fmla="*/ 102 h 120"/>
                  <a:gd name="T22" fmla="*/ 82 w 119"/>
                  <a:gd name="T23" fmla="*/ 115 h 120"/>
                  <a:gd name="T24" fmla="*/ 59 w 119"/>
                  <a:gd name="T25" fmla="*/ 120 h 120"/>
                  <a:gd name="T26" fmla="*/ 36 w 119"/>
                  <a:gd name="T27" fmla="*/ 115 h 120"/>
                  <a:gd name="T28" fmla="*/ 17 w 119"/>
                  <a:gd name="T29" fmla="*/ 102 h 120"/>
                  <a:gd name="T30" fmla="*/ 4 w 119"/>
                  <a:gd name="T31" fmla="*/ 83 h 120"/>
                  <a:gd name="T32" fmla="*/ 0 w 119"/>
                  <a:gd name="T3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20">
                    <a:moveTo>
                      <a:pt x="0" y="60"/>
                    </a:moveTo>
                    <a:cubicBezTo>
                      <a:pt x="0" y="60"/>
                      <a:pt x="0" y="48"/>
                      <a:pt x="4" y="37"/>
                    </a:cubicBezTo>
                    <a:cubicBezTo>
                      <a:pt x="4" y="37"/>
                      <a:pt x="9" y="26"/>
                      <a:pt x="17" y="17"/>
                    </a:cubicBezTo>
                    <a:cubicBezTo>
                      <a:pt x="17" y="17"/>
                      <a:pt x="25" y="9"/>
                      <a:pt x="36" y="4"/>
                    </a:cubicBezTo>
                    <a:cubicBezTo>
                      <a:pt x="36" y="4"/>
                      <a:pt x="47" y="0"/>
                      <a:pt x="59" y="0"/>
                    </a:cubicBezTo>
                    <a:cubicBezTo>
                      <a:pt x="59" y="0"/>
                      <a:pt x="71" y="0"/>
                      <a:pt x="82" y="4"/>
                    </a:cubicBezTo>
                    <a:cubicBezTo>
                      <a:pt x="82" y="4"/>
                      <a:pt x="93" y="9"/>
                      <a:pt x="101" y="17"/>
                    </a:cubicBezTo>
                    <a:cubicBezTo>
                      <a:pt x="101" y="17"/>
                      <a:pt x="110" y="26"/>
                      <a:pt x="114" y="37"/>
                    </a:cubicBezTo>
                    <a:cubicBezTo>
                      <a:pt x="114" y="37"/>
                      <a:pt x="119" y="48"/>
                      <a:pt x="119" y="60"/>
                    </a:cubicBezTo>
                    <a:cubicBezTo>
                      <a:pt x="119" y="60"/>
                      <a:pt x="119" y="72"/>
                      <a:pt x="114" y="83"/>
                    </a:cubicBezTo>
                    <a:cubicBezTo>
                      <a:pt x="114" y="83"/>
                      <a:pt x="110" y="94"/>
                      <a:pt x="101" y="102"/>
                    </a:cubicBezTo>
                    <a:cubicBezTo>
                      <a:pt x="101" y="102"/>
                      <a:pt x="93" y="111"/>
                      <a:pt x="82" y="115"/>
                    </a:cubicBezTo>
                    <a:cubicBezTo>
                      <a:pt x="82" y="115"/>
                      <a:pt x="71" y="120"/>
                      <a:pt x="59" y="120"/>
                    </a:cubicBezTo>
                    <a:cubicBezTo>
                      <a:pt x="59" y="120"/>
                      <a:pt x="47" y="120"/>
                      <a:pt x="36" y="115"/>
                    </a:cubicBezTo>
                    <a:cubicBezTo>
                      <a:pt x="36" y="115"/>
                      <a:pt x="25" y="111"/>
                      <a:pt x="17" y="102"/>
                    </a:cubicBezTo>
                    <a:cubicBezTo>
                      <a:pt x="17" y="102"/>
                      <a:pt x="9" y="94"/>
                      <a:pt x="4" y="83"/>
                    </a:cubicBezTo>
                    <a:cubicBezTo>
                      <a:pt x="4" y="83"/>
                      <a:pt x="0" y="72"/>
                      <a:pt x="0" y="60"/>
                    </a:cubicBezTo>
                  </a:path>
                </a:pathLst>
              </a:custGeom>
              <a:solidFill>
                <a:srgbClr val="FFFFFF">
                  <a:alpha val="99998"/>
                </a:srgbClr>
              </a:solidFill>
              <a:ln w="9525">
                <a:solidFill>
                  <a:srgbClr val="7D7D7D"/>
                </a:solidFill>
                <a:round/>
                <a:headEnd/>
                <a:tailEnd/>
              </a:ln>
            </p:spPr>
            <p:txBody>
              <a:bodyPr/>
              <a:lstStyle/>
              <a:p>
                <a:endParaRPr lang="en-US"/>
              </a:p>
            </p:txBody>
          </p:sp>
          <p:sp>
            <p:nvSpPr>
              <p:cNvPr id="494" name="Freeform 212"/>
              <p:cNvSpPr>
                <a:spLocks noChangeArrowheads="1"/>
              </p:cNvSpPr>
              <p:nvPr/>
            </p:nvSpPr>
            <p:spPr bwMode="auto">
              <a:xfrm>
                <a:off x="0" y="132"/>
                <a:ext cx="212" cy="363"/>
              </a:xfrm>
              <a:custGeom>
                <a:avLst/>
                <a:gdLst>
                  <a:gd name="T0" fmla="*/ 168 w 212"/>
                  <a:gd name="T1" fmla="*/ 0 h 363"/>
                  <a:gd name="T2" fmla="*/ 198 w 212"/>
                  <a:gd name="T3" fmla="*/ 13 h 363"/>
                  <a:gd name="T4" fmla="*/ 212 w 212"/>
                  <a:gd name="T5" fmla="*/ 43 h 363"/>
                  <a:gd name="T6" fmla="*/ 211 w 212"/>
                  <a:gd name="T7" fmla="*/ 191 h 363"/>
                  <a:gd name="T8" fmla="*/ 201 w 212"/>
                  <a:gd name="T9" fmla="*/ 200 h 363"/>
                  <a:gd name="T10" fmla="*/ 187 w 212"/>
                  <a:gd name="T11" fmla="*/ 200 h 363"/>
                  <a:gd name="T12" fmla="*/ 178 w 212"/>
                  <a:gd name="T13" fmla="*/ 191 h 363"/>
                  <a:gd name="T14" fmla="*/ 176 w 212"/>
                  <a:gd name="T15" fmla="*/ 72 h 363"/>
                  <a:gd name="T16" fmla="*/ 174 w 212"/>
                  <a:gd name="T17" fmla="*/ 70 h 363"/>
                  <a:gd name="T18" fmla="*/ 170 w 212"/>
                  <a:gd name="T19" fmla="*/ 70 h 363"/>
                  <a:gd name="T20" fmla="*/ 168 w 212"/>
                  <a:gd name="T21" fmla="*/ 72 h 363"/>
                  <a:gd name="T22" fmla="*/ 165 w 212"/>
                  <a:gd name="T23" fmla="*/ 348 h 363"/>
                  <a:gd name="T24" fmla="*/ 149 w 212"/>
                  <a:gd name="T25" fmla="*/ 361 h 363"/>
                  <a:gd name="T26" fmla="*/ 129 w 212"/>
                  <a:gd name="T27" fmla="*/ 361 h 363"/>
                  <a:gd name="T28" fmla="*/ 114 w 212"/>
                  <a:gd name="T29" fmla="*/ 348 h 363"/>
                  <a:gd name="T30" fmla="*/ 110 w 212"/>
                  <a:gd name="T31" fmla="*/ 192 h 363"/>
                  <a:gd name="T32" fmla="*/ 110 w 212"/>
                  <a:gd name="T33" fmla="*/ 189 h 363"/>
                  <a:gd name="T34" fmla="*/ 107 w 212"/>
                  <a:gd name="T35" fmla="*/ 188 h 363"/>
                  <a:gd name="T36" fmla="*/ 104 w 212"/>
                  <a:gd name="T37" fmla="*/ 189 h 363"/>
                  <a:gd name="T38" fmla="*/ 103 w 212"/>
                  <a:gd name="T39" fmla="*/ 192 h 363"/>
                  <a:gd name="T40" fmla="*/ 99 w 212"/>
                  <a:gd name="T41" fmla="*/ 348 h 363"/>
                  <a:gd name="T42" fmla="*/ 84 w 212"/>
                  <a:gd name="T43" fmla="*/ 361 h 363"/>
                  <a:gd name="T44" fmla="*/ 63 w 212"/>
                  <a:gd name="T45" fmla="*/ 361 h 363"/>
                  <a:gd name="T46" fmla="*/ 47 w 212"/>
                  <a:gd name="T47" fmla="*/ 348 h 363"/>
                  <a:gd name="T48" fmla="*/ 43 w 212"/>
                  <a:gd name="T49" fmla="*/ 72 h 363"/>
                  <a:gd name="T50" fmla="*/ 38 w 212"/>
                  <a:gd name="T51" fmla="*/ 185 h 363"/>
                  <a:gd name="T52" fmla="*/ 32 w 212"/>
                  <a:gd name="T53" fmla="*/ 198 h 363"/>
                  <a:gd name="T54" fmla="*/ 19 w 212"/>
                  <a:gd name="T55" fmla="*/ 203 h 363"/>
                  <a:gd name="T56" fmla="*/ 6 w 212"/>
                  <a:gd name="T57" fmla="*/ 198 h 363"/>
                  <a:gd name="T58" fmla="*/ 0 w 212"/>
                  <a:gd name="T59" fmla="*/ 185 h 363"/>
                  <a:gd name="T60" fmla="*/ 4 w 212"/>
                  <a:gd name="T61" fmla="*/ 28 h 363"/>
                  <a:gd name="T62" fmla="*/ 28 w 212"/>
                  <a:gd name="T63" fmla="*/ 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363">
                    <a:moveTo>
                      <a:pt x="44" y="0"/>
                    </a:moveTo>
                    <a:lnTo>
                      <a:pt x="168" y="0"/>
                    </a:lnTo>
                    <a:cubicBezTo>
                      <a:pt x="168" y="0"/>
                      <a:pt x="177" y="0"/>
                      <a:pt x="184" y="4"/>
                    </a:cubicBezTo>
                    <a:cubicBezTo>
                      <a:pt x="184" y="4"/>
                      <a:pt x="192" y="7"/>
                      <a:pt x="198" y="13"/>
                    </a:cubicBezTo>
                    <a:cubicBezTo>
                      <a:pt x="198" y="13"/>
                      <a:pt x="204" y="19"/>
                      <a:pt x="208" y="27"/>
                    </a:cubicBezTo>
                    <a:cubicBezTo>
                      <a:pt x="208" y="27"/>
                      <a:pt x="211" y="35"/>
                      <a:pt x="212" y="43"/>
                    </a:cubicBezTo>
                    <a:lnTo>
                      <a:pt x="212" y="184"/>
                    </a:lnTo>
                    <a:cubicBezTo>
                      <a:pt x="212" y="184"/>
                      <a:pt x="212" y="188"/>
                      <a:pt x="211" y="191"/>
                    </a:cubicBezTo>
                    <a:cubicBezTo>
                      <a:pt x="211" y="191"/>
                      <a:pt x="209" y="194"/>
                      <a:pt x="207" y="196"/>
                    </a:cubicBezTo>
                    <a:cubicBezTo>
                      <a:pt x="207" y="196"/>
                      <a:pt x="204" y="199"/>
                      <a:pt x="201" y="200"/>
                    </a:cubicBezTo>
                    <a:cubicBezTo>
                      <a:pt x="201" y="200"/>
                      <a:pt x="198" y="202"/>
                      <a:pt x="194" y="202"/>
                    </a:cubicBezTo>
                    <a:cubicBezTo>
                      <a:pt x="194" y="202"/>
                      <a:pt x="191" y="202"/>
                      <a:pt x="187" y="200"/>
                    </a:cubicBezTo>
                    <a:cubicBezTo>
                      <a:pt x="187" y="200"/>
                      <a:pt x="184" y="199"/>
                      <a:pt x="182" y="196"/>
                    </a:cubicBezTo>
                    <a:cubicBezTo>
                      <a:pt x="182" y="196"/>
                      <a:pt x="179" y="194"/>
                      <a:pt x="178" y="191"/>
                    </a:cubicBezTo>
                    <a:cubicBezTo>
                      <a:pt x="178" y="191"/>
                      <a:pt x="176" y="188"/>
                      <a:pt x="176" y="184"/>
                    </a:cubicBezTo>
                    <a:lnTo>
                      <a:pt x="176" y="72"/>
                    </a:lnTo>
                    <a:cubicBezTo>
                      <a:pt x="176" y="72"/>
                      <a:pt x="176" y="72"/>
                      <a:pt x="175" y="71"/>
                    </a:cubicBezTo>
                    <a:cubicBezTo>
                      <a:pt x="175" y="71"/>
                      <a:pt x="175" y="70"/>
                      <a:pt x="174" y="70"/>
                    </a:cubicBezTo>
                    <a:cubicBezTo>
                      <a:pt x="174" y="70"/>
                      <a:pt x="173" y="69"/>
                      <a:pt x="172" y="69"/>
                    </a:cubicBezTo>
                    <a:cubicBezTo>
                      <a:pt x="172" y="69"/>
                      <a:pt x="171" y="69"/>
                      <a:pt x="170" y="70"/>
                    </a:cubicBezTo>
                    <a:cubicBezTo>
                      <a:pt x="170" y="70"/>
                      <a:pt x="170" y="70"/>
                      <a:pt x="169" y="71"/>
                    </a:cubicBezTo>
                    <a:cubicBezTo>
                      <a:pt x="169" y="71"/>
                      <a:pt x="168" y="72"/>
                      <a:pt x="168" y="72"/>
                    </a:cubicBezTo>
                    <a:lnTo>
                      <a:pt x="168" y="338"/>
                    </a:lnTo>
                    <a:cubicBezTo>
                      <a:pt x="168" y="338"/>
                      <a:pt x="167" y="343"/>
                      <a:pt x="165" y="348"/>
                    </a:cubicBezTo>
                    <a:cubicBezTo>
                      <a:pt x="165" y="348"/>
                      <a:pt x="162" y="352"/>
                      <a:pt x="158" y="356"/>
                    </a:cubicBezTo>
                    <a:cubicBezTo>
                      <a:pt x="158" y="356"/>
                      <a:pt x="154" y="359"/>
                      <a:pt x="149" y="361"/>
                    </a:cubicBezTo>
                    <a:cubicBezTo>
                      <a:pt x="149" y="361"/>
                      <a:pt x="144" y="362"/>
                      <a:pt x="139" y="362"/>
                    </a:cubicBezTo>
                    <a:cubicBezTo>
                      <a:pt x="139" y="362"/>
                      <a:pt x="134" y="362"/>
                      <a:pt x="129" y="361"/>
                    </a:cubicBezTo>
                    <a:cubicBezTo>
                      <a:pt x="129" y="361"/>
                      <a:pt x="124" y="359"/>
                      <a:pt x="120" y="356"/>
                    </a:cubicBezTo>
                    <a:cubicBezTo>
                      <a:pt x="120" y="356"/>
                      <a:pt x="116" y="352"/>
                      <a:pt x="114" y="348"/>
                    </a:cubicBezTo>
                    <a:cubicBezTo>
                      <a:pt x="114" y="348"/>
                      <a:pt x="111" y="343"/>
                      <a:pt x="110" y="338"/>
                    </a:cubicBezTo>
                    <a:lnTo>
                      <a:pt x="110" y="192"/>
                    </a:lnTo>
                    <a:cubicBezTo>
                      <a:pt x="110" y="192"/>
                      <a:pt x="111" y="191"/>
                      <a:pt x="110" y="191"/>
                    </a:cubicBezTo>
                    <a:cubicBezTo>
                      <a:pt x="110" y="191"/>
                      <a:pt x="110" y="190"/>
                      <a:pt x="110" y="189"/>
                    </a:cubicBezTo>
                    <a:cubicBezTo>
                      <a:pt x="110" y="189"/>
                      <a:pt x="109" y="188"/>
                      <a:pt x="108" y="188"/>
                    </a:cubicBezTo>
                    <a:cubicBezTo>
                      <a:pt x="108" y="188"/>
                      <a:pt x="108" y="188"/>
                      <a:pt x="107" y="188"/>
                    </a:cubicBezTo>
                    <a:cubicBezTo>
                      <a:pt x="107" y="188"/>
                      <a:pt x="106" y="188"/>
                      <a:pt x="105" y="188"/>
                    </a:cubicBezTo>
                    <a:cubicBezTo>
                      <a:pt x="105" y="188"/>
                      <a:pt x="104" y="188"/>
                      <a:pt x="104" y="189"/>
                    </a:cubicBezTo>
                    <a:cubicBezTo>
                      <a:pt x="104" y="189"/>
                      <a:pt x="103" y="190"/>
                      <a:pt x="103" y="191"/>
                    </a:cubicBezTo>
                    <a:cubicBezTo>
                      <a:pt x="103" y="191"/>
                      <a:pt x="103" y="191"/>
                      <a:pt x="103" y="192"/>
                    </a:cubicBezTo>
                    <a:lnTo>
                      <a:pt x="103" y="338"/>
                    </a:lnTo>
                    <a:cubicBezTo>
                      <a:pt x="103" y="338"/>
                      <a:pt x="102" y="343"/>
                      <a:pt x="99" y="348"/>
                    </a:cubicBezTo>
                    <a:cubicBezTo>
                      <a:pt x="99" y="348"/>
                      <a:pt x="97" y="353"/>
                      <a:pt x="93" y="356"/>
                    </a:cubicBezTo>
                    <a:cubicBezTo>
                      <a:pt x="93" y="356"/>
                      <a:pt x="89" y="359"/>
                      <a:pt x="84" y="361"/>
                    </a:cubicBezTo>
                    <a:cubicBezTo>
                      <a:pt x="84" y="361"/>
                      <a:pt x="78" y="363"/>
                      <a:pt x="73" y="363"/>
                    </a:cubicBezTo>
                    <a:cubicBezTo>
                      <a:pt x="73" y="363"/>
                      <a:pt x="68" y="363"/>
                      <a:pt x="63" y="361"/>
                    </a:cubicBezTo>
                    <a:cubicBezTo>
                      <a:pt x="63" y="361"/>
                      <a:pt x="58" y="359"/>
                      <a:pt x="54" y="356"/>
                    </a:cubicBezTo>
                    <a:cubicBezTo>
                      <a:pt x="54" y="356"/>
                      <a:pt x="50" y="353"/>
                      <a:pt x="47" y="348"/>
                    </a:cubicBezTo>
                    <a:cubicBezTo>
                      <a:pt x="47" y="348"/>
                      <a:pt x="44" y="343"/>
                      <a:pt x="43" y="338"/>
                    </a:cubicBezTo>
                    <a:lnTo>
                      <a:pt x="43" y="72"/>
                    </a:lnTo>
                    <a:lnTo>
                      <a:pt x="38" y="72"/>
                    </a:lnTo>
                    <a:lnTo>
                      <a:pt x="38" y="185"/>
                    </a:lnTo>
                    <a:cubicBezTo>
                      <a:pt x="38" y="185"/>
                      <a:pt x="38" y="189"/>
                      <a:pt x="36" y="192"/>
                    </a:cubicBezTo>
                    <a:cubicBezTo>
                      <a:pt x="36" y="192"/>
                      <a:pt x="35" y="196"/>
                      <a:pt x="32" y="198"/>
                    </a:cubicBezTo>
                    <a:cubicBezTo>
                      <a:pt x="32" y="198"/>
                      <a:pt x="29" y="200"/>
                      <a:pt x="26" y="202"/>
                    </a:cubicBezTo>
                    <a:cubicBezTo>
                      <a:pt x="26" y="202"/>
                      <a:pt x="23" y="203"/>
                      <a:pt x="19" y="203"/>
                    </a:cubicBezTo>
                    <a:cubicBezTo>
                      <a:pt x="19" y="203"/>
                      <a:pt x="15" y="203"/>
                      <a:pt x="12" y="202"/>
                    </a:cubicBezTo>
                    <a:cubicBezTo>
                      <a:pt x="12" y="202"/>
                      <a:pt x="8" y="200"/>
                      <a:pt x="6" y="198"/>
                    </a:cubicBezTo>
                    <a:cubicBezTo>
                      <a:pt x="6" y="198"/>
                      <a:pt x="3" y="196"/>
                      <a:pt x="1" y="192"/>
                    </a:cubicBezTo>
                    <a:cubicBezTo>
                      <a:pt x="1" y="192"/>
                      <a:pt x="0" y="189"/>
                      <a:pt x="0" y="185"/>
                    </a:cubicBezTo>
                    <a:lnTo>
                      <a:pt x="0" y="44"/>
                    </a:lnTo>
                    <a:cubicBezTo>
                      <a:pt x="0" y="44"/>
                      <a:pt x="0" y="36"/>
                      <a:pt x="4" y="28"/>
                    </a:cubicBezTo>
                    <a:cubicBezTo>
                      <a:pt x="4" y="28"/>
                      <a:pt x="8" y="20"/>
                      <a:pt x="14" y="14"/>
                    </a:cubicBezTo>
                    <a:cubicBezTo>
                      <a:pt x="14" y="14"/>
                      <a:pt x="20" y="8"/>
                      <a:pt x="28" y="4"/>
                    </a:cubicBezTo>
                    <a:cubicBezTo>
                      <a:pt x="28" y="4"/>
                      <a:pt x="35" y="1"/>
                      <a:pt x="44"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451" name="Group 213"/>
            <p:cNvGrpSpPr>
              <a:grpSpLocks/>
            </p:cNvGrpSpPr>
            <p:nvPr/>
          </p:nvGrpSpPr>
          <p:grpSpPr bwMode="auto">
            <a:xfrm>
              <a:off x="129" y="684"/>
              <a:ext cx="349" cy="233"/>
              <a:chOff x="0" y="0"/>
              <a:chExt cx="350" cy="234"/>
            </a:xfrm>
          </p:grpSpPr>
          <p:grpSp>
            <p:nvGrpSpPr>
              <p:cNvPr id="477" name="Group 214"/>
              <p:cNvGrpSpPr>
                <a:grpSpLocks/>
              </p:cNvGrpSpPr>
              <p:nvPr/>
            </p:nvGrpSpPr>
            <p:grpSpPr bwMode="auto">
              <a:xfrm rot="10800000" flipH="1">
                <a:off x="0" y="0"/>
                <a:ext cx="348" cy="232"/>
                <a:chOff x="0" y="0"/>
                <a:chExt cx="349" cy="233"/>
              </a:xfrm>
            </p:grpSpPr>
            <p:grpSp>
              <p:nvGrpSpPr>
                <p:cNvPr id="487" name="Group 215"/>
                <p:cNvGrpSpPr>
                  <a:grpSpLocks/>
                </p:cNvGrpSpPr>
                <p:nvPr/>
              </p:nvGrpSpPr>
              <p:grpSpPr bwMode="auto">
                <a:xfrm flipH="1">
                  <a:off x="0" y="0"/>
                  <a:ext cx="348" cy="232"/>
                  <a:chOff x="0" y="0"/>
                  <a:chExt cx="349" cy="233"/>
                </a:xfrm>
              </p:grpSpPr>
              <p:sp>
                <p:nvSpPr>
                  <p:cNvPr id="488" name="Freeform 216"/>
                  <p:cNvSpPr>
                    <a:spLocks noChangeArrowheads="1"/>
                  </p:cNvSpPr>
                  <p:nvPr/>
                </p:nvSpPr>
                <p:spPr bwMode="auto">
                  <a:xfrm>
                    <a:off x="27" y="195"/>
                    <a:ext cx="54" cy="56"/>
                  </a:xfrm>
                  <a:custGeom>
                    <a:avLst/>
                    <a:gdLst>
                      <a:gd name="T0" fmla="*/ 0 w 53"/>
                      <a:gd name="T1" fmla="*/ 28 h 56"/>
                      <a:gd name="T2" fmla="*/ 2 w 53"/>
                      <a:gd name="T3" fmla="*/ 17 h 56"/>
                      <a:gd name="T4" fmla="*/ 7 w 53"/>
                      <a:gd name="T5" fmla="*/ 8 h 56"/>
                      <a:gd name="T6" fmla="*/ 16 w 53"/>
                      <a:gd name="T7" fmla="*/ 2 h 56"/>
                      <a:gd name="T8" fmla="*/ 26 w 53"/>
                      <a:gd name="T9" fmla="*/ 0 h 56"/>
                      <a:gd name="T10" fmla="*/ 37 w 53"/>
                      <a:gd name="T11" fmla="*/ 2 h 56"/>
                      <a:gd name="T12" fmla="*/ 45 w 53"/>
                      <a:gd name="T13" fmla="*/ 8 h 56"/>
                      <a:gd name="T14" fmla="*/ 51 w 53"/>
                      <a:gd name="T15" fmla="*/ 17 h 56"/>
                      <a:gd name="T16" fmla="*/ 53 w 53"/>
                      <a:gd name="T17" fmla="*/ 28 h 56"/>
                      <a:gd name="T18" fmla="*/ 51 w 53"/>
                      <a:gd name="T19" fmla="*/ 39 h 56"/>
                      <a:gd name="T20" fmla="*/ 45 w 53"/>
                      <a:gd name="T21" fmla="*/ 48 h 56"/>
                      <a:gd name="T22" fmla="*/ 37 w 53"/>
                      <a:gd name="T23" fmla="*/ 54 h 56"/>
                      <a:gd name="T24" fmla="*/ 26 w 53"/>
                      <a:gd name="T25" fmla="*/ 56 h 56"/>
                      <a:gd name="T26" fmla="*/ 16 w 53"/>
                      <a:gd name="T27" fmla="*/ 54 h 56"/>
                      <a:gd name="T28" fmla="*/ 7 w 53"/>
                      <a:gd name="T29" fmla="*/ 48 h 56"/>
                      <a:gd name="T30" fmla="*/ 2 w 53"/>
                      <a:gd name="T31" fmla="*/ 39 h 56"/>
                      <a:gd name="T32" fmla="*/ 0 w 53"/>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6">
                        <a:moveTo>
                          <a:pt x="0" y="28"/>
                        </a:moveTo>
                        <a:cubicBezTo>
                          <a:pt x="0" y="28"/>
                          <a:pt x="0" y="22"/>
                          <a:pt x="2" y="17"/>
                        </a:cubicBezTo>
                        <a:cubicBezTo>
                          <a:pt x="2" y="17"/>
                          <a:pt x="4" y="12"/>
                          <a:pt x="7" y="8"/>
                        </a:cubicBezTo>
                        <a:cubicBezTo>
                          <a:pt x="7" y="8"/>
                          <a:pt x="11" y="4"/>
                          <a:pt x="16" y="2"/>
                        </a:cubicBezTo>
                        <a:cubicBezTo>
                          <a:pt x="16" y="2"/>
                          <a:pt x="21" y="0"/>
                          <a:pt x="26" y="0"/>
                        </a:cubicBezTo>
                        <a:cubicBezTo>
                          <a:pt x="26" y="0"/>
                          <a:pt x="32" y="0"/>
                          <a:pt x="37" y="2"/>
                        </a:cubicBezTo>
                        <a:cubicBezTo>
                          <a:pt x="37" y="2"/>
                          <a:pt x="42" y="4"/>
                          <a:pt x="45" y="8"/>
                        </a:cubicBezTo>
                        <a:cubicBezTo>
                          <a:pt x="45" y="8"/>
                          <a:pt x="49" y="12"/>
                          <a:pt x="51" y="17"/>
                        </a:cubicBezTo>
                        <a:cubicBezTo>
                          <a:pt x="51" y="17"/>
                          <a:pt x="53" y="22"/>
                          <a:pt x="53" y="28"/>
                        </a:cubicBezTo>
                        <a:cubicBezTo>
                          <a:pt x="53" y="28"/>
                          <a:pt x="53" y="33"/>
                          <a:pt x="51" y="39"/>
                        </a:cubicBezTo>
                        <a:cubicBezTo>
                          <a:pt x="51" y="39"/>
                          <a:pt x="49" y="44"/>
                          <a:pt x="45" y="48"/>
                        </a:cubicBezTo>
                        <a:cubicBezTo>
                          <a:pt x="45" y="48"/>
                          <a:pt x="42" y="52"/>
                          <a:pt x="37" y="54"/>
                        </a:cubicBezTo>
                        <a:cubicBezTo>
                          <a:pt x="37" y="54"/>
                          <a:pt x="32" y="56"/>
                          <a:pt x="26" y="56"/>
                        </a:cubicBezTo>
                        <a:cubicBezTo>
                          <a:pt x="26"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489" name="Freeform 217"/>
                  <p:cNvSpPr>
                    <a:spLocks noChangeArrowheads="1"/>
                  </p:cNvSpPr>
                  <p:nvPr/>
                </p:nvSpPr>
                <p:spPr bwMode="auto">
                  <a:xfrm>
                    <a:off x="-52" y="301"/>
                    <a:ext cx="18" cy="18"/>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6 w 17"/>
                      <a:gd name="T15" fmla="*/ 5 h 18"/>
                      <a:gd name="T16" fmla="*/ 17 w 17"/>
                      <a:gd name="T17" fmla="*/ 9 h 18"/>
                      <a:gd name="T18" fmla="*/ 16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6" y="5"/>
                        </a:cubicBezTo>
                        <a:cubicBezTo>
                          <a:pt x="16" y="5"/>
                          <a:pt x="17" y="7"/>
                          <a:pt x="17" y="9"/>
                        </a:cubicBezTo>
                        <a:cubicBezTo>
                          <a:pt x="17" y="9"/>
                          <a:pt x="17" y="11"/>
                          <a:pt x="16" y="12"/>
                        </a:cubicBezTo>
                        <a:cubicBezTo>
                          <a:pt x="16"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490" name="Freeform 218"/>
                  <p:cNvSpPr>
                    <a:spLocks noChangeArrowheads="1"/>
                  </p:cNvSpPr>
                  <p:nvPr/>
                </p:nvSpPr>
                <p:spPr bwMode="auto">
                  <a:xfrm>
                    <a:off x="-34" y="278"/>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491" name="Freeform 219"/>
                  <p:cNvSpPr>
                    <a:spLocks noChangeArrowheads="1"/>
                  </p:cNvSpPr>
                  <p:nvPr/>
                </p:nvSpPr>
                <p:spPr bwMode="auto">
                  <a:xfrm>
                    <a:off x="-7" y="242"/>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1 w 37"/>
                      <a:gd name="T13" fmla="*/ 5 h 39"/>
                      <a:gd name="T14" fmla="*/ 35 w 37"/>
                      <a:gd name="T15" fmla="*/ 12 h 39"/>
                      <a:gd name="T16" fmla="*/ 37 w 37"/>
                      <a:gd name="T17" fmla="*/ 19 h 39"/>
                      <a:gd name="T18" fmla="*/ 35 w 37"/>
                      <a:gd name="T19" fmla="*/ 27 h 39"/>
                      <a:gd name="T20" fmla="*/ 31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4" y="0"/>
                          <a:pt x="18" y="0"/>
                        </a:cubicBezTo>
                        <a:cubicBezTo>
                          <a:pt x="18" y="0"/>
                          <a:pt x="22" y="0"/>
                          <a:pt x="25" y="1"/>
                        </a:cubicBezTo>
                        <a:cubicBezTo>
                          <a:pt x="25" y="1"/>
                          <a:pt x="29" y="2"/>
                          <a:pt x="31" y="5"/>
                        </a:cubicBezTo>
                        <a:cubicBezTo>
                          <a:pt x="31" y="5"/>
                          <a:pt x="34" y="8"/>
                          <a:pt x="35" y="12"/>
                        </a:cubicBezTo>
                        <a:cubicBezTo>
                          <a:pt x="35" y="12"/>
                          <a:pt x="37" y="15"/>
                          <a:pt x="37" y="19"/>
                        </a:cubicBezTo>
                        <a:cubicBezTo>
                          <a:pt x="37" y="19"/>
                          <a:pt x="37" y="23"/>
                          <a:pt x="35" y="27"/>
                        </a:cubicBezTo>
                        <a:cubicBezTo>
                          <a:pt x="35" y="27"/>
                          <a:pt x="34" y="30"/>
                          <a:pt x="31" y="33"/>
                        </a:cubicBezTo>
                        <a:cubicBezTo>
                          <a:pt x="31" y="33"/>
                          <a:pt x="29" y="36"/>
                          <a:pt x="25" y="37"/>
                        </a:cubicBezTo>
                        <a:cubicBezTo>
                          <a:pt x="25" y="37"/>
                          <a:pt x="22" y="39"/>
                          <a:pt x="18" y="39"/>
                        </a:cubicBezTo>
                        <a:cubicBezTo>
                          <a:pt x="18" y="39"/>
                          <a:pt x="14"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492" name="Freeform 220"/>
                  <p:cNvSpPr>
                    <a:spLocks noChangeArrowheads="1"/>
                  </p:cNvSpPr>
                  <p:nvPr/>
                </p:nvSpPr>
                <p:spPr bwMode="auto">
                  <a:xfrm>
                    <a:off x="0" y="0"/>
                    <a:ext cx="348" cy="232"/>
                  </a:xfrm>
                  <a:custGeom>
                    <a:avLst/>
                    <a:gdLst>
                      <a:gd name="T0" fmla="*/ 27 w 348"/>
                      <a:gd name="T1" fmla="*/ 97 h 232"/>
                      <a:gd name="T2" fmla="*/ 112 w 348"/>
                      <a:gd name="T3" fmla="*/ 41 h 232"/>
                      <a:gd name="T4" fmla="*/ 202 w 348"/>
                      <a:gd name="T5" fmla="*/ 1 h 232"/>
                      <a:gd name="T6" fmla="*/ 345 w 348"/>
                      <a:gd name="T7" fmla="*/ 80 h 232"/>
                      <a:gd name="T8" fmla="*/ 289 w 348"/>
                      <a:gd name="T9" fmla="*/ 196 h 232"/>
                      <a:gd name="T10" fmla="*/ 171 w 348"/>
                      <a:gd name="T11" fmla="*/ 199 h 232"/>
                      <a:gd name="T12" fmla="*/ 0 w 348"/>
                      <a:gd name="T13" fmla="*/ 0 h 232"/>
                      <a:gd name="T14" fmla="*/ 0 w 348"/>
                      <a:gd name="T15" fmla="*/ 0 h 232"/>
                      <a:gd name="T16" fmla="*/ 0 w 348"/>
                      <a:gd name="T17" fmla="*/ 0 h 232"/>
                      <a:gd name="T18" fmla="*/ 7 w 348"/>
                      <a:gd name="T19" fmla="*/ 0 h 232"/>
                      <a:gd name="T20" fmla="*/ 0 w 348"/>
                      <a:gd name="T21" fmla="*/ 0 h 232"/>
                      <a:gd name="T22" fmla="*/ 7 w 348"/>
                      <a:gd name="T23" fmla="*/ 0 h 232"/>
                      <a:gd name="T24" fmla="*/ 7 w 348"/>
                      <a:gd name="T25" fmla="*/ 0 h 232"/>
                      <a:gd name="T26" fmla="*/ 7 w 348"/>
                      <a:gd name="T27" fmla="*/ 0 h 232"/>
                      <a:gd name="T28" fmla="*/ 5 w 348"/>
                      <a:gd name="T29" fmla="*/ 0 h 232"/>
                      <a:gd name="T30" fmla="*/ 6 w 348"/>
                      <a:gd name="T31" fmla="*/ 0 h 232"/>
                      <a:gd name="T32" fmla="*/ 6 w 348"/>
                      <a:gd name="T33" fmla="*/ 0 h 232"/>
                      <a:gd name="T34" fmla="*/ 0 w 348"/>
                      <a:gd name="T35" fmla="*/ 0 h 232"/>
                      <a:gd name="T36" fmla="*/ 6 w 348"/>
                      <a:gd name="T37" fmla="*/ 2 h 232"/>
                      <a:gd name="T38" fmla="*/ 6 w 348"/>
                      <a:gd name="T39" fmla="*/ 2 h 232"/>
                      <a:gd name="T40" fmla="*/ 5 w 348"/>
                      <a:gd name="T41" fmla="*/ 4 h 232"/>
                      <a:gd name="T42" fmla="*/ 5 w 348"/>
                      <a:gd name="T43" fmla="*/ 6 h 232"/>
                      <a:gd name="T44" fmla="*/ 4 w 348"/>
                      <a:gd name="T45" fmla="*/ 8 h 232"/>
                      <a:gd name="T46" fmla="*/ 3 w 348"/>
                      <a:gd name="T47" fmla="*/ 25 h 232"/>
                      <a:gd name="T48" fmla="*/ 0 w 348"/>
                      <a:gd name="T49" fmla="*/ 0 h 232"/>
                      <a:gd name="T50" fmla="*/ 0 w 348"/>
                      <a:gd name="T51" fmla="*/ 0 h 232"/>
                      <a:gd name="T52" fmla="*/ 0 w 348"/>
                      <a:gd name="T53" fmla="*/ 0 h 232"/>
                      <a:gd name="T54" fmla="*/ 0 w 348"/>
                      <a:gd name="T55" fmla="*/ 0 h 232"/>
                      <a:gd name="T56" fmla="*/ 0 w 348"/>
                      <a:gd name="T57" fmla="*/ 0 h 232"/>
                      <a:gd name="T58" fmla="*/ 0 w 348"/>
                      <a:gd name="T59" fmla="*/ 0 h 232"/>
                      <a:gd name="T60" fmla="*/ 0 w 348"/>
                      <a:gd name="T61" fmla="*/ 0 h 232"/>
                      <a:gd name="T62" fmla="*/ 0 w 348"/>
                      <a:gd name="T63" fmla="*/ 0 h 232"/>
                      <a:gd name="T64" fmla="*/ 0 w 348"/>
                      <a:gd name="T65" fmla="*/ 0 h 232"/>
                      <a:gd name="T66" fmla="*/ 0 w 348"/>
                      <a:gd name="T67" fmla="*/ 0 h 232"/>
                      <a:gd name="T68" fmla="*/ 0 w 348"/>
                      <a:gd name="T69" fmla="*/ 0 h 232"/>
                      <a:gd name="T70" fmla="*/ 0 w 348"/>
                      <a:gd name="T71" fmla="*/ 0 h 232"/>
                      <a:gd name="T72" fmla="*/ 0 w 348"/>
                      <a:gd name="T73" fmla="*/ 0 h 232"/>
                      <a:gd name="T74" fmla="*/ 0 w 348"/>
                      <a:gd name="T75" fmla="*/ 0 h 232"/>
                      <a:gd name="T76" fmla="*/ 0 w 348"/>
                      <a:gd name="T77" fmla="*/ 0 h 232"/>
                      <a:gd name="T78" fmla="*/ 2 w 348"/>
                      <a:gd name="T79" fmla="*/ 0 h 232"/>
                      <a:gd name="T80" fmla="*/ 0 w 348"/>
                      <a:gd name="T81" fmla="*/ 0 h 232"/>
                      <a:gd name="T82" fmla="*/ 0 w 348"/>
                      <a:gd name="T83" fmla="*/ 0 h 232"/>
                      <a:gd name="T84" fmla="*/ 28578 w 348"/>
                      <a:gd name="T85" fmla="*/ 64672 h 232"/>
                      <a:gd name="T86" fmla="*/ 0 w 348"/>
                      <a:gd name="T87" fmla="*/ 329 h 232"/>
                      <a:gd name="T88" fmla="*/ 0 w 348"/>
                      <a:gd name="T89" fmla="*/ 294 h 232"/>
                      <a:gd name="T90" fmla="*/ 0 w 348"/>
                      <a:gd name="T91" fmla="*/ 0 h 232"/>
                      <a:gd name="T92" fmla="*/ 0 w 348"/>
                      <a:gd name="T93" fmla="*/ 0 h 232"/>
                      <a:gd name="T94" fmla="*/ 0 w 348"/>
                      <a:gd name="T95" fmla="*/ 0 h 232"/>
                      <a:gd name="T96" fmla="*/ 0 w 348"/>
                      <a:gd name="T97" fmla="*/ 0 h 232"/>
                      <a:gd name="T98" fmla="*/ 0 w 348"/>
                      <a:gd name="T99" fmla="*/ 0 h 232"/>
                      <a:gd name="T100" fmla="*/ 0 w 348"/>
                      <a:gd name="T101" fmla="*/ 0 h 232"/>
                      <a:gd name="T102" fmla="*/ 0 w 348"/>
                      <a:gd name="T103" fmla="*/ 0 h 232"/>
                      <a:gd name="T104" fmla="*/ 0 w 348"/>
                      <a:gd name="T105" fmla="*/ 0 h 232"/>
                      <a:gd name="T106" fmla="*/ 0 w 348"/>
                      <a:gd name="T107" fmla="*/ 0 h 232"/>
                      <a:gd name="T108" fmla="*/ 0 w 348"/>
                      <a:gd name="T109" fmla="*/ 0 h 232"/>
                      <a:gd name="T110" fmla="*/ 0 w 348"/>
                      <a:gd name="T111" fmla="*/ 0 h 232"/>
                      <a:gd name="T112" fmla="*/ 0 w 348"/>
                      <a:gd name="T113" fmla="*/ 0 h 232"/>
                      <a:gd name="T114" fmla="*/ 0 w 348"/>
                      <a:gd name="T115" fmla="*/ 0 h 232"/>
                      <a:gd name="T116" fmla="*/ 0 w 348"/>
                      <a:gd name="T117" fmla="*/ 329 h 232"/>
                      <a:gd name="T118" fmla="*/ 0 w 348"/>
                      <a:gd name="T119" fmla="*/ 310 h 232"/>
                      <a:gd name="T120" fmla="*/ 0 w 348"/>
                      <a:gd name="T121" fmla="*/ 224 h 232"/>
                      <a:gd name="T122" fmla="*/ 0 w 348"/>
                      <a:gd name="T123" fmla="*/ 0 h 232"/>
                      <a:gd name="T124" fmla="*/ 0 w 348"/>
                      <a:gd name="T1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232">
                        <a:moveTo>
                          <a:pt x="72" y="167"/>
                        </a:moveTo>
                        <a:cubicBezTo>
                          <a:pt x="72" y="167"/>
                          <a:pt x="67" y="174"/>
                          <a:pt x="59" y="178"/>
                        </a:cubicBezTo>
                        <a:cubicBezTo>
                          <a:pt x="59" y="178"/>
                          <a:pt x="51" y="181"/>
                          <a:pt x="43" y="182"/>
                        </a:cubicBezTo>
                        <a:cubicBezTo>
                          <a:pt x="43" y="182"/>
                          <a:pt x="34" y="182"/>
                          <a:pt x="26" y="179"/>
                        </a:cubicBezTo>
                        <a:cubicBezTo>
                          <a:pt x="26" y="179"/>
                          <a:pt x="18" y="176"/>
                          <a:pt x="12" y="169"/>
                        </a:cubicBezTo>
                        <a:cubicBezTo>
                          <a:pt x="12" y="169"/>
                          <a:pt x="6" y="163"/>
                          <a:pt x="3" y="155"/>
                        </a:cubicBezTo>
                        <a:cubicBezTo>
                          <a:pt x="3" y="155"/>
                          <a:pt x="0" y="147"/>
                          <a:pt x="0" y="138"/>
                        </a:cubicBezTo>
                        <a:cubicBezTo>
                          <a:pt x="0" y="138"/>
                          <a:pt x="0" y="129"/>
                          <a:pt x="3" y="121"/>
                        </a:cubicBezTo>
                        <a:cubicBezTo>
                          <a:pt x="3" y="121"/>
                          <a:pt x="7" y="112"/>
                          <a:pt x="13" y="106"/>
                        </a:cubicBezTo>
                        <a:cubicBezTo>
                          <a:pt x="13" y="106"/>
                          <a:pt x="19" y="100"/>
                          <a:pt x="27" y="97"/>
                        </a:cubicBezTo>
                        <a:cubicBezTo>
                          <a:pt x="27" y="97"/>
                          <a:pt x="35" y="94"/>
                          <a:pt x="43" y="95"/>
                        </a:cubicBezTo>
                        <a:cubicBezTo>
                          <a:pt x="43" y="95"/>
                          <a:pt x="39" y="87"/>
                          <a:pt x="37" y="79"/>
                        </a:cubicBezTo>
                        <a:cubicBezTo>
                          <a:pt x="37" y="79"/>
                          <a:pt x="36" y="71"/>
                          <a:pt x="37" y="62"/>
                        </a:cubicBezTo>
                        <a:cubicBezTo>
                          <a:pt x="37" y="62"/>
                          <a:pt x="39" y="54"/>
                          <a:pt x="44" y="47"/>
                        </a:cubicBezTo>
                        <a:cubicBezTo>
                          <a:pt x="44" y="47"/>
                          <a:pt x="48" y="40"/>
                          <a:pt x="55" y="36"/>
                        </a:cubicBezTo>
                        <a:cubicBezTo>
                          <a:pt x="55" y="36"/>
                          <a:pt x="62" y="31"/>
                          <a:pt x="70" y="30"/>
                        </a:cubicBezTo>
                        <a:cubicBezTo>
                          <a:pt x="70" y="30"/>
                          <a:pt x="78" y="28"/>
                          <a:pt x="86" y="30"/>
                        </a:cubicBezTo>
                        <a:cubicBezTo>
                          <a:pt x="86" y="30"/>
                          <a:pt x="94" y="33"/>
                          <a:pt x="101" y="38"/>
                        </a:cubicBezTo>
                        <a:cubicBezTo>
                          <a:pt x="101" y="38"/>
                          <a:pt x="107" y="43"/>
                          <a:pt x="111" y="50"/>
                        </a:cubicBezTo>
                        <a:cubicBezTo>
                          <a:pt x="111" y="50"/>
                          <a:pt x="111" y="45"/>
                          <a:pt x="112" y="41"/>
                        </a:cubicBezTo>
                        <a:cubicBezTo>
                          <a:pt x="112" y="41"/>
                          <a:pt x="114" y="36"/>
                          <a:pt x="117" y="32"/>
                        </a:cubicBezTo>
                        <a:cubicBezTo>
                          <a:pt x="117" y="32"/>
                          <a:pt x="119" y="28"/>
                          <a:pt x="123" y="26"/>
                        </a:cubicBezTo>
                        <a:cubicBezTo>
                          <a:pt x="123" y="26"/>
                          <a:pt x="127" y="23"/>
                          <a:pt x="132" y="23"/>
                        </a:cubicBezTo>
                        <a:cubicBezTo>
                          <a:pt x="132" y="23"/>
                          <a:pt x="137" y="22"/>
                          <a:pt x="141" y="23"/>
                        </a:cubicBezTo>
                        <a:cubicBezTo>
                          <a:pt x="141" y="23"/>
                          <a:pt x="146" y="24"/>
                          <a:pt x="150" y="26"/>
                        </a:cubicBezTo>
                        <a:cubicBezTo>
                          <a:pt x="150" y="26"/>
                          <a:pt x="154" y="29"/>
                          <a:pt x="156" y="33"/>
                        </a:cubicBezTo>
                        <a:cubicBezTo>
                          <a:pt x="156" y="33"/>
                          <a:pt x="159" y="37"/>
                          <a:pt x="160" y="41"/>
                        </a:cubicBezTo>
                        <a:cubicBezTo>
                          <a:pt x="160" y="41"/>
                          <a:pt x="163" y="31"/>
                          <a:pt x="169" y="23"/>
                        </a:cubicBezTo>
                        <a:cubicBezTo>
                          <a:pt x="169" y="23"/>
                          <a:pt x="175" y="15"/>
                          <a:pt x="183" y="9"/>
                        </a:cubicBezTo>
                        <a:cubicBezTo>
                          <a:pt x="183" y="9"/>
                          <a:pt x="192" y="3"/>
                          <a:pt x="202" y="1"/>
                        </a:cubicBezTo>
                        <a:cubicBezTo>
                          <a:pt x="202" y="1"/>
                          <a:pt x="212" y="0"/>
                          <a:pt x="221" y="1"/>
                        </a:cubicBezTo>
                        <a:cubicBezTo>
                          <a:pt x="221" y="1"/>
                          <a:pt x="231" y="3"/>
                          <a:pt x="240" y="9"/>
                        </a:cubicBezTo>
                        <a:cubicBezTo>
                          <a:pt x="240" y="9"/>
                          <a:pt x="248" y="14"/>
                          <a:pt x="254" y="22"/>
                        </a:cubicBezTo>
                        <a:cubicBezTo>
                          <a:pt x="254" y="22"/>
                          <a:pt x="260" y="30"/>
                          <a:pt x="263" y="40"/>
                        </a:cubicBezTo>
                        <a:cubicBezTo>
                          <a:pt x="263" y="40"/>
                          <a:pt x="266" y="50"/>
                          <a:pt x="265" y="61"/>
                        </a:cubicBezTo>
                        <a:cubicBezTo>
                          <a:pt x="265" y="61"/>
                          <a:pt x="273" y="54"/>
                          <a:pt x="282" y="51"/>
                        </a:cubicBezTo>
                        <a:cubicBezTo>
                          <a:pt x="282" y="51"/>
                          <a:pt x="291" y="47"/>
                          <a:pt x="300" y="47"/>
                        </a:cubicBezTo>
                        <a:cubicBezTo>
                          <a:pt x="300" y="47"/>
                          <a:pt x="310" y="48"/>
                          <a:pt x="319" y="52"/>
                        </a:cubicBezTo>
                        <a:cubicBezTo>
                          <a:pt x="319" y="52"/>
                          <a:pt x="328" y="56"/>
                          <a:pt x="334" y="63"/>
                        </a:cubicBezTo>
                        <a:cubicBezTo>
                          <a:pt x="334" y="63"/>
                          <a:pt x="341" y="70"/>
                          <a:pt x="345" y="80"/>
                        </a:cubicBezTo>
                        <a:cubicBezTo>
                          <a:pt x="345" y="80"/>
                          <a:pt x="348" y="89"/>
                          <a:pt x="348" y="99"/>
                        </a:cubicBezTo>
                        <a:cubicBezTo>
                          <a:pt x="348" y="99"/>
                          <a:pt x="349" y="109"/>
                          <a:pt x="345" y="118"/>
                        </a:cubicBezTo>
                        <a:cubicBezTo>
                          <a:pt x="345" y="118"/>
                          <a:pt x="341" y="128"/>
                          <a:pt x="335" y="135"/>
                        </a:cubicBezTo>
                        <a:cubicBezTo>
                          <a:pt x="335" y="135"/>
                          <a:pt x="328" y="143"/>
                          <a:pt x="319" y="147"/>
                        </a:cubicBezTo>
                        <a:cubicBezTo>
                          <a:pt x="319" y="147"/>
                          <a:pt x="311" y="151"/>
                          <a:pt x="301" y="151"/>
                        </a:cubicBezTo>
                        <a:cubicBezTo>
                          <a:pt x="301" y="151"/>
                          <a:pt x="304" y="156"/>
                          <a:pt x="306" y="161"/>
                        </a:cubicBezTo>
                        <a:cubicBezTo>
                          <a:pt x="306" y="161"/>
                          <a:pt x="308" y="166"/>
                          <a:pt x="307" y="172"/>
                        </a:cubicBezTo>
                        <a:cubicBezTo>
                          <a:pt x="307" y="172"/>
                          <a:pt x="307" y="177"/>
                          <a:pt x="305" y="182"/>
                        </a:cubicBezTo>
                        <a:cubicBezTo>
                          <a:pt x="305" y="182"/>
                          <a:pt x="302" y="187"/>
                          <a:pt x="298" y="191"/>
                        </a:cubicBezTo>
                        <a:cubicBezTo>
                          <a:pt x="298" y="191"/>
                          <a:pt x="294" y="194"/>
                          <a:pt x="289" y="196"/>
                        </a:cubicBezTo>
                        <a:cubicBezTo>
                          <a:pt x="289" y="196"/>
                          <a:pt x="284" y="198"/>
                          <a:pt x="278" y="197"/>
                        </a:cubicBezTo>
                        <a:cubicBezTo>
                          <a:pt x="278" y="197"/>
                          <a:pt x="273" y="197"/>
                          <a:pt x="268" y="194"/>
                        </a:cubicBezTo>
                        <a:cubicBezTo>
                          <a:pt x="268" y="194"/>
                          <a:pt x="264" y="191"/>
                          <a:pt x="260" y="187"/>
                        </a:cubicBezTo>
                        <a:cubicBezTo>
                          <a:pt x="260" y="187"/>
                          <a:pt x="260" y="197"/>
                          <a:pt x="256" y="205"/>
                        </a:cubicBezTo>
                        <a:cubicBezTo>
                          <a:pt x="256" y="205"/>
                          <a:pt x="252" y="214"/>
                          <a:pt x="245" y="221"/>
                        </a:cubicBezTo>
                        <a:cubicBezTo>
                          <a:pt x="245" y="221"/>
                          <a:pt x="238" y="227"/>
                          <a:pt x="229" y="230"/>
                        </a:cubicBezTo>
                        <a:cubicBezTo>
                          <a:pt x="229" y="230"/>
                          <a:pt x="220" y="234"/>
                          <a:pt x="211" y="233"/>
                        </a:cubicBezTo>
                        <a:cubicBezTo>
                          <a:pt x="211" y="233"/>
                          <a:pt x="202" y="232"/>
                          <a:pt x="193" y="228"/>
                        </a:cubicBezTo>
                        <a:cubicBezTo>
                          <a:pt x="193" y="228"/>
                          <a:pt x="185" y="223"/>
                          <a:pt x="179" y="216"/>
                        </a:cubicBezTo>
                        <a:cubicBezTo>
                          <a:pt x="179" y="216"/>
                          <a:pt x="173" y="208"/>
                          <a:pt x="171" y="199"/>
                        </a:cubicBezTo>
                        <a:cubicBezTo>
                          <a:pt x="171" y="199"/>
                          <a:pt x="168" y="189"/>
                          <a:pt x="169" y="180"/>
                        </a:cubicBezTo>
                        <a:cubicBezTo>
                          <a:pt x="169" y="180"/>
                          <a:pt x="166" y="189"/>
                          <a:pt x="161" y="196"/>
                        </a:cubicBezTo>
                        <a:cubicBezTo>
                          <a:pt x="161" y="196"/>
                          <a:pt x="156" y="203"/>
                          <a:pt x="149" y="209"/>
                        </a:cubicBezTo>
                        <a:cubicBezTo>
                          <a:pt x="149" y="209"/>
                          <a:pt x="141" y="214"/>
                          <a:pt x="133" y="216"/>
                        </a:cubicBezTo>
                        <a:cubicBezTo>
                          <a:pt x="133" y="216"/>
                          <a:pt x="124" y="218"/>
                          <a:pt x="115" y="217"/>
                        </a:cubicBezTo>
                        <a:cubicBezTo>
                          <a:pt x="115" y="217"/>
                          <a:pt x="107" y="216"/>
                          <a:pt x="99" y="211"/>
                        </a:cubicBezTo>
                        <a:cubicBezTo>
                          <a:pt x="99" y="211"/>
                          <a:pt x="91" y="207"/>
                          <a:pt x="85" y="200"/>
                        </a:cubicBezTo>
                        <a:cubicBezTo>
                          <a:pt x="85" y="200"/>
                          <a:pt x="79" y="194"/>
                          <a:pt x="76" y="185"/>
                        </a:cubicBezTo>
                        <a:cubicBezTo>
                          <a:pt x="76" y="185"/>
                          <a:pt x="73" y="177"/>
                          <a:pt x="72" y="167"/>
                        </a:cubicBezTo>
                      </a:path>
                    </a:pathLst>
                  </a:custGeom>
                  <a:solidFill>
                    <a:srgbClr val="FFFFFF">
                      <a:alpha val="99998"/>
                    </a:srgbClr>
                  </a:solidFill>
                  <a:ln w="9525">
                    <a:solidFill>
                      <a:srgbClr val="7D7D7D"/>
                    </a:solidFill>
                    <a:round/>
                    <a:headEnd/>
                    <a:tailEnd/>
                  </a:ln>
                </p:spPr>
                <p:txBody>
                  <a:bodyPr/>
                  <a:lstStyle/>
                  <a:p>
                    <a:endParaRPr lang="en-US"/>
                  </a:p>
                </p:txBody>
              </p:sp>
            </p:grpSp>
          </p:grpSp>
          <p:grpSp>
            <p:nvGrpSpPr>
              <p:cNvPr id="478" name="Group 221"/>
              <p:cNvGrpSpPr>
                <a:grpSpLocks/>
              </p:cNvGrpSpPr>
              <p:nvPr/>
            </p:nvGrpSpPr>
            <p:grpSpPr bwMode="auto">
              <a:xfrm>
                <a:off x="137" y="65"/>
                <a:ext cx="74" cy="93"/>
                <a:chOff x="0" y="0"/>
                <a:chExt cx="75" cy="94"/>
              </a:xfrm>
            </p:grpSpPr>
            <p:grpSp>
              <p:nvGrpSpPr>
                <p:cNvPr id="479" name="Group 222"/>
                <p:cNvGrpSpPr>
                  <a:grpSpLocks/>
                </p:cNvGrpSpPr>
                <p:nvPr/>
              </p:nvGrpSpPr>
              <p:grpSpPr bwMode="auto">
                <a:xfrm>
                  <a:off x="0" y="0"/>
                  <a:ext cx="74" cy="93"/>
                  <a:chOff x="0" y="0"/>
                  <a:chExt cx="75" cy="94"/>
                </a:xfrm>
              </p:grpSpPr>
              <p:sp>
                <p:nvSpPr>
                  <p:cNvPr id="481" name="Freeform 223"/>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7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1" y="8"/>
                          <a:pt x="69" y="6"/>
                        </a:cubicBezTo>
                        <a:cubicBezTo>
                          <a:pt x="69" y="6"/>
                          <a:pt x="67" y="3"/>
                          <a:pt x="64" y="2"/>
                        </a:cubicBezTo>
                        <a:cubicBezTo>
                          <a:pt x="64" y="2"/>
                          <a:pt x="61" y="0"/>
                          <a:pt x="57"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482" name="Freeform 224"/>
                  <p:cNvSpPr>
                    <a:spLocks noChangeArrowheads="1"/>
                  </p:cNvSpPr>
                  <p:nvPr/>
                </p:nvSpPr>
                <p:spPr bwMode="auto">
                  <a:xfrm>
                    <a:off x="34" y="0"/>
                    <a:ext cx="40" cy="40"/>
                  </a:xfrm>
                  <a:custGeom>
                    <a:avLst/>
                    <a:gdLst>
                      <a:gd name="T0" fmla="*/ 0 w 40"/>
                      <a:gd name="T1" fmla="*/ 0 h 40"/>
                      <a:gd name="T2" fmla="*/ 40 w 40"/>
                      <a:gd name="T3" fmla="*/ 40 h 40"/>
                      <a:gd name="T4" fmla="*/ 40 w 40"/>
                      <a:gd name="T5" fmla="*/ 18 h 40"/>
                      <a:gd name="T6" fmla="*/ 38 w 40"/>
                      <a:gd name="T7" fmla="*/ 11 h 40"/>
                      <a:gd name="T8" fmla="*/ 35 w 40"/>
                      <a:gd name="T9" fmla="*/ 6 h 40"/>
                      <a:gd name="T10" fmla="*/ 29 w 40"/>
                      <a:gd name="T11" fmla="*/ 2 h 40"/>
                      <a:gd name="T12" fmla="*/ 23 w 40"/>
                      <a:gd name="T13" fmla="*/ 0 h 40"/>
                      <a:gd name="T14" fmla="*/ 0 w 4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0" y="0"/>
                        </a:moveTo>
                        <a:lnTo>
                          <a:pt x="40" y="40"/>
                        </a:lnTo>
                        <a:lnTo>
                          <a:pt x="40" y="18"/>
                        </a:lnTo>
                        <a:cubicBezTo>
                          <a:pt x="40" y="18"/>
                          <a:pt x="39" y="15"/>
                          <a:pt x="38" y="11"/>
                        </a:cubicBezTo>
                        <a:cubicBezTo>
                          <a:pt x="38" y="11"/>
                          <a:pt x="37" y="8"/>
                          <a:pt x="35" y="6"/>
                        </a:cubicBezTo>
                        <a:cubicBezTo>
                          <a:pt x="35" y="6"/>
                          <a:pt x="32" y="3"/>
                          <a:pt x="29" y="2"/>
                        </a:cubicBezTo>
                        <a:cubicBezTo>
                          <a:pt x="29" y="2"/>
                          <a:pt x="26" y="0"/>
                          <a:pt x="23" y="0"/>
                        </a:cubicBezTo>
                        <a:lnTo>
                          <a:pt x="0" y="0"/>
                        </a:lnTo>
                      </a:path>
                    </a:pathLst>
                  </a:custGeom>
                  <a:blipFill dpi="0" rotWithShape="1">
                    <a:blip r:embed="rId5"/>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483" name="Freeform 225"/>
                  <p:cNvSpPr>
                    <a:spLocks noChangeArrowheads="1"/>
                  </p:cNvSpPr>
                  <p:nvPr/>
                </p:nvSpPr>
                <p:spPr bwMode="auto">
                  <a:xfrm>
                    <a:off x="47" y="0"/>
                    <a:ext cx="27" cy="28"/>
                  </a:xfrm>
                  <a:custGeom>
                    <a:avLst/>
                    <a:gdLst>
                      <a:gd name="T0" fmla="*/ 0 w 27"/>
                      <a:gd name="T1" fmla="*/ 0 h 28"/>
                      <a:gd name="T2" fmla="*/ 27 w 27"/>
                      <a:gd name="T3" fmla="*/ 28 h 28"/>
                      <a:gd name="T4" fmla="*/ 27 w 27"/>
                      <a:gd name="T5" fmla="*/ 18 h 28"/>
                      <a:gd name="T6" fmla="*/ 25 w 27"/>
                      <a:gd name="T7" fmla="*/ 11 h 28"/>
                      <a:gd name="T8" fmla="*/ 22 w 27"/>
                      <a:gd name="T9" fmla="*/ 6 h 28"/>
                      <a:gd name="T10" fmla="*/ 16 w 27"/>
                      <a:gd name="T11" fmla="*/ 2 h 28"/>
                      <a:gd name="T12" fmla="*/ 10 w 27"/>
                      <a:gd name="T13" fmla="*/ 0 h 28"/>
                      <a:gd name="T14" fmla="*/ 0 w 27"/>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8">
                        <a:moveTo>
                          <a:pt x="0" y="0"/>
                        </a:moveTo>
                        <a:lnTo>
                          <a:pt x="27" y="28"/>
                        </a:lnTo>
                        <a:lnTo>
                          <a:pt x="27" y="18"/>
                        </a:lnTo>
                        <a:cubicBezTo>
                          <a:pt x="27" y="18"/>
                          <a:pt x="26" y="15"/>
                          <a:pt x="25" y="11"/>
                        </a:cubicBezTo>
                        <a:cubicBezTo>
                          <a:pt x="25" y="11"/>
                          <a:pt x="24" y="8"/>
                          <a:pt x="22" y="6"/>
                        </a:cubicBezTo>
                        <a:cubicBezTo>
                          <a:pt x="22" y="6"/>
                          <a:pt x="19" y="3"/>
                          <a:pt x="16" y="2"/>
                        </a:cubicBezTo>
                        <a:cubicBezTo>
                          <a:pt x="16" y="2"/>
                          <a:pt x="13" y="0"/>
                          <a:pt x="10" y="0"/>
                        </a:cubicBezTo>
                        <a:lnTo>
                          <a:pt x="0" y="0"/>
                        </a:lnTo>
                      </a:path>
                    </a:pathLst>
                  </a:custGeom>
                  <a:blipFill dpi="0" rotWithShape="1">
                    <a:blip r:embed="rId6"/>
                    <a:srcRect/>
                    <a:stretch>
                      <a:fillRect/>
                    </a:stretch>
                  </a:blipFill>
                  <a:ln>
                    <a:noFill/>
                  </a:ln>
                  <a:extLst>
                    <a:ext uri="{91240B29-F687-4F45-9708-019B960494DF}">
                      <a14:hiddenLine xmlns:a14="http://schemas.microsoft.com/office/drawing/2010/main" w="9525">
                        <a:solidFill>
                          <a:srgbClr val="98A6D4"/>
                        </a:solidFill>
                        <a:round/>
                        <a:headEnd/>
                        <a:tailEnd/>
                      </a14:hiddenLine>
                    </a:ext>
                  </a:extLst>
                </p:spPr>
                <p:txBody>
                  <a:bodyPr/>
                  <a:lstStyle/>
                  <a:p>
                    <a:endParaRPr lang="en-US"/>
                  </a:p>
                </p:txBody>
              </p:sp>
              <p:sp>
                <p:nvSpPr>
                  <p:cNvPr id="484" name="Freeform 226"/>
                  <p:cNvSpPr>
                    <a:spLocks noChangeArrowheads="1"/>
                  </p:cNvSpPr>
                  <p:nvPr/>
                </p:nvSpPr>
                <p:spPr bwMode="auto">
                  <a:xfrm>
                    <a:off x="57" y="0"/>
                    <a:ext cx="17" cy="18"/>
                  </a:xfrm>
                  <a:custGeom>
                    <a:avLst/>
                    <a:gdLst>
                      <a:gd name="T0" fmla="*/ 0 w 16"/>
                      <a:gd name="T1" fmla="*/ 0 h 18"/>
                      <a:gd name="T2" fmla="*/ 2 w 16"/>
                      <a:gd name="T3" fmla="*/ 1 h 18"/>
                      <a:gd name="T4" fmla="*/ 5 w 16"/>
                      <a:gd name="T5" fmla="*/ 4 h 18"/>
                      <a:gd name="T6" fmla="*/ 6 w 16"/>
                      <a:gd name="T7" fmla="*/ 7 h 18"/>
                      <a:gd name="T8" fmla="*/ 5 w 16"/>
                      <a:gd name="T9" fmla="*/ 11 h 18"/>
                      <a:gd name="T10" fmla="*/ 12 w 16"/>
                      <a:gd name="T11" fmla="*/ 13 h 18"/>
                      <a:gd name="T12" fmla="*/ 16 w 16"/>
                      <a:gd name="T13" fmla="*/ 18 h 18"/>
                      <a:gd name="T14" fmla="*/ 15 w 16"/>
                      <a:gd name="T15" fmla="*/ 11 h 18"/>
                      <a:gd name="T16" fmla="*/ 11 w 16"/>
                      <a:gd name="T17" fmla="*/ 6 h 18"/>
                      <a:gd name="T18" fmla="*/ 6 w 16"/>
                      <a:gd name="T19" fmla="*/ 1 h 18"/>
                      <a:gd name="T20" fmla="*/ 0 w 1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0" y="0"/>
                        </a:moveTo>
                        <a:cubicBezTo>
                          <a:pt x="0" y="0"/>
                          <a:pt x="1" y="0"/>
                          <a:pt x="2" y="1"/>
                        </a:cubicBezTo>
                        <a:cubicBezTo>
                          <a:pt x="2" y="1"/>
                          <a:pt x="4" y="2"/>
                          <a:pt x="5" y="4"/>
                        </a:cubicBezTo>
                        <a:cubicBezTo>
                          <a:pt x="5" y="4"/>
                          <a:pt x="5" y="6"/>
                          <a:pt x="6" y="7"/>
                        </a:cubicBezTo>
                        <a:cubicBezTo>
                          <a:pt x="6" y="7"/>
                          <a:pt x="6" y="9"/>
                          <a:pt x="5" y="11"/>
                        </a:cubicBezTo>
                        <a:cubicBezTo>
                          <a:pt x="5" y="11"/>
                          <a:pt x="9" y="11"/>
                          <a:pt x="12" y="13"/>
                        </a:cubicBezTo>
                        <a:cubicBezTo>
                          <a:pt x="12" y="13"/>
                          <a:pt x="15" y="15"/>
                          <a:pt x="16" y="18"/>
                        </a:cubicBezTo>
                        <a:cubicBezTo>
                          <a:pt x="16" y="18"/>
                          <a:pt x="16" y="15"/>
                          <a:pt x="15" y="11"/>
                        </a:cubicBezTo>
                        <a:cubicBezTo>
                          <a:pt x="15" y="11"/>
                          <a:pt x="14" y="8"/>
                          <a:pt x="11" y="6"/>
                        </a:cubicBezTo>
                        <a:cubicBezTo>
                          <a:pt x="11" y="6"/>
                          <a:pt x="9" y="3"/>
                          <a:pt x="6" y="1"/>
                        </a:cubicBezTo>
                        <a:cubicBezTo>
                          <a:pt x="6" y="1"/>
                          <a:pt x="3" y="0"/>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485" name="Freeform 227"/>
                  <p:cNvSpPr>
                    <a:spLocks noChangeArrowheads="1"/>
                  </p:cNvSpPr>
                  <p:nvPr/>
                </p:nvSpPr>
                <p:spPr bwMode="auto">
                  <a:xfrm>
                    <a:off x="0" y="22"/>
                    <a:ext cx="67" cy="71"/>
                  </a:xfrm>
                  <a:custGeom>
                    <a:avLst/>
                    <a:gdLst>
                      <a:gd name="T0" fmla="*/ 0 w 67"/>
                      <a:gd name="T1" fmla="*/ 0 h 70"/>
                      <a:gd name="T2" fmla="*/ 0 w 67"/>
                      <a:gd name="T3" fmla="*/ 70 h 70"/>
                      <a:gd name="T4" fmla="*/ 67 w 67"/>
                      <a:gd name="T5" fmla="*/ 70 h 70"/>
                      <a:gd name="T6" fmla="*/ 42 w 67"/>
                      <a:gd name="T7" fmla="*/ 63 h 70"/>
                      <a:gd name="T8" fmla="*/ 21 w 67"/>
                      <a:gd name="T9" fmla="*/ 47 h 70"/>
                      <a:gd name="T10" fmla="*/ 6 w 67"/>
                      <a:gd name="T11" fmla="*/ 25 h 70"/>
                      <a:gd name="T12" fmla="*/ 0 w 6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67" h="70">
                        <a:moveTo>
                          <a:pt x="0" y="0"/>
                        </a:moveTo>
                        <a:lnTo>
                          <a:pt x="0" y="70"/>
                        </a:lnTo>
                        <a:lnTo>
                          <a:pt x="67" y="70"/>
                        </a:lnTo>
                        <a:cubicBezTo>
                          <a:pt x="67" y="70"/>
                          <a:pt x="53" y="69"/>
                          <a:pt x="42" y="63"/>
                        </a:cubicBezTo>
                        <a:cubicBezTo>
                          <a:pt x="42" y="63"/>
                          <a:pt x="30" y="56"/>
                          <a:pt x="21" y="47"/>
                        </a:cubicBezTo>
                        <a:cubicBezTo>
                          <a:pt x="21" y="47"/>
                          <a:pt x="11" y="37"/>
                          <a:pt x="6" y="25"/>
                        </a:cubicBezTo>
                        <a:cubicBezTo>
                          <a:pt x="6" y="25"/>
                          <a:pt x="1" y="13"/>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486" name="Freeform 228"/>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7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1" y="8"/>
                          <a:pt x="69" y="6"/>
                        </a:cubicBezTo>
                        <a:cubicBezTo>
                          <a:pt x="69" y="6"/>
                          <a:pt x="67" y="3"/>
                          <a:pt x="64" y="2"/>
                        </a:cubicBezTo>
                        <a:cubicBezTo>
                          <a:pt x="64" y="2"/>
                          <a:pt x="61" y="0"/>
                          <a:pt x="57" y="0"/>
                        </a:cubicBezTo>
                        <a:lnTo>
                          <a:pt x="0" y="0"/>
                        </a:lnTo>
                      </a:path>
                    </a:pathLst>
                  </a:custGeom>
                  <a:noFill/>
                  <a:ln w="9525">
                    <a:solidFill>
                      <a:srgbClr val="5673B9"/>
                    </a:solidFill>
                    <a:round/>
                    <a:headEnd/>
                    <a:tailEnd/>
                  </a:ln>
                  <a:extLst>
                    <a:ext uri="{909E8E84-426E-40DD-AFC4-6F175D3DCCD1}">
                      <a14:hiddenFill xmlns:a14="http://schemas.microsoft.com/office/drawing/2010/main">
                        <a:solidFill>
                          <a:srgbClr val="B5CAEF">
                            <a:alpha val="99998"/>
                          </a:srgbClr>
                        </a:solidFill>
                      </a14:hiddenFill>
                    </a:ext>
                  </a:extLst>
                </p:spPr>
                <p:txBody>
                  <a:bodyPr/>
                  <a:lstStyle/>
                  <a:p>
                    <a:endParaRPr lang="en-US"/>
                  </a:p>
                </p:txBody>
              </p:sp>
            </p:grpSp>
            <p:sp>
              <p:nvSpPr>
                <p:cNvPr id="480" name="Freeform 229"/>
                <p:cNvSpPr>
                  <a:spLocks noChangeArrowheads="1"/>
                </p:cNvSpPr>
                <p:nvPr/>
              </p:nvSpPr>
              <p:spPr bwMode="auto">
                <a:xfrm>
                  <a:off x="3" y="26"/>
                  <a:ext cx="67" cy="41"/>
                </a:xfrm>
                <a:custGeom>
                  <a:avLst/>
                  <a:gdLst>
                    <a:gd name="T0" fmla="*/ 5 w 67"/>
                    <a:gd name="T1" fmla="*/ 14 h 40"/>
                    <a:gd name="T2" fmla="*/ 7 w 67"/>
                    <a:gd name="T3" fmla="*/ 9 h 40"/>
                    <a:gd name="T4" fmla="*/ 12 w 67"/>
                    <a:gd name="T5" fmla="*/ 5 h 40"/>
                    <a:gd name="T6" fmla="*/ 17 w 67"/>
                    <a:gd name="T7" fmla="*/ 4 h 40"/>
                    <a:gd name="T8" fmla="*/ 23 w 67"/>
                    <a:gd name="T9" fmla="*/ 5 h 40"/>
                    <a:gd name="T10" fmla="*/ 29 w 67"/>
                    <a:gd name="T11" fmla="*/ 1 h 40"/>
                    <a:gd name="T12" fmla="*/ 36 w 67"/>
                    <a:gd name="T13" fmla="*/ 0 h 40"/>
                    <a:gd name="T14" fmla="*/ 43 w 67"/>
                    <a:gd name="T15" fmla="*/ 1 h 40"/>
                    <a:gd name="T16" fmla="*/ 49 w 67"/>
                    <a:gd name="T17" fmla="*/ 4 h 40"/>
                    <a:gd name="T18" fmla="*/ 53 w 67"/>
                    <a:gd name="T19" fmla="*/ 4 h 40"/>
                    <a:gd name="T20" fmla="*/ 56 w 67"/>
                    <a:gd name="T21" fmla="*/ 4 h 40"/>
                    <a:gd name="T22" fmla="*/ 59 w 67"/>
                    <a:gd name="T23" fmla="*/ 6 h 40"/>
                    <a:gd name="T24" fmla="*/ 61 w 67"/>
                    <a:gd name="T25" fmla="*/ 8 h 40"/>
                    <a:gd name="T26" fmla="*/ 62 w 67"/>
                    <a:gd name="T27" fmla="*/ 11 h 40"/>
                    <a:gd name="T28" fmla="*/ 62 w 67"/>
                    <a:gd name="T29" fmla="*/ 14 h 40"/>
                    <a:gd name="T30" fmla="*/ 64 w 67"/>
                    <a:gd name="T31" fmla="*/ 15 h 40"/>
                    <a:gd name="T32" fmla="*/ 66 w 67"/>
                    <a:gd name="T33" fmla="*/ 16 h 40"/>
                    <a:gd name="T34" fmla="*/ 67 w 67"/>
                    <a:gd name="T35" fmla="*/ 19 h 40"/>
                    <a:gd name="T36" fmla="*/ 66 w 67"/>
                    <a:gd name="T37" fmla="*/ 21 h 40"/>
                    <a:gd name="T38" fmla="*/ 65 w 67"/>
                    <a:gd name="T39" fmla="*/ 23 h 40"/>
                    <a:gd name="T40" fmla="*/ 63 w 67"/>
                    <a:gd name="T41" fmla="*/ 24 h 40"/>
                    <a:gd name="T42" fmla="*/ 63 w 67"/>
                    <a:gd name="T43" fmla="*/ 28 h 40"/>
                    <a:gd name="T44" fmla="*/ 62 w 67"/>
                    <a:gd name="T45" fmla="*/ 31 h 40"/>
                    <a:gd name="T46" fmla="*/ 60 w 67"/>
                    <a:gd name="T47" fmla="*/ 34 h 40"/>
                    <a:gd name="T48" fmla="*/ 57 w 67"/>
                    <a:gd name="T49" fmla="*/ 35 h 40"/>
                    <a:gd name="T50" fmla="*/ 54 w 67"/>
                    <a:gd name="T51" fmla="*/ 36 h 40"/>
                    <a:gd name="T52" fmla="*/ 50 w 67"/>
                    <a:gd name="T53" fmla="*/ 35 h 40"/>
                    <a:gd name="T54" fmla="*/ 43 w 67"/>
                    <a:gd name="T55" fmla="*/ 39 h 40"/>
                    <a:gd name="T56" fmla="*/ 35 w 67"/>
                    <a:gd name="T57" fmla="*/ 40 h 40"/>
                    <a:gd name="T58" fmla="*/ 27 w 67"/>
                    <a:gd name="T59" fmla="*/ 38 h 40"/>
                    <a:gd name="T60" fmla="*/ 20 w 67"/>
                    <a:gd name="T61" fmla="*/ 33 h 40"/>
                    <a:gd name="T62" fmla="*/ 17 w 67"/>
                    <a:gd name="T63" fmla="*/ 35 h 40"/>
                    <a:gd name="T64" fmla="*/ 13 w 67"/>
                    <a:gd name="T65" fmla="*/ 35 h 40"/>
                    <a:gd name="T66" fmla="*/ 10 w 67"/>
                    <a:gd name="T67" fmla="*/ 34 h 40"/>
                    <a:gd name="T68" fmla="*/ 7 w 67"/>
                    <a:gd name="T69" fmla="*/ 32 h 40"/>
                    <a:gd name="T70" fmla="*/ 4 w 67"/>
                    <a:gd name="T71" fmla="*/ 29 h 40"/>
                    <a:gd name="T72" fmla="*/ 3 w 67"/>
                    <a:gd name="T73" fmla="*/ 26 h 40"/>
                    <a:gd name="T74" fmla="*/ 1 w 67"/>
                    <a:gd name="T75" fmla="*/ 24 h 40"/>
                    <a:gd name="T76" fmla="*/ 0 w 67"/>
                    <a:gd name="T77" fmla="*/ 22 h 40"/>
                    <a:gd name="T78" fmla="*/ 0 w 67"/>
                    <a:gd name="T79" fmla="*/ 19 h 40"/>
                    <a:gd name="T80" fmla="*/ 1 w 67"/>
                    <a:gd name="T81" fmla="*/ 17 h 40"/>
                    <a:gd name="T82" fmla="*/ 3 w 67"/>
                    <a:gd name="T83" fmla="*/ 15 h 40"/>
                    <a:gd name="T84" fmla="*/ 5 w 67"/>
                    <a:gd name="T8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40">
                      <a:moveTo>
                        <a:pt x="5" y="14"/>
                      </a:moveTo>
                      <a:cubicBezTo>
                        <a:pt x="5" y="14"/>
                        <a:pt x="6" y="11"/>
                        <a:pt x="7" y="9"/>
                      </a:cubicBezTo>
                      <a:cubicBezTo>
                        <a:pt x="7" y="9"/>
                        <a:pt x="9" y="7"/>
                        <a:pt x="12" y="5"/>
                      </a:cubicBezTo>
                      <a:cubicBezTo>
                        <a:pt x="12" y="5"/>
                        <a:pt x="14" y="4"/>
                        <a:pt x="17" y="4"/>
                      </a:cubicBezTo>
                      <a:cubicBezTo>
                        <a:pt x="17" y="4"/>
                        <a:pt x="20" y="4"/>
                        <a:pt x="23" y="5"/>
                      </a:cubicBezTo>
                      <a:cubicBezTo>
                        <a:pt x="23" y="5"/>
                        <a:pt x="25" y="2"/>
                        <a:pt x="29" y="1"/>
                      </a:cubicBezTo>
                      <a:cubicBezTo>
                        <a:pt x="29" y="1"/>
                        <a:pt x="32" y="0"/>
                        <a:pt x="36" y="0"/>
                      </a:cubicBezTo>
                      <a:cubicBezTo>
                        <a:pt x="36" y="0"/>
                        <a:pt x="40" y="0"/>
                        <a:pt x="43" y="1"/>
                      </a:cubicBezTo>
                      <a:cubicBezTo>
                        <a:pt x="43" y="1"/>
                        <a:pt x="47" y="2"/>
                        <a:pt x="49" y="4"/>
                      </a:cubicBezTo>
                      <a:cubicBezTo>
                        <a:pt x="49" y="4"/>
                        <a:pt x="51" y="4"/>
                        <a:pt x="53" y="4"/>
                      </a:cubicBezTo>
                      <a:cubicBezTo>
                        <a:pt x="53" y="4"/>
                        <a:pt x="54" y="4"/>
                        <a:pt x="56" y="4"/>
                      </a:cubicBezTo>
                      <a:cubicBezTo>
                        <a:pt x="56" y="4"/>
                        <a:pt x="57" y="5"/>
                        <a:pt x="59" y="6"/>
                      </a:cubicBezTo>
                      <a:cubicBezTo>
                        <a:pt x="59" y="6"/>
                        <a:pt x="60" y="7"/>
                        <a:pt x="61" y="8"/>
                      </a:cubicBezTo>
                      <a:cubicBezTo>
                        <a:pt x="61" y="8"/>
                        <a:pt x="62" y="9"/>
                        <a:pt x="62" y="11"/>
                      </a:cubicBezTo>
                      <a:cubicBezTo>
                        <a:pt x="62" y="11"/>
                        <a:pt x="62" y="12"/>
                        <a:pt x="62" y="14"/>
                      </a:cubicBezTo>
                      <a:cubicBezTo>
                        <a:pt x="62" y="14"/>
                        <a:pt x="63" y="14"/>
                        <a:pt x="64" y="15"/>
                      </a:cubicBezTo>
                      <a:cubicBezTo>
                        <a:pt x="64" y="15"/>
                        <a:pt x="65" y="15"/>
                        <a:pt x="66" y="16"/>
                      </a:cubicBezTo>
                      <a:cubicBezTo>
                        <a:pt x="66" y="16"/>
                        <a:pt x="67" y="18"/>
                        <a:pt x="67" y="19"/>
                      </a:cubicBezTo>
                      <a:cubicBezTo>
                        <a:pt x="67" y="19"/>
                        <a:pt x="67" y="20"/>
                        <a:pt x="66" y="21"/>
                      </a:cubicBezTo>
                      <a:cubicBezTo>
                        <a:pt x="66" y="21"/>
                        <a:pt x="66" y="22"/>
                        <a:pt x="65" y="23"/>
                      </a:cubicBezTo>
                      <a:cubicBezTo>
                        <a:pt x="65" y="23"/>
                        <a:pt x="64" y="24"/>
                        <a:pt x="63" y="24"/>
                      </a:cubicBezTo>
                      <a:cubicBezTo>
                        <a:pt x="63" y="24"/>
                        <a:pt x="64" y="26"/>
                        <a:pt x="63" y="28"/>
                      </a:cubicBezTo>
                      <a:cubicBezTo>
                        <a:pt x="63" y="28"/>
                        <a:pt x="63" y="30"/>
                        <a:pt x="62" y="31"/>
                      </a:cubicBezTo>
                      <a:cubicBezTo>
                        <a:pt x="62" y="31"/>
                        <a:pt x="61" y="32"/>
                        <a:pt x="60" y="34"/>
                      </a:cubicBezTo>
                      <a:cubicBezTo>
                        <a:pt x="60" y="34"/>
                        <a:pt x="59" y="35"/>
                        <a:pt x="57" y="35"/>
                      </a:cubicBezTo>
                      <a:cubicBezTo>
                        <a:pt x="57" y="35"/>
                        <a:pt x="55" y="36"/>
                        <a:pt x="54" y="36"/>
                      </a:cubicBezTo>
                      <a:cubicBezTo>
                        <a:pt x="54" y="36"/>
                        <a:pt x="52" y="36"/>
                        <a:pt x="50" y="35"/>
                      </a:cubicBezTo>
                      <a:cubicBezTo>
                        <a:pt x="50" y="35"/>
                        <a:pt x="47" y="38"/>
                        <a:pt x="43" y="39"/>
                      </a:cubicBezTo>
                      <a:cubicBezTo>
                        <a:pt x="43" y="39"/>
                        <a:pt x="39" y="40"/>
                        <a:pt x="35" y="40"/>
                      </a:cubicBezTo>
                      <a:cubicBezTo>
                        <a:pt x="35" y="40"/>
                        <a:pt x="31" y="40"/>
                        <a:pt x="27" y="38"/>
                      </a:cubicBezTo>
                      <a:cubicBezTo>
                        <a:pt x="27" y="38"/>
                        <a:pt x="23" y="36"/>
                        <a:pt x="20" y="33"/>
                      </a:cubicBezTo>
                      <a:cubicBezTo>
                        <a:pt x="20" y="33"/>
                        <a:pt x="19" y="34"/>
                        <a:pt x="17" y="35"/>
                      </a:cubicBezTo>
                      <a:cubicBezTo>
                        <a:pt x="17" y="35"/>
                        <a:pt x="15" y="35"/>
                        <a:pt x="13" y="35"/>
                      </a:cubicBezTo>
                      <a:cubicBezTo>
                        <a:pt x="13" y="35"/>
                        <a:pt x="11" y="35"/>
                        <a:pt x="10" y="34"/>
                      </a:cubicBezTo>
                      <a:cubicBezTo>
                        <a:pt x="10" y="34"/>
                        <a:pt x="8" y="34"/>
                        <a:pt x="7" y="32"/>
                      </a:cubicBezTo>
                      <a:cubicBezTo>
                        <a:pt x="7" y="32"/>
                        <a:pt x="5" y="31"/>
                        <a:pt x="4" y="29"/>
                      </a:cubicBezTo>
                      <a:cubicBezTo>
                        <a:pt x="4" y="29"/>
                        <a:pt x="4" y="28"/>
                        <a:pt x="3" y="26"/>
                      </a:cubicBezTo>
                      <a:cubicBezTo>
                        <a:pt x="3" y="26"/>
                        <a:pt x="2" y="25"/>
                        <a:pt x="1" y="24"/>
                      </a:cubicBezTo>
                      <a:cubicBezTo>
                        <a:pt x="1" y="24"/>
                        <a:pt x="0" y="23"/>
                        <a:pt x="0" y="22"/>
                      </a:cubicBezTo>
                      <a:cubicBezTo>
                        <a:pt x="0" y="22"/>
                        <a:pt x="0" y="21"/>
                        <a:pt x="0" y="19"/>
                      </a:cubicBezTo>
                      <a:cubicBezTo>
                        <a:pt x="0" y="19"/>
                        <a:pt x="0" y="18"/>
                        <a:pt x="1" y="17"/>
                      </a:cubicBezTo>
                      <a:cubicBezTo>
                        <a:pt x="1" y="17"/>
                        <a:pt x="2" y="16"/>
                        <a:pt x="3" y="15"/>
                      </a:cubicBezTo>
                      <a:cubicBezTo>
                        <a:pt x="3" y="15"/>
                        <a:pt x="4" y="14"/>
                        <a:pt x="5" y="14"/>
                      </a:cubicBezTo>
                    </a:path>
                  </a:pathLst>
                </a:custGeom>
                <a:solidFill>
                  <a:srgbClr val="CFCFCF">
                    <a:alpha val="99998"/>
                  </a:srgbClr>
                </a:solidFill>
                <a:ln w="9525">
                  <a:solidFill>
                    <a:srgbClr val="A0A0A4"/>
                  </a:solidFill>
                  <a:round/>
                  <a:headEnd/>
                  <a:tailEnd/>
                </a:ln>
              </p:spPr>
              <p:txBody>
                <a:bodyPr/>
                <a:lstStyle/>
                <a:p>
                  <a:endParaRPr lang="en-US"/>
                </a:p>
              </p:txBody>
            </p:sp>
          </p:grpSp>
        </p:grpSp>
        <p:grpSp>
          <p:nvGrpSpPr>
            <p:cNvPr id="452" name="Group 230"/>
            <p:cNvGrpSpPr>
              <a:grpSpLocks/>
            </p:cNvGrpSpPr>
            <p:nvPr/>
          </p:nvGrpSpPr>
          <p:grpSpPr bwMode="auto">
            <a:xfrm>
              <a:off x="132" y="321"/>
              <a:ext cx="348" cy="233"/>
              <a:chOff x="0" y="0"/>
              <a:chExt cx="349" cy="234"/>
            </a:xfrm>
          </p:grpSpPr>
          <p:grpSp>
            <p:nvGrpSpPr>
              <p:cNvPr id="471" name="Group 231"/>
              <p:cNvGrpSpPr>
                <a:grpSpLocks/>
              </p:cNvGrpSpPr>
              <p:nvPr/>
            </p:nvGrpSpPr>
            <p:grpSpPr bwMode="auto">
              <a:xfrm flipH="1">
                <a:off x="0" y="0"/>
                <a:ext cx="348" cy="232"/>
                <a:chOff x="0" y="0"/>
                <a:chExt cx="349" cy="233"/>
              </a:xfrm>
            </p:grpSpPr>
            <p:sp>
              <p:nvSpPr>
                <p:cNvPr id="472" name="Freeform 232"/>
                <p:cNvSpPr>
                  <a:spLocks noChangeArrowheads="1"/>
                </p:cNvSpPr>
                <p:nvPr/>
              </p:nvSpPr>
              <p:spPr bwMode="auto">
                <a:xfrm>
                  <a:off x="27" y="195"/>
                  <a:ext cx="54" cy="56"/>
                </a:xfrm>
                <a:custGeom>
                  <a:avLst/>
                  <a:gdLst>
                    <a:gd name="T0" fmla="*/ 0 w 53"/>
                    <a:gd name="T1" fmla="*/ 28 h 56"/>
                    <a:gd name="T2" fmla="*/ 2 w 53"/>
                    <a:gd name="T3" fmla="*/ 17 h 56"/>
                    <a:gd name="T4" fmla="*/ 7 w 53"/>
                    <a:gd name="T5" fmla="*/ 8 h 56"/>
                    <a:gd name="T6" fmla="*/ 16 w 53"/>
                    <a:gd name="T7" fmla="*/ 2 h 56"/>
                    <a:gd name="T8" fmla="*/ 26 w 53"/>
                    <a:gd name="T9" fmla="*/ 0 h 56"/>
                    <a:gd name="T10" fmla="*/ 37 w 53"/>
                    <a:gd name="T11" fmla="*/ 2 h 56"/>
                    <a:gd name="T12" fmla="*/ 45 w 53"/>
                    <a:gd name="T13" fmla="*/ 8 h 56"/>
                    <a:gd name="T14" fmla="*/ 51 w 53"/>
                    <a:gd name="T15" fmla="*/ 17 h 56"/>
                    <a:gd name="T16" fmla="*/ 53 w 53"/>
                    <a:gd name="T17" fmla="*/ 28 h 56"/>
                    <a:gd name="T18" fmla="*/ 51 w 53"/>
                    <a:gd name="T19" fmla="*/ 39 h 56"/>
                    <a:gd name="T20" fmla="*/ 45 w 53"/>
                    <a:gd name="T21" fmla="*/ 48 h 56"/>
                    <a:gd name="T22" fmla="*/ 37 w 53"/>
                    <a:gd name="T23" fmla="*/ 54 h 56"/>
                    <a:gd name="T24" fmla="*/ 26 w 53"/>
                    <a:gd name="T25" fmla="*/ 56 h 56"/>
                    <a:gd name="T26" fmla="*/ 16 w 53"/>
                    <a:gd name="T27" fmla="*/ 54 h 56"/>
                    <a:gd name="T28" fmla="*/ 7 w 53"/>
                    <a:gd name="T29" fmla="*/ 48 h 56"/>
                    <a:gd name="T30" fmla="*/ 2 w 53"/>
                    <a:gd name="T31" fmla="*/ 39 h 56"/>
                    <a:gd name="T32" fmla="*/ 0 w 53"/>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6">
                      <a:moveTo>
                        <a:pt x="0" y="28"/>
                      </a:moveTo>
                      <a:cubicBezTo>
                        <a:pt x="0" y="28"/>
                        <a:pt x="0" y="22"/>
                        <a:pt x="2" y="17"/>
                      </a:cubicBezTo>
                      <a:cubicBezTo>
                        <a:pt x="2" y="17"/>
                        <a:pt x="4" y="12"/>
                        <a:pt x="7" y="8"/>
                      </a:cubicBezTo>
                      <a:cubicBezTo>
                        <a:pt x="7" y="8"/>
                        <a:pt x="11" y="4"/>
                        <a:pt x="16" y="2"/>
                      </a:cubicBezTo>
                      <a:cubicBezTo>
                        <a:pt x="16" y="2"/>
                        <a:pt x="21" y="0"/>
                        <a:pt x="26" y="0"/>
                      </a:cubicBezTo>
                      <a:cubicBezTo>
                        <a:pt x="26" y="0"/>
                        <a:pt x="32" y="0"/>
                        <a:pt x="37" y="2"/>
                      </a:cubicBezTo>
                      <a:cubicBezTo>
                        <a:pt x="37" y="2"/>
                        <a:pt x="42" y="4"/>
                        <a:pt x="45" y="8"/>
                      </a:cubicBezTo>
                      <a:cubicBezTo>
                        <a:pt x="45" y="8"/>
                        <a:pt x="49" y="12"/>
                        <a:pt x="51" y="17"/>
                      </a:cubicBezTo>
                      <a:cubicBezTo>
                        <a:pt x="51" y="17"/>
                        <a:pt x="53" y="22"/>
                        <a:pt x="53" y="28"/>
                      </a:cubicBezTo>
                      <a:cubicBezTo>
                        <a:pt x="53" y="28"/>
                        <a:pt x="53" y="33"/>
                        <a:pt x="51" y="39"/>
                      </a:cubicBezTo>
                      <a:cubicBezTo>
                        <a:pt x="51" y="39"/>
                        <a:pt x="49" y="44"/>
                        <a:pt x="45" y="48"/>
                      </a:cubicBezTo>
                      <a:cubicBezTo>
                        <a:pt x="45" y="48"/>
                        <a:pt x="42" y="52"/>
                        <a:pt x="37" y="54"/>
                      </a:cubicBezTo>
                      <a:cubicBezTo>
                        <a:pt x="37" y="54"/>
                        <a:pt x="32" y="56"/>
                        <a:pt x="26" y="56"/>
                      </a:cubicBezTo>
                      <a:cubicBezTo>
                        <a:pt x="26"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473" name="Freeform 233"/>
                <p:cNvSpPr>
                  <a:spLocks noChangeArrowheads="1"/>
                </p:cNvSpPr>
                <p:nvPr/>
              </p:nvSpPr>
              <p:spPr bwMode="auto">
                <a:xfrm>
                  <a:off x="-52" y="301"/>
                  <a:ext cx="18" cy="18"/>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6 w 17"/>
                    <a:gd name="T15" fmla="*/ 5 h 18"/>
                    <a:gd name="T16" fmla="*/ 17 w 17"/>
                    <a:gd name="T17" fmla="*/ 9 h 18"/>
                    <a:gd name="T18" fmla="*/ 16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6" y="5"/>
                      </a:cubicBezTo>
                      <a:cubicBezTo>
                        <a:pt x="16" y="5"/>
                        <a:pt x="17" y="7"/>
                        <a:pt x="17" y="9"/>
                      </a:cubicBezTo>
                      <a:cubicBezTo>
                        <a:pt x="17" y="9"/>
                        <a:pt x="17" y="11"/>
                        <a:pt x="16" y="12"/>
                      </a:cubicBezTo>
                      <a:cubicBezTo>
                        <a:pt x="16"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474" name="Freeform 234"/>
                <p:cNvSpPr>
                  <a:spLocks noChangeArrowheads="1"/>
                </p:cNvSpPr>
                <p:nvPr/>
              </p:nvSpPr>
              <p:spPr bwMode="auto">
                <a:xfrm>
                  <a:off x="-34" y="278"/>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475" name="Freeform 235"/>
                <p:cNvSpPr>
                  <a:spLocks noChangeArrowheads="1"/>
                </p:cNvSpPr>
                <p:nvPr/>
              </p:nvSpPr>
              <p:spPr bwMode="auto">
                <a:xfrm>
                  <a:off x="-7" y="242"/>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1 w 37"/>
                    <a:gd name="T13" fmla="*/ 5 h 39"/>
                    <a:gd name="T14" fmla="*/ 35 w 37"/>
                    <a:gd name="T15" fmla="*/ 12 h 39"/>
                    <a:gd name="T16" fmla="*/ 37 w 37"/>
                    <a:gd name="T17" fmla="*/ 19 h 39"/>
                    <a:gd name="T18" fmla="*/ 35 w 37"/>
                    <a:gd name="T19" fmla="*/ 27 h 39"/>
                    <a:gd name="T20" fmla="*/ 31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4" y="0"/>
                        <a:pt x="18" y="0"/>
                      </a:cubicBezTo>
                      <a:cubicBezTo>
                        <a:pt x="18" y="0"/>
                        <a:pt x="22" y="0"/>
                        <a:pt x="25" y="1"/>
                      </a:cubicBezTo>
                      <a:cubicBezTo>
                        <a:pt x="25" y="1"/>
                        <a:pt x="29" y="2"/>
                        <a:pt x="31" y="5"/>
                      </a:cubicBezTo>
                      <a:cubicBezTo>
                        <a:pt x="31" y="5"/>
                        <a:pt x="34" y="8"/>
                        <a:pt x="35" y="12"/>
                      </a:cubicBezTo>
                      <a:cubicBezTo>
                        <a:pt x="35" y="12"/>
                        <a:pt x="37" y="15"/>
                        <a:pt x="37" y="19"/>
                      </a:cubicBezTo>
                      <a:cubicBezTo>
                        <a:pt x="37" y="19"/>
                        <a:pt x="37" y="23"/>
                        <a:pt x="35" y="27"/>
                      </a:cubicBezTo>
                      <a:cubicBezTo>
                        <a:pt x="35" y="27"/>
                        <a:pt x="34" y="30"/>
                        <a:pt x="31" y="33"/>
                      </a:cubicBezTo>
                      <a:cubicBezTo>
                        <a:pt x="31" y="33"/>
                        <a:pt x="29" y="36"/>
                        <a:pt x="25" y="37"/>
                      </a:cubicBezTo>
                      <a:cubicBezTo>
                        <a:pt x="25" y="37"/>
                        <a:pt x="22" y="39"/>
                        <a:pt x="18" y="39"/>
                      </a:cubicBezTo>
                      <a:cubicBezTo>
                        <a:pt x="18" y="39"/>
                        <a:pt x="14"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476" name="Freeform 236"/>
                <p:cNvSpPr>
                  <a:spLocks noChangeArrowheads="1"/>
                </p:cNvSpPr>
                <p:nvPr/>
              </p:nvSpPr>
              <p:spPr bwMode="auto">
                <a:xfrm>
                  <a:off x="0" y="0"/>
                  <a:ext cx="348" cy="232"/>
                </a:xfrm>
                <a:custGeom>
                  <a:avLst/>
                  <a:gdLst>
                    <a:gd name="T0" fmla="*/ 27 w 348"/>
                    <a:gd name="T1" fmla="*/ 97 h 232"/>
                    <a:gd name="T2" fmla="*/ 112 w 348"/>
                    <a:gd name="T3" fmla="*/ 41 h 232"/>
                    <a:gd name="T4" fmla="*/ 202 w 348"/>
                    <a:gd name="T5" fmla="*/ 1 h 232"/>
                    <a:gd name="T6" fmla="*/ 345 w 348"/>
                    <a:gd name="T7" fmla="*/ 80 h 232"/>
                    <a:gd name="T8" fmla="*/ 289 w 348"/>
                    <a:gd name="T9" fmla="*/ 196 h 232"/>
                    <a:gd name="T10" fmla="*/ 171 w 348"/>
                    <a:gd name="T11" fmla="*/ 199 h 232"/>
                    <a:gd name="T12" fmla="*/ 0 w 348"/>
                    <a:gd name="T13" fmla="*/ 0 h 232"/>
                    <a:gd name="T14" fmla="*/ 0 w 348"/>
                    <a:gd name="T15" fmla="*/ 0 h 232"/>
                    <a:gd name="T16" fmla="*/ 0 w 348"/>
                    <a:gd name="T17" fmla="*/ 0 h 232"/>
                    <a:gd name="T18" fmla="*/ 0 w 348"/>
                    <a:gd name="T19" fmla="*/ 0 h 232"/>
                    <a:gd name="T20" fmla="*/ 0 w 348"/>
                    <a:gd name="T21" fmla="*/ 0 h 232"/>
                    <a:gd name="T22" fmla="*/ 5 w 348"/>
                    <a:gd name="T23" fmla="*/ 0 h 232"/>
                    <a:gd name="T24" fmla="*/ 4 w 348"/>
                    <a:gd name="T25" fmla="*/ 0 h 232"/>
                    <a:gd name="T26" fmla="*/ 4 w 348"/>
                    <a:gd name="T27" fmla="*/ 0 h 232"/>
                    <a:gd name="T28" fmla="*/ 5 w 348"/>
                    <a:gd name="T29" fmla="*/ 0 h 232"/>
                    <a:gd name="T30" fmla="*/ 5 w 348"/>
                    <a:gd name="T31" fmla="*/ 0 h 232"/>
                    <a:gd name="T32" fmla="*/ 0 w 348"/>
                    <a:gd name="T33" fmla="*/ 0 h 232"/>
                    <a:gd name="T34" fmla="*/ 0 w 348"/>
                    <a:gd name="T35" fmla="*/ 0 h 232"/>
                    <a:gd name="T36" fmla="*/ 4 w 348"/>
                    <a:gd name="T37" fmla="*/ 2 h 232"/>
                    <a:gd name="T38" fmla="*/ 3 w 348"/>
                    <a:gd name="T39" fmla="*/ 7 h 232"/>
                    <a:gd name="T40" fmla="*/ 0 w 348"/>
                    <a:gd name="T41" fmla="*/ 0 h 232"/>
                    <a:gd name="T42" fmla="*/ 0 w 348"/>
                    <a:gd name="T43" fmla="*/ 0 h 232"/>
                    <a:gd name="T44" fmla="*/ 0 w 348"/>
                    <a:gd name="T45" fmla="*/ 0 h 232"/>
                    <a:gd name="T46" fmla="*/ 0 w 348"/>
                    <a:gd name="T47" fmla="*/ 0 h 232"/>
                    <a:gd name="T48" fmla="*/ 0 w 348"/>
                    <a:gd name="T49" fmla="*/ 0 h 232"/>
                    <a:gd name="T50" fmla="*/ 0 w 348"/>
                    <a:gd name="T51" fmla="*/ 0 h 232"/>
                    <a:gd name="T52" fmla="*/ 0 w 348"/>
                    <a:gd name="T53" fmla="*/ 0 h 232"/>
                    <a:gd name="T54" fmla="*/ 0 w 348"/>
                    <a:gd name="T55" fmla="*/ 0 h 232"/>
                    <a:gd name="T56" fmla="*/ 0 w 348"/>
                    <a:gd name="T57" fmla="*/ 0 h 232"/>
                    <a:gd name="T58" fmla="*/ 0 w 348"/>
                    <a:gd name="T59" fmla="*/ 0 h 232"/>
                    <a:gd name="T60" fmla="*/ 0 w 348"/>
                    <a:gd name="T61" fmla="*/ 0 h 232"/>
                    <a:gd name="T62" fmla="*/ 0 w 348"/>
                    <a:gd name="T63" fmla="*/ 0 h 232"/>
                    <a:gd name="T64" fmla="*/ 0 w 348"/>
                    <a:gd name="T65" fmla="*/ 0 h 232"/>
                    <a:gd name="T66" fmla="*/ 0 w 348"/>
                    <a:gd name="T67" fmla="*/ 0 h 232"/>
                    <a:gd name="T68" fmla="*/ 0 w 348"/>
                    <a:gd name="T69" fmla="*/ 0 h 232"/>
                    <a:gd name="T70" fmla="*/ 0 w 348"/>
                    <a:gd name="T71" fmla="*/ 0 h 232"/>
                    <a:gd name="T72" fmla="*/ 0 w 348"/>
                    <a:gd name="T73" fmla="*/ 0 h 232"/>
                    <a:gd name="T74" fmla="*/ 0 w 348"/>
                    <a:gd name="T75" fmla="*/ 0 h 232"/>
                    <a:gd name="T76" fmla="*/ 0 w 348"/>
                    <a:gd name="T77" fmla="*/ 0 h 232"/>
                    <a:gd name="T78" fmla="*/ 0 w 348"/>
                    <a:gd name="T79" fmla="*/ 0 h 232"/>
                    <a:gd name="T80" fmla="*/ 0 w 348"/>
                    <a:gd name="T81" fmla="*/ 0 h 232"/>
                    <a:gd name="T82" fmla="*/ 0 w 348"/>
                    <a:gd name="T83" fmla="*/ 0 h 232"/>
                    <a:gd name="T84" fmla="*/ 28578 w 348"/>
                    <a:gd name="T85" fmla="*/ 64672 h 232"/>
                    <a:gd name="T86" fmla="*/ 0 w 348"/>
                    <a:gd name="T87" fmla="*/ 256 h 232"/>
                    <a:gd name="T88" fmla="*/ 0 w 348"/>
                    <a:gd name="T89" fmla="*/ 0 h 232"/>
                    <a:gd name="T90" fmla="*/ 0 w 348"/>
                    <a:gd name="T91" fmla="*/ 0 h 232"/>
                    <a:gd name="T92" fmla="*/ 0 w 348"/>
                    <a:gd name="T93" fmla="*/ 0 h 232"/>
                    <a:gd name="T94" fmla="*/ 0 w 348"/>
                    <a:gd name="T95" fmla="*/ 0 h 232"/>
                    <a:gd name="T96" fmla="*/ 0 w 348"/>
                    <a:gd name="T97" fmla="*/ 0 h 232"/>
                    <a:gd name="T98" fmla="*/ 0 w 348"/>
                    <a:gd name="T99" fmla="*/ 0 h 232"/>
                    <a:gd name="T100" fmla="*/ 0 w 348"/>
                    <a:gd name="T101" fmla="*/ 0 h 232"/>
                    <a:gd name="T102" fmla="*/ 0 w 348"/>
                    <a:gd name="T103" fmla="*/ 0 h 232"/>
                    <a:gd name="T104" fmla="*/ 0 w 348"/>
                    <a:gd name="T105" fmla="*/ 0 h 232"/>
                    <a:gd name="T106" fmla="*/ 0 w 348"/>
                    <a:gd name="T107" fmla="*/ 0 h 232"/>
                    <a:gd name="T108" fmla="*/ 0 w 348"/>
                    <a:gd name="T109" fmla="*/ 0 h 232"/>
                    <a:gd name="T110" fmla="*/ 0 w 348"/>
                    <a:gd name="T111" fmla="*/ 0 h 232"/>
                    <a:gd name="T112" fmla="*/ 0 w 348"/>
                    <a:gd name="T113" fmla="*/ 0 h 232"/>
                    <a:gd name="T114" fmla="*/ 0 w 348"/>
                    <a:gd name="T115" fmla="*/ 0 h 232"/>
                    <a:gd name="T116" fmla="*/ 0 w 348"/>
                    <a:gd name="T117" fmla="*/ 0 h 232"/>
                    <a:gd name="T118" fmla="*/ 0 w 348"/>
                    <a:gd name="T119" fmla="*/ 0 h 232"/>
                    <a:gd name="T120" fmla="*/ 0 w 348"/>
                    <a:gd name="T121" fmla="*/ 0 h 232"/>
                    <a:gd name="T122" fmla="*/ 0 w 348"/>
                    <a:gd name="T123" fmla="*/ 0 h 232"/>
                    <a:gd name="T124" fmla="*/ 0 w 348"/>
                    <a:gd name="T1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232">
                      <a:moveTo>
                        <a:pt x="72" y="167"/>
                      </a:moveTo>
                      <a:cubicBezTo>
                        <a:pt x="72" y="167"/>
                        <a:pt x="67" y="174"/>
                        <a:pt x="59" y="178"/>
                      </a:cubicBezTo>
                      <a:cubicBezTo>
                        <a:pt x="59" y="178"/>
                        <a:pt x="51" y="181"/>
                        <a:pt x="43" y="182"/>
                      </a:cubicBezTo>
                      <a:cubicBezTo>
                        <a:pt x="43" y="182"/>
                        <a:pt x="34" y="182"/>
                        <a:pt x="26" y="179"/>
                      </a:cubicBezTo>
                      <a:cubicBezTo>
                        <a:pt x="26" y="179"/>
                        <a:pt x="18" y="176"/>
                        <a:pt x="12" y="169"/>
                      </a:cubicBezTo>
                      <a:cubicBezTo>
                        <a:pt x="12" y="169"/>
                        <a:pt x="6" y="163"/>
                        <a:pt x="3" y="155"/>
                      </a:cubicBezTo>
                      <a:cubicBezTo>
                        <a:pt x="3" y="155"/>
                        <a:pt x="0" y="147"/>
                        <a:pt x="0" y="138"/>
                      </a:cubicBezTo>
                      <a:cubicBezTo>
                        <a:pt x="0" y="138"/>
                        <a:pt x="0" y="129"/>
                        <a:pt x="3" y="121"/>
                      </a:cubicBezTo>
                      <a:cubicBezTo>
                        <a:pt x="3" y="121"/>
                        <a:pt x="7" y="112"/>
                        <a:pt x="13" y="106"/>
                      </a:cubicBezTo>
                      <a:cubicBezTo>
                        <a:pt x="13" y="106"/>
                        <a:pt x="19" y="100"/>
                        <a:pt x="27" y="97"/>
                      </a:cubicBezTo>
                      <a:cubicBezTo>
                        <a:pt x="27" y="97"/>
                        <a:pt x="35" y="94"/>
                        <a:pt x="43" y="95"/>
                      </a:cubicBezTo>
                      <a:cubicBezTo>
                        <a:pt x="43" y="95"/>
                        <a:pt x="39" y="88"/>
                        <a:pt x="37" y="79"/>
                      </a:cubicBezTo>
                      <a:cubicBezTo>
                        <a:pt x="37" y="79"/>
                        <a:pt x="36" y="71"/>
                        <a:pt x="37" y="62"/>
                      </a:cubicBezTo>
                      <a:cubicBezTo>
                        <a:pt x="37" y="62"/>
                        <a:pt x="39" y="54"/>
                        <a:pt x="44" y="47"/>
                      </a:cubicBezTo>
                      <a:cubicBezTo>
                        <a:pt x="44" y="47"/>
                        <a:pt x="48" y="40"/>
                        <a:pt x="55" y="36"/>
                      </a:cubicBezTo>
                      <a:cubicBezTo>
                        <a:pt x="55" y="36"/>
                        <a:pt x="62" y="31"/>
                        <a:pt x="70" y="30"/>
                      </a:cubicBezTo>
                      <a:cubicBezTo>
                        <a:pt x="70" y="30"/>
                        <a:pt x="78" y="28"/>
                        <a:pt x="86" y="30"/>
                      </a:cubicBezTo>
                      <a:cubicBezTo>
                        <a:pt x="86" y="30"/>
                        <a:pt x="94" y="33"/>
                        <a:pt x="101" y="38"/>
                      </a:cubicBezTo>
                      <a:cubicBezTo>
                        <a:pt x="101" y="38"/>
                        <a:pt x="107" y="43"/>
                        <a:pt x="111" y="50"/>
                      </a:cubicBezTo>
                      <a:cubicBezTo>
                        <a:pt x="111" y="50"/>
                        <a:pt x="111" y="45"/>
                        <a:pt x="112" y="41"/>
                      </a:cubicBezTo>
                      <a:cubicBezTo>
                        <a:pt x="112" y="41"/>
                        <a:pt x="114" y="36"/>
                        <a:pt x="117" y="32"/>
                      </a:cubicBezTo>
                      <a:cubicBezTo>
                        <a:pt x="117" y="32"/>
                        <a:pt x="119" y="28"/>
                        <a:pt x="123" y="26"/>
                      </a:cubicBezTo>
                      <a:cubicBezTo>
                        <a:pt x="123" y="26"/>
                        <a:pt x="127" y="23"/>
                        <a:pt x="132" y="23"/>
                      </a:cubicBezTo>
                      <a:cubicBezTo>
                        <a:pt x="132" y="23"/>
                        <a:pt x="137" y="22"/>
                        <a:pt x="141" y="23"/>
                      </a:cubicBezTo>
                      <a:cubicBezTo>
                        <a:pt x="141" y="23"/>
                        <a:pt x="146" y="24"/>
                        <a:pt x="150" y="26"/>
                      </a:cubicBezTo>
                      <a:cubicBezTo>
                        <a:pt x="150" y="26"/>
                        <a:pt x="154" y="29"/>
                        <a:pt x="156" y="33"/>
                      </a:cubicBezTo>
                      <a:cubicBezTo>
                        <a:pt x="156" y="33"/>
                        <a:pt x="159" y="37"/>
                        <a:pt x="160" y="41"/>
                      </a:cubicBezTo>
                      <a:cubicBezTo>
                        <a:pt x="160" y="41"/>
                        <a:pt x="163" y="31"/>
                        <a:pt x="169" y="23"/>
                      </a:cubicBezTo>
                      <a:cubicBezTo>
                        <a:pt x="169" y="23"/>
                        <a:pt x="175" y="15"/>
                        <a:pt x="183" y="9"/>
                      </a:cubicBezTo>
                      <a:cubicBezTo>
                        <a:pt x="183" y="9"/>
                        <a:pt x="192" y="3"/>
                        <a:pt x="202" y="1"/>
                      </a:cubicBezTo>
                      <a:cubicBezTo>
                        <a:pt x="202" y="1"/>
                        <a:pt x="212" y="0"/>
                        <a:pt x="221" y="1"/>
                      </a:cubicBezTo>
                      <a:cubicBezTo>
                        <a:pt x="221" y="1"/>
                        <a:pt x="231" y="3"/>
                        <a:pt x="240" y="9"/>
                      </a:cubicBezTo>
                      <a:cubicBezTo>
                        <a:pt x="240" y="9"/>
                        <a:pt x="248" y="14"/>
                        <a:pt x="254" y="22"/>
                      </a:cubicBezTo>
                      <a:cubicBezTo>
                        <a:pt x="254" y="22"/>
                        <a:pt x="260" y="30"/>
                        <a:pt x="263" y="40"/>
                      </a:cubicBezTo>
                      <a:cubicBezTo>
                        <a:pt x="263" y="40"/>
                        <a:pt x="266" y="50"/>
                        <a:pt x="265" y="61"/>
                      </a:cubicBezTo>
                      <a:cubicBezTo>
                        <a:pt x="265" y="61"/>
                        <a:pt x="273" y="54"/>
                        <a:pt x="282" y="51"/>
                      </a:cubicBezTo>
                      <a:cubicBezTo>
                        <a:pt x="282" y="51"/>
                        <a:pt x="291" y="47"/>
                        <a:pt x="300" y="47"/>
                      </a:cubicBezTo>
                      <a:cubicBezTo>
                        <a:pt x="300" y="47"/>
                        <a:pt x="310" y="48"/>
                        <a:pt x="319" y="52"/>
                      </a:cubicBezTo>
                      <a:cubicBezTo>
                        <a:pt x="319" y="52"/>
                        <a:pt x="328" y="56"/>
                        <a:pt x="334" y="63"/>
                      </a:cubicBezTo>
                      <a:cubicBezTo>
                        <a:pt x="334" y="63"/>
                        <a:pt x="341" y="70"/>
                        <a:pt x="345" y="80"/>
                      </a:cubicBezTo>
                      <a:cubicBezTo>
                        <a:pt x="345" y="80"/>
                        <a:pt x="348" y="89"/>
                        <a:pt x="348" y="99"/>
                      </a:cubicBezTo>
                      <a:cubicBezTo>
                        <a:pt x="348" y="99"/>
                        <a:pt x="349" y="109"/>
                        <a:pt x="345" y="118"/>
                      </a:cubicBezTo>
                      <a:cubicBezTo>
                        <a:pt x="345" y="118"/>
                        <a:pt x="341" y="128"/>
                        <a:pt x="335" y="135"/>
                      </a:cubicBezTo>
                      <a:cubicBezTo>
                        <a:pt x="335" y="135"/>
                        <a:pt x="328" y="143"/>
                        <a:pt x="319" y="147"/>
                      </a:cubicBezTo>
                      <a:cubicBezTo>
                        <a:pt x="319" y="147"/>
                        <a:pt x="311" y="151"/>
                        <a:pt x="301" y="151"/>
                      </a:cubicBezTo>
                      <a:cubicBezTo>
                        <a:pt x="301" y="151"/>
                        <a:pt x="304" y="156"/>
                        <a:pt x="306" y="161"/>
                      </a:cubicBezTo>
                      <a:cubicBezTo>
                        <a:pt x="306" y="161"/>
                        <a:pt x="308" y="166"/>
                        <a:pt x="307" y="172"/>
                      </a:cubicBezTo>
                      <a:cubicBezTo>
                        <a:pt x="307" y="172"/>
                        <a:pt x="307" y="177"/>
                        <a:pt x="304" y="182"/>
                      </a:cubicBezTo>
                      <a:cubicBezTo>
                        <a:pt x="304" y="182"/>
                        <a:pt x="302" y="187"/>
                        <a:pt x="298" y="191"/>
                      </a:cubicBezTo>
                      <a:cubicBezTo>
                        <a:pt x="298" y="191"/>
                        <a:pt x="294" y="194"/>
                        <a:pt x="289" y="196"/>
                      </a:cubicBezTo>
                      <a:cubicBezTo>
                        <a:pt x="289" y="196"/>
                        <a:pt x="284" y="198"/>
                        <a:pt x="278" y="197"/>
                      </a:cubicBezTo>
                      <a:cubicBezTo>
                        <a:pt x="278" y="197"/>
                        <a:pt x="273" y="197"/>
                        <a:pt x="268" y="194"/>
                      </a:cubicBezTo>
                      <a:cubicBezTo>
                        <a:pt x="268" y="194"/>
                        <a:pt x="264" y="191"/>
                        <a:pt x="260" y="187"/>
                      </a:cubicBezTo>
                      <a:cubicBezTo>
                        <a:pt x="260" y="187"/>
                        <a:pt x="260" y="197"/>
                        <a:pt x="256" y="205"/>
                      </a:cubicBezTo>
                      <a:cubicBezTo>
                        <a:pt x="256" y="205"/>
                        <a:pt x="252" y="214"/>
                        <a:pt x="245" y="221"/>
                      </a:cubicBezTo>
                      <a:cubicBezTo>
                        <a:pt x="245" y="221"/>
                        <a:pt x="238" y="227"/>
                        <a:pt x="229" y="230"/>
                      </a:cubicBezTo>
                      <a:cubicBezTo>
                        <a:pt x="229" y="230"/>
                        <a:pt x="220" y="234"/>
                        <a:pt x="211" y="233"/>
                      </a:cubicBezTo>
                      <a:cubicBezTo>
                        <a:pt x="211" y="233"/>
                        <a:pt x="202" y="232"/>
                        <a:pt x="193" y="228"/>
                      </a:cubicBezTo>
                      <a:cubicBezTo>
                        <a:pt x="193" y="228"/>
                        <a:pt x="185" y="223"/>
                        <a:pt x="179" y="216"/>
                      </a:cubicBezTo>
                      <a:cubicBezTo>
                        <a:pt x="179" y="216"/>
                        <a:pt x="173" y="208"/>
                        <a:pt x="171" y="199"/>
                      </a:cubicBezTo>
                      <a:cubicBezTo>
                        <a:pt x="171" y="199"/>
                        <a:pt x="168" y="189"/>
                        <a:pt x="169" y="180"/>
                      </a:cubicBezTo>
                      <a:cubicBezTo>
                        <a:pt x="169" y="180"/>
                        <a:pt x="166" y="189"/>
                        <a:pt x="161" y="196"/>
                      </a:cubicBezTo>
                      <a:cubicBezTo>
                        <a:pt x="161" y="196"/>
                        <a:pt x="156" y="203"/>
                        <a:pt x="149" y="209"/>
                      </a:cubicBezTo>
                      <a:cubicBezTo>
                        <a:pt x="149" y="209"/>
                        <a:pt x="141" y="214"/>
                        <a:pt x="133" y="216"/>
                      </a:cubicBezTo>
                      <a:cubicBezTo>
                        <a:pt x="133" y="216"/>
                        <a:pt x="124" y="218"/>
                        <a:pt x="115" y="217"/>
                      </a:cubicBezTo>
                      <a:cubicBezTo>
                        <a:pt x="115" y="217"/>
                        <a:pt x="107" y="216"/>
                        <a:pt x="99" y="211"/>
                      </a:cubicBezTo>
                      <a:cubicBezTo>
                        <a:pt x="99" y="211"/>
                        <a:pt x="91" y="207"/>
                        <a:pt x="85" y="200"/>
                      </a:cubicBezTo>
                      <a:cubicBezTo>
                        <a:pt x="85" y="200"/>
                        <a:pt x="79" y="194"/>
                        <a:pt x="76" y="185"/>
                      </a:cubicBezTo>
                      <a:cubicBezTo>
                        <a:pt x="76" y="185"/>
                        <a:pt x="73" y="177"/>
                        <a:pt x="72" y="167"/>
                      </a:cubicBezTo>
                    </a:path>
                  </a:pathLst>
                </a:custGeom>
                <a:solidFill>
                  <a:srgbClr val="FFFFFF">
                    <a:alpha val="99998"/>
                  </a:srgbClr>
                </a:solidFill>
                <a:ln w="9525">
                  <a:solidFill>
                    <a:srgbClr val="7D7D7D"/>
                  </a:solidFill>
                  <a:round/>
                  <a:headEnd/>
                  <a:tailEnd/>
                </a:ln>
              </p:spPr>
              <p:txBody>
                <a:bodyPr/>
                <a:lstStyle/>
                <a:p>
                  <a:endParaRPr lang="en-US"/>
                </a:p>
              </p:txBody>
            </p:sp>
          </p:grpSp>
        </p:grpSp>
        <p:sp>
          <p:nvSpPr>
            <p:cNvPr id="453" name="Freeform 237"/>
            <p:cNvSpPr>
              <a:spLocks noChangeArrowheads="1"/>
            </p:cNvSpPr>
            <p:nvPr/>
          </p:nvSpPr>
          <p:spPr bwMode="auto">
            <a:xfrm>
              <a:off x="258" y="389"/>
              <a:ext cx="91" cy="91"/>
            </a:xfrm>
            <a:custGeom>
              <a:avLst/>
              <a:gdLst>
                <a:gd name="T0" fmla="*/ 0 w 90"/>
                <a:gd name="T1" fmla="*/ 11 h 90"/>
                <a:gd name="T2" fmla="*/ 0 w 90"/>
                <a:gd name="T3" fmla="*/ 79 h 90"/>
                <a:gd name="T4" fmla="*/ 3 w 90"/>
                <a:gd name="T5" fmla="*/ 83 h 90"/>
                <a:gd name="T6" fmla="*/ 13 w 90"/>
                <a:gd name="T7" fmla="*/ 87 h 90"/>
                <a:gd name="T8" fmla="*/ 28 w 90"/>
                <a:gd name="T9" fmla="*/ 89 h 90"/>
                <a:gd name="T10" fmla="*/ 45 w 90"/>
                <a:gd name="T11" fmla="*/ 90 h 90"/>
                <a:gd name="T12" fmla="*/ 62 w 90"/>
                <a:gd name="T13" fmla="*/ 89 h 90"/>
                <a:gd name="T14" fmla="*/ 77 w 90"/>
                <a:gd name="T15" fmla="*/ 87 h 90"/>
                <a:gd name="T16" fmla="*/ 87 w 90"/>
                <a:gd name="T17" fmla="*/ 83 h 90"/>
                <a:gd name="T18" fmla="*/ 90 w 90"/>
                <a:gd name="T19" fmla="*/ 79 h 90"/>
                <a:gd name="T20" fmla="*/ 90 w 90"/>
                <a:gd name="T21" fmla="*/ 11 h 90"/>
                <a:gd name="T22" fmla="*/ 87 w 90"/>
                <a:gd name="T23" fmla="*/ 15 h 90"/>
                <a:gd name="T24" fmla="*/ 77 w 90"/>
                <a:gd name="T25" fmla="*/ 19 h 90"/>
                <a:gd name="T26" fmla="*/ 62 w 90"/>
                <a:gd name="T27" fmla="*/ 21 h 90"/>
                <a:gd name="T28" fmla="*/ 45 w 90"/>
                <a:gd name="T29" fmla="*/ 22 h 90"/>
                <a:gd name="T30" fmla="*/ 28 w 90"/>
                <a:gd name="T31" fmla="*/ 21 h 90"/>
                <a:gd name="T32" fmla="*/ 13 w 90"/>
                <a:gd name="T33" fmla="*/ 19 h 90"/>
                <a:gd name="T34" fmla="*/ 3 w 90"/>
                <a:gd name="T35" fmla="*/ 15 h 90"/>
                <a:gd name="T36" fmla="*/ 0 w 90"/>
                <a:gd name="T37" fmla="*/ 11 h 90"/>
                <a:gd name="T38" fmla="*/ 0 w 90"/>
                <a:gd name="T39" fmla="*/ 11 h 90"/>
                <a:gd name="T40" fmla="*/ 3 w 90"/>
                <a:gd name="T41" fmla="*/ 6 h 90"/>
                <a:gd name="T42" fmla="*/ 13 w 90"/>
                <a:gd name="T43" fmla="*/ 3 h 90"/>
                <a:gd name="T44" fmla="*/ 28 w 90"/>
                <a:gd name="T45" fmla="*/ 0 h 90"/>
                <a:gd name="T46" fmla="*/ 45 w 90"/>
                <a:gd name="T47" fmla="*/ 0 h 90"/>
                <a:gd name="T48" fmla="*/ 62 w 90"/>
                <a:gd name="T49" fmla="*/ 0 h 90"/>
                <a:gd name="T50" fmla="*/ 77 w 90"/>
                <a:gd name="T51" fmla="*/ 3 h 90"/>
                <a:gd name="T52" fmla="*/ 87 w 90"/>
                <a:gd name="T53" fmla="*/ 6 h 90"/>
                <a:gd name="T54" fmla="*/ 90 w 90"/>
                <a:gd name="T55" fmla="*/ 11 h 90"/>
                <a:gd name="T56" fmla="*/ 87 w 90"/>
                <a:gd name="T57" fmla="*/ 15 h 90"/>
                <a:gd name="T58" fmla="*/ 77 w 90"/>
                <a:gd name="T59" fmla="*/ 19 h 90"/>
                <a:gd name="T60" fmla="*/ 62 w 90"/>
                <a:gd name="T61" fmla="*/ 21 h 90"/>
                <a:gd name="T62" fmla="*/ 45 w 90"/>
                <a:gd name="T63" fmla="*/ 22 h 90"/>
                <a:gd name="T64" fmla="*/ 28 w 90"/>
                <a:gd name="T65" fmla="*/ 21 h 90"/>
                <a:gd name="T66" fmla="*/ 13 w 90"/>
                <a:gd name="T67" fmla="*/ 19 h 90"/>
                <a:gd name="T68" fmla="*/ 3 w 90"/>
                <a:gd name="T69" fmla="*/ 15 h 90"/>
                <a:gd name="T70" fmla="*/ 0 w 90"/>
                <a:gd name="T71" fmla="*/ 1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90">
                  <a:moveTo>
                    <a:pt x="0" y="11"/>
                  </a:moveTo>
                  <a:lnTo>
                    <a:pt x="0" y="79"/>
                  </a:lnTo>
                  <a:cubicBezTo>
                    <a:pt x="0" y="79"/>
                    <a:pt x="0" y="81"/>
                    <a:pt x="3" y="83"/>
                  </a:cubicBezTo>
                  <a:cubicBezTo>
                    <a:pt x="3" y="83"/>
                    <a:pt x="6" y="85"/>
                    <a:pt x="13" y="87"/>
                  </a:cubicBezTo>
                  <a:cubicBezTo>
                    <a:pt x="13" y="87"/>
                    <a:pt x="19" y="89"/>
                    <a:pt x="28" y="89"/>
                  </a:cubicBezTo>
                  <a:cubicBezTo>
                    <a:pt x="28" y="89"/>
                    <a:pt x="36" y="90"/>
                    <a:pt x="45" y="90"/>
                  </a:cubicBezTo>
                  <a:cubicBezTo>
                    <a:pt x="45" y="90"/>
                    <a:pt x="54" y="90"/>
                    <a:pt x="62" y="89"/>
                  </a:cubicBezTo>
                  <a:cubicBezTo>
                    <a:pt x="62" y="89"/>
                    <a:pt x="71" y="89"/>
                    <a:pt x="77" y="87"/>
                  </a:cubicBezTo>
                  <a:cubicBezTo>
                    <a:pt x="77" y="87"/>
                    <a:pt x="83" y="85"/>
                    <a:pt x="87" y="83"/>
                  </a:cubicBezTo>
                  <a:cubicBezTo>
                    <a:pt x="87" y="83"/>
                    <a:pt x="90" y="81"/>
                    <a:pt x="90" y="79"/>
                  </a:cubicBezTo>
                  <a:lnTo>
                    <a:pt x="90" y="11"/>
                  </a:lnTo>
                  <a:cubicBezTo>
                    <a:pt x="90" y="11"/>
                    <a:pt x="90" y="13"/>
                    <a:pt x="87" y="15"/>
                  </a:cubicBezTo>
                  <a:cubicBezTo>
                    <a:pt x="87" y="15"/>
                    <a:pt x="83" y="17"/>
                    <a:pt x="77" y="19"/>
                  </a:cubicBezTo>
                  <a:cubicBezTo>
                    <a:pt x="77" y="19"/>
                    <a:pt x="71" y="20"/>
                    <a:pt x="62" y="21"/>
                  </a:cubicBezTo>
                  <a:cubicBezTo>
                    <a:pt x="62" y="21"/>
                    <a:pt x="54" y="22"/>
                    <a:pt x="45" y="22"/>
                  </a:cubicBezTo>
                  <a:cubicBezTo>
                    <a:pt x="45" y="22"/>
                    <a:pt x="36" y="22"/>
                    <a:pt x="28" y="21"/>
                  </a:cubicBezTo>
                  <a:cubicBezTo>
                    <a:pt x="28" y="21"/>
                    <a:pt x="19" y="20"/>
                    <a:pt x="13" y="19"/>
                  </a:cubicBezTo>
                  <a:cubicBezTo>
                    <a:pt x="13" y="19"/>
                    <a:pt x="6" y="17"/>
                    <a:pt x="3" y="15"/>
                  </a:cubicBezTo>
                  <a:cubicBezTo>
                    <a:pt x="3" y="15"/>
                    <a:pt x="0" y="13"/>
                    <a:pt x="0" y="11"/>
                  </a:cubicBezTo>
                  <a:moveTo>
                    <a:pt x="0" y="11"/>
                  </a:moveTo>
                  <a:cubicBezTo>
                    <a:pt x="0" y="11"/>
                    <a:pt x="0" y="9"/>
                    <a:pt x="3" y="6"/>
                  </a:cubicBezTo>
                  <a:cubicBezTo>
                    <a:pt x="3" y="6"/>
                    <a:pt x="6" y="4"/>
                    <a:pt x="13" y="3"/>
                  </a:cubicBezTo>
                  <a:cubicBezTo>
                    <a:pt x="13" y="3"/>
                    <a:pt x="19" y="1"/>
                    <a:pt x="28" y="0"/>
                  </a:cubicBezTo>
                  <a:cubicBezTo>
                    <a:pt x="28" y="0"/>
                    <a:pt x="36" y="0"/>
                    <a:pt x="45" y="0"/>
                  </a:cubicBezTo>
                  <a:cubicBezTo>
                    <a:pt x="45" y="0"/>
                    <a:pt x="54" y="0"/>
                    <a:pt x="62" y="0"/>
                  </a:cubicBezTo>
                  <a:cubicBezTo>
                    <a:pt x="62" y="0"/>
                    <a:pt x="71" y="1"/>
                    <a:pt x="77" y="3"/>
                  </a:cubicBezTo>
                  <a:cubicBezTo>
                    <a:pt x="77" y="3"/>
                    <a:pt x="83" y="4"/>
                    <a:pt x="87" y="6"/>
                  </a:cubicBezTo>
                  <a:cubicBezTo>
                    <a:pt x="87" y="6"/>
                    <a:pt x="90" y="9"/>
                    <a:pt x="90" y="11"/>
                  </a:cubicBezTo>
                  <a:cubicBezTo>
                    <a:pt x="90" y="11"/>
                    <a:pt x="90" y="13"/>
                    <a:pt x="87" y="15"/>
                  </a:cubicBezTo>
                  <a:cubicBezTo>
                    <a:pt x="87" y="15"/>
                    <a:pt x="83" y="17"/>
                    <a:pt x="77" y="19"/>
                  </a:cubicBezTo>
                  <a:cubicBezTo>
                    <a:pt x="77" y="19"/>
                    <a:pt x="71" y="20"/>
                    <a:pt x="62" y="21"/>
                  </a:cubicBezTo>
                  <a:cubicBezTo>
                    <a:pt x="62" y="21"/>
                    <a:pt x="54" y="22"/>
                    <a:pt x="45" y="22"/>
                  </a:cubicBezTo>
                  <a:cubicBezTo>
                    <a:pt x="45" y="22"/>
                    <a:pt x="36" y="22"/>
                    <a:pt x="28" y="21"/>
                  </a:cubicBezTo>
                  <a:cubicBezTo>
                    <a:pt x="28" y="21"/>
                    <a:pt x="19" y="20"/>
                    <a:pt x="13" y="19"/>
                  </a:cubicBezTo>
                  <a:cubicBezTo>
                    <a:pt x="13" y="19"/>
                    <a:pt x="6" y="17"/>
                    <a:pt x="3" y="15"/>
                  </a:cubicBezTo>
                  <a:cubicBezTo>
                    <a:pt x="3" y="15"/>
                    <a:pt x="0" y="13"/>
                    <a:pt x="0" y="11"/>
                  </a:cubicBezTo>
                </a:path>
              </a:pathLst>
            </a:custGeom>
            <a:gradFill rotWithShape="1">
              <a:gsLst>
                <a:gs pos="0">
                  <a:srgbClr val="9C46D0">
                    <a:alpha val="99998"/>
                  </a:srgbClr>
                </a:gs>
                <a:gs pos="50000">
                  <a:srgbClr val="FFFFFF">
                    <a:alpha val="99998"/>
                  </a:srgbClr>
                </a:gs>
                <a:gs pos="100000">
                  <a:srgbClr val="9C46D0">
                    <a:alpha val="99998"/>
                  </a:srgbClr>
                </a:gs>
              </a:gsLst>
              <a:lin ang="0" scaled="1"/>
            </a:gradFill>
            <a:ln w="9525">
              <a:solidFill>
                <a:srgbClr val="A6A6A6"/>
              </a:solidFill>
              <a:round/>
              <a:headEnd/>
              <a:tailEnd/>
            </a:ln>
          </p:spPr>
          <p:txBody>
            <a:bodyPr/>
            <a:lstStyle/>
            <a:p>
              <a:endParaRPr lang="en-US"/>
            </a:p>
          </p:txBody>
        </p:sp>
        <p:sp>
          <p:nvSpPr>
            <p:cNvPr id="454" name="Freeform 238"/>
            <p:cNvSpPr>
              <a:spLocks noChangeArrowheads="1"/>
            </p:cNvSpPr>
            <p:nvPr/>
          </p:nvSpPr>
          <p:spPr bwMode="auto">
            <a:xfrm>
              <a:off x="786" y="616"/>
              <a:ext cx="255" cy="3"/>
            </a:xfrm>
            <a:custGeom>
              <a:avLst/>
              <a:gdLst>
                <a:gd name="T0" fmla="*/ 254 w 254"/>
                <a:gd name="T1" fmla="*/ 3 h 3"/>
                <a:gd name="T2" fmla="*/ 195 w 254"/>
                <a:gd name="T3" fmla="*/ 2 h 3"/>
                <a:gd name="T4" fmla="*/ 0 w 254"/>
                <a:gd name="T5" fmla="*/ 0 h 3"/>
                <a:gd name="T6" fmla="*/ 0 w 254"/>
                <a:gd name="T7" fmla="*/ 0 h 3"/>
              </a:gdLst>
              <a:ahLst/>
              <a:cxnLst>
                <a:cxn ang="0">
                  <a:pos x="T0" y="T1"/>
                </a:cxn>
                <a:cxn ang="0">
                  <a:pos x="T2" y="T3"/>
                </a:cxn>
                <a:cxn ang="0">
                  <a:pos x="T4" y="T5"/>
                </a:cxn>
                <a:cxn ang="0">
                  <a:pos x="T6" y="T7"/>
                </a:cxn>
              </a:cxnLst>
              <a:rect l="0" t="0" r="r" b="b"/>
              <a:pathLst>
                <a:path w="254" h="3">
                  <a:moveTo>
                    <a:pt x="254" y="3"/>
                  </a:moveTo>
                  <a:lnTo>
                    <a:pt x="195" y="2"/>
                  </a:lnTo>
                  <a:lnTo>
                    <a:pt x="0" y="0"/>
                  </a:lnTo>
                  <a:lnTo>
                    <a:pt x="0" y="0"/>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C0FA6C">
                      <a:alpha val="99998"/>
                    </a:srgbClr>
                  </a:solidFill>
                </a14:hiddenFill>
              </a:ext>
            </a:extLst>
          </p:spPr>
          <p:txBody>
            <a:bodyPr/>
            <a:lstStyle/>
            <a:p>
              <a:endParaRPr lang="en-US"/>
            </a:p>
          </p:txBody>
        </p:sp>
        <p:sp>
          <p:nvSpPr>
            <p:cNvPr id="455" name="Freeform 239"/>
            <p:cNvSpPr>
              <a:spLocks noChangeArrowheads="1"/>
            </p:cNvSpPr>
            <p:nvPr/>
          </p:nvSpPr>
          <p:spPr bwMode="auto">
            <a:xfrm>
              <a:off x="1176" y="594"/>
              <a:ext cx="1" cy="67"/>
            </a:xfrm>
            <a:custGeom>
              <a:avLst/>
              <a:gdLst>
                <a:gd name="T0" fmla="*/ 67 h 67"/>
                <a:gd name="T1" fmla="*/ 27 h 67"/>
                <a:gd name="T2" fmla="*/ 0 h 67"/>
                <a:gd name="T3" fmla="*/ 0 h 67"/>
              </a:gdLst>
              <a:ahLst/>
              <a:cxnLst>
                <a:cxn ang="0">
                  <a:pos x="0" y="T0"/>
                </a:cxn>
                <a:cxn ang="0">
                  <a:pos x="0" y="T1"/>
                </a:cxn>
                <a:cxn ang="0">
                  <a:pos x="0" y="T2"/>
                </a:cxn>
                <a:cxn ang="0">
                  <a:pos x="0" y="T3"/>
                </a:cxn>
              </a:cxnLst>
              <a:rect l="0" t="0" r="r" b="b"/>
              <a:pathLst>
                <a:path h="67">
                  <a:moveTo>
                    <a:pt x="0" y="67"/>
                  </a:moveTo>
                  <a:lnTo>
                    <a:pt x="0" y="27"/>
                  </a:lnTo>
                  <a:lnTo>
                    <a:pt x="0" y="0"/>
                  </a:lnTo>
                  <a:lnTo>
                    <a:pt x="0" y="0"/>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C0FA6C">
                      <a:alpha val="99998"/>
                    </a:srgbClr>
                  </a:solidFill>
                </a14:hiddenFill>
              </a:ext>
            </a:extLst>
          </p:spPr>
          <p:txBody>
            <a:bodyPr/>
            <a:lstStyle/>
            <a:p>
              <a:endParaRPr lang="en-US"/>
            </a:p>
          </p:txBody>
        </p:sp>
        <p:grpSp>
          <p:nvGrpSpPr>
            <p:cNvPr id="456" name="Group 240"/>
            <p:cNvGrpSpPr>
              <a:grpSpLocks/>
            </p:cNvGrpSpPr>
            <p:nvPr/>
          </p:nvGrpSpPr>
          <p:grpSpPr bwMode="auto">
            <a:xfrm>
              <a:off x="1657" y="467"/>
              <a:ext cx="310" cy="310"/>
              <a:chOff x="0" y="0"/>
              <a:chExt cx="311" cy="311"/>
            </a:xfrm>
          </p:grpSpPr>
          <p:grpSp>
            <p:nvGrpSpPr>
              <p:cNvPr id="462" name="Group 241"/>
              <p:cNvGrpSpPr>
                <a:grpSpLocks/>
              </p:cNvGrpSpPr>
              <p:nvPr/>
            </p:nvGrpSpPr>
            <p:grpSpPr bwMode="auto">
              <a:xfrm>
                <a:off x="0" y="0"/>
                <a:ext cx="310" cy="310"/>
                <a:chOff x="0" y="0"/>
                <a:chExt cx="311" cy="311"/>
              </a:xfrm>
            </p:grpSpPr>
            <p:sp>
              <p:nvSpPr>
                <p:cNvPr id="464" name="Freeform 242"/>
                <p:cNvSpPr>
                  <a:spLocks noChangeArrowheads="1"/>
                </p:cNvSpPr>
                <p:nvPr/>
              </p:nvSpPr>
              <p:spPr bwMode="auto">
                <a:xfrm>
                  <a:off x="0" y="0"/>
                  <a:ext cx="310" cy="310"/>
                </a:xfrm>
                <a:custGeom>
                  <a:avLst/>
                  <a:gdLst>
                    <a:gd name="T0" fmla="*/ 0 w 310"/>
                    <a:gd name="T1" fmla="*/ 0 h 310"/>
                    <a:gd name="T2" fmla="*/ 0 w 310"/>
                    <a:gd name="T3" fmla="*/ 296 h 310"/>
                    <a:gd name="T4" fmla="*/ 12 w 310"/>
                    <a:gd name="T5" fmla="*/ 310 h 310"/>
                    <a:gd name="T6" fmla="*/ 303 w 310"/>
                    <a:gd name="T7" fmla="*/ 310 h 310"/>
                    <a:gd name="T8" fmla="*/ 310 w 310"/>
                    <a:gd name="T9" fmla="*/ 302 h 310"/>
                    <a:gd name="T10" fmla="*/ 310 w 310"/>
                    <a:gd name="T11" fmla="*/ 0 h 310"/>
                    <a:gd name="T12" fmla="*/ 305 w 310"/>
                    <a:gd name="T13" fmla="*/ 4 h 310"/>
                    <a:gd name="T14" fmla="*/ 301 w 310"/>
                    <a:gd name="T15" fmla="*/ 0 h 310"/>
                    <a:gd name="T16" fmla="*/ 0 w 310"/>
                    <a:gd name="T1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10">
                      <a:moveTo>
                        <a:pt x="0" y="0"/>
                      </a:moveTo>
                      <a:lnTo>
                        <a:pt x="0" y="296"/>
                      </a:lnTo>
                      <a:lnTo>
                        <a:pt x="12" y="310"/>
                      </a:lnTo>
                      <a:lnTo>
                        <a:pt x="303" y="310"/>
                      </a:lnTo>
                      <a:lnTo>
                        <a:pt x="310" y="302"/>
                      </a:lnTo>
                      <a:lnTo>
                        <a:pt x="310" y="0"/>
                      </a:lnTo>
                      <a:lnTo>
                        <a:pt x="305" y="4"/>
                      </a:lnTo>
                      <a:lnTo>
                        <a:pt x="301" y="0"/>
                      </a:lnTo>
                      <a:lnTo>
                        <a:pt x="0" y="0"/>
                      </a:lnTo>
                    </a:path>
                  </a:pathLst>
                </a:custGeom>
                <a:gradFill rotWithShape="1">
                  <a:gsLst>
                    <a:gs pos="0">
                      <a:srgbClr val="B7B7B7">
                        <a:alpha val="99998"/>
                      </a:srgbClr>
                    </a:gs>
                    <a:gs pos="100000">
                      <a:srgbClr val="C7B9AE">
                        <a:alpha val="99998"/>
                      </a:srgbClr>
                    </a:gs>
                  </a:gsLst>
                  <a:lin ang="5400000" scaled="1"/>
                </a:gradFill>
                <a:ln w="9525">
                  <a:solidFill>
                    <a:srgbClr val="555555"/>
                  </a:solidFill>
                  <a:round/>
                  <a:headEnd/>
                  <a:tailEnd/>
                </a:ln>
              </p:spPr>
              <p:txBody>
                <a:bodyPr/>
                <a:lstStyle/>
                <a:p>
                  <a:endParaRPr lang="en-US"/>
                </a:p>
              </p:txBody>
            </p:sp>
            <p:sp>
              <p:nvSpPr>
                <p:cNvPr id="465" name="Freeform 243"/>
                <p:cNvSpPr>
                  <a:spLocks noChangeArrowheads="1"/>
                </p:cNvSpPr>
                <p:nvPr/>
              </p:nvSpPr>
              <p:spPr bwMode="auto">
                <a:xfrm>
                  <a:off x="3"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a14="http://schemas.microsoft.com/office/drawing/2010/main">
                      <a:solidFill>
                        <a:srgbClr val="000000">
                          <a:alpha val="99998"/>
                        </a:srgbClr>
                      </a:solidFill>
                    </a14:hiddenFill>
                  </a:ext>
                </a:extLst>
              </p:spPr>
              <p:txBody>
                <a:bodyPr/>
                <a:lstStyle/>
                <a:p>
                  <a:endParaRPr lang="en-US"/>
                </a:p>
              </p:txBody>
            </p:sp>
            <p:sp>
              <p:nvSpPr>
                <p:cNvPr id="466" name="Freeform 244"/>
                <p:cNvSpPr>
                  <a:spLocks noChangeArrowheads="1"/>
                </p:cNvSpPr>
                <p:nvPr/>
              </p:nvSpPr>
              <p:spPr bwMode="auto">
                <a:xfrm>
                  <a:off x="285"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a14="http://schemas.microsoft.com/office/drawing/2010/main">
                      <a:solidFill>
                        <a:srgbClr val="000000">
                          <a:alpha val="99998"/>
                        </a:srgbClr>
                      </a:solidFill>
                    </a14:hiddenFill>
                  </a:ext>
                </a:extLst>
              </p:spPr>
              <p:txBody>
                <a:bodyPr/>
                <a:lstStyle/>
                <a:p>
                  <a:endParaRPr lang="en-US"/>
                </a:p>
              </p:txBody>
            </p:sp>
            <p:sp>
              <p:nvSpPr>
                <p:cNvPr id="467" name="Freeform 245"/>
                <p:cNvSpPr>
                  <a:spLocks noChangeArrowheads="1"/>
                </p:cNvSpPr>
                <p:nvPr/>
              </p:nvSpPr>
              <p:spPr bwMode="auto">
                <a:xfrm>
                  <a:off x="208" y="210"/>
                  <a:ext cx="72" cy="100"/>
                </a:xfrm>
                <a:custGeom>
                  <a:avLst/>
                  <a:gdLst>
                    <a:gd name="T0" fmla="*/ 72 w 72"/>
                    <a:gd name="T1" fmla="*/ 99 h 99"/>
                    <a:gd name="T2" fmla="*/ 72 w 72"/>
                    <a:gd name="T3" fmla="*/ 8 h 99"/>
                    <a:gd name="T4" fmla="*/ 71 w 72"/>
                    <a:gd name="T5" fmla="*/ 5 h 99"/>
                    <a:gd name="T6" fmla="*/ 69 w 72"/>
                    <a:gd name="T7" fmla="*/ 2 h 99"/>
                    <a:gd name="T8" fmla="*/ 66 w 72"/>
                    <a:gd name="T9" fmla="*/ 0 h 99"/>
                    <a:gd name="T10" fmla="*/ 63 w 72"/>
                    <a:gd name="T11" fmla="*/ 0 h 99"/>
                    <a:gd name="T12" fmla="*/ 0 w 7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72" h="99">
                      <a:moveTo>
                        <a:pt x="72" y="99"/>
                      </a:moveTo>
                      <a:lnTo>
                        <a:pt x="72" y="8"/>
                      </a:lnTo>
                      <a:cubicBezTo>
                        <a:pt x="72" y="8"/>
                        <a:pt x="72" y="7"/>
                        <a:pt x="71" y="5"/>
                      </a:cubicBezTo>
                      <a:cubicBezTo>
                        <a:pt x="71" y="5"/>
                        <a:pt x="70" y="4"/>
                        <a:pt x="69" y="2"/>
                      </a:cubicBezTo>
                      <a:cubicBezTo>
                        <a:pt x="69" y="2"/>
                        <a:pt x="68" y="1"/>
                        <a:pt x="66" y="0"/>
                      </a:cubicBezTo>
                      <a:cubicBezTo>
                        <a:pt x="66" y="0"/>
                        <a:pt x="65" y="0"/>
                        <a:pt x="63" y="0"/>
                      </a:cubicBezTo>
                      <a:lnTo>
                        <a:pt x="0" y="0"/>
                      </a:lnTo>
                    </a:path>
                  </a:pathLst>
                </a:custGeom>
                <a:noFill/>
                <a:ln w="9525">
                  <a:solidFill>
                    <a:srgbClr val="555555"/>
                  </a:solidFill>
                  <a:round/>
                  <a:headEnd type="none" w="sm" len="sm"/>
                  <a:tailEnd type="none" w="sm" len="sm"/>
                </a:ln>
                <a:extLst>
                  <a:ext uri="{909E8E84-426E-40DD-AFC4-6F175D3DCCD1}">
                    <a14:hiddenFill xmlns:a14="http://schemas.microsoft.com/office/drawing/2010/main">
                      <a:solidFill>
                        <a:srgbClr val="000000">
                          <a:alpha val="99998"/>
                        </a:srgbClr>
                      </a:solidFill>
                    </a14:hiddenFill>
                  </a:ext>
                </a:extLst>
              </p:spPr>
              <p:txBody>
                <a:bodyPr/>
                <a:lstStyle/>
                <a:p>
                  <a:endParaRPr lang="en-US"/>
                </a:p>
              </p:txBody>
            </p:sp>
            <p:sp>
              <p:nvSpPr>
                <p:cNvPr id="468" name="Freeform 246"/>
                <p:cNvSpPr>
                  <a:spLocks noChangeArrowheads="1"/>
                </p:cNvSpPr>
                <p:nvPr/>
              </p:nvSpPr>
              <p:spPr bwMode="auto">
                <a:xfrm>
                  <a:off x="23" y="4"/>
                  <a:ext cx="259" cy="191"/>
                </a:xfrm>
                <a:custGeom>
                  <a:avLst/>
                  <a:gdLst>
                    <a:gd name="T0" fmla="*/ 259 w 259"/>
                    <a:gd name="T1" fmla="*/ 0 h 191"/>
                    <a:gd name="T2" fmla="*/ 259 w 259"/>
                    <a:gd name="T3" fmla="*/ 182 h 191"/>
                    <a:gd name="T4" fmla="*/ 258 w 259"/>
                    <a:gd name="T5" fmla="*/ 186 h 191"/>
                    <a:gd name="T6" fmla="*/ 257 w 259"/>
                    <a:gd name="T7" fmla="*/ 189 h 191"/>
                    <a:gd name="T8" fmla="*/ 254 w 259"/>
                    <a:gd name="T9" fmla="*/ 191 h 191"/>
                    <a:gd name="T10" fmla="*/ 250 w 259"/>
                    <a:gd name="T11" fmla="*/ 191 h 191"/>
                    <a:gd name="T12" fmla="*/ 8 w 259"/>
                    <a:gd name="T13" fmla="*/ 191 h 191"/>
                    <a:gd name="T14" fmla="*/ 5 w 259"/>
                    <a:gd name="T15" fmla="*/ 190 h 191"/>
                    <a:gd name="T16" fmla="*/ 2 w 259"/>
                    <a:gd name="T17" fmla="*/ 188 h 191"/>
                    <a:gd name="T18" fmla="*/ 1 w 259"/>
                    <a:gd name="T19" fmla="*/ 185 h 191"/>
                    <a:gd name="T20" fmla="*/ 0 w 259"/>
                    <a:gd name="T21" fmla="*/ 182 h 191"/>
                    <a:gd name="T22" fmla="*/ 0 w 259"/>
                    <a:gd name="T23" fmla="*/ 0 h 191"/>
                    <a:gd name="T24" fmla="*/ 259 w 259"/>
                    <a:gd name="T2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191">
                      <a:moveTo>
                        <a:pt x="259" y="0"/>
                      </a:moveTo>
                      <a:lnTo>
                        <a:pt x="259" y="182"/>
                      </a:lnTo>
                      <a:cubicBezTo>
                        <a:pt x="259" y="182"/>
                        <a:pt x="259" y="184"/>
                        <a:pt x="258" y="186"/>
                      </a:cubicBezTo>
                      <a:cubicBezTo>
                        <a:pt x="258" y="186"/>
                        <a:pt x="258" y="188"/>
                        <a:pt x="257" y="189"/>
                      </a:cubicBezTo>
                      <a:cubicBezTo>
                        <a:pt x="257" y="189"/>
                        <a:pt x="255" y="190"/>
                        <a:pt x="254" y="191"/>
                      </a:cubicBezTo>
                      <a:cubicBezTo>
                        <a:pt x="254" y="191"/>
                        <a:pt x="252" y="191"/>
                        <a:pt x="250" y="191"/>
                      </a:cubicBezTo>
                      <a:lnTo>
                        <a:pt x="8" y="191"/>
                      </a:lnTo>
                      <a:cubicBezTo>
                        <a:pt x="8" y="191"/>
                        <a:pt x="6" y="191"/>
                        <a:pt x="5" y="190"/>
                      </a:cubicBezTo>
                      <a:cubicBezTo>
                        <a:pt x="5" y="190"/>
                        <a:pt x="4" y="189"/>
                        <a:pt x="2" y="188"/>
                      </a:cubicBezTo>
                      <a:cubicBezTo>
                        <a:pt x="2" y="188"/>
                        <a:pt x="1" y="187"/>
                        <a:pt x="1" y="185"/>
                      </a:cubicBezTo>
                      <a:cubicBezTo>
                        <a:pt x="1" y="185"/>
                        <a:pt x="0" y="184"/>
                        <a:pt x="0" y="182"/>
                      </a:cubicBezTo>
                      <a:lnTo>
                        <a:pt x="0" y="0"/>
                      </a:lnTo>
                      <a:lnTo>
                        <a:pt x="259" y="0"/>
                      </a:lnTo>
                    </a:path>
                  </a:pathLst>
                </a:custGeom>
                <a:solidFill>
                  <a:srgbClr val="FFFFFF">
                    <a:alpha val="39999"/>
                  </a:srgbClr>
                </a:solidFill>
                <a:ln w="9525">
                  <a:solidFill>
                    <a:srgbClr val="555555"/>
                  </a:solidFill>
                  <a:round/>
                  <a:headEnd/>
                  <a:tailEnd/>
                </a:ln>
              </p:spPr>
              <p:txBody>
                <a:bodyPr/>
                <a:lstStyle/>
                <a:p>
                  <a:endParaRPr lang="en-US"/>
                </a:p>
              </p:txBody>
            </p:sp>
            <p:sp>
              <p:nvSpPr>
                <p:cNvPr id="469" name="Freeform 247"/>
                <p:cNvSpPr>
                  <a:spLocks noChangeArrowheads="1"/>
                </p:cNvSpPr>
                <p:nvPr/>
              </p:nvSpPr>
              <p:spPr bwMode="auto">
                <a:xfrm>
                  <a:off x="49" y="208"/>
                  <a:ext cx="180" cy="98"/>
                </a:xfrm>
                <a:custGeom>
                  <a:avLst/>
                  <a:gdLst>
                    <a:gd name="T0" fmla="*/ 38 w 179"/>
                    <a:gd name="T1" fmla="*/ 11 h 97"/>
                    <a:gd name="T2" fmla="*/ 38 w 179"/>
                    <a:gd name="T3" fmla="*/ 90 h 97"/>
                    <a:gd name="T4" fmla="*/ 69 w 179"/>
                    <a:gd name="T5" fmla="*/ 90 h 97"/>
                    <a:gd name="T6" fmla="*/ 69 w 179"/>
                    <a:gd name="T7" fmla="*/ 11 h 97"/>
                    <a:gd name="T8" fmla="*/ 38 w 179"/>
                    <a:gd name="T9" fmla="*/ 11 h 97"/>
                    <a:gd name="T10" fmla="*/ 0 w 179"/>
                    <a:gd name="T11" fmla="*/ 8 h 97"/>
                    <a:gd name="T12" fmla="*/ 0 w 179"/>
                    <a:gd name="T13" fmla="*/ 97 h 97"/>
                    <a:gd name="T14" fmla="*/ 179 w 179"/>
                    <a:gd name="T15" fmla="*/ 97 h 97"/>
                    <a:gd name="T16" fmla="*/ 179 w 179"/>
                    <a:gd name="T17" fmla="*/ 8 h 97"/>
                    <a:gd name="T18" fmla="*/ 178 w 179"/>
                    <a:gd name="T19" fmla="*/ 5 h 97"/>
                    <a:gd name="T20" fmla="*/ 177 w 179"/>
                    <a:gd name="T21" fmla="*/ 2 h 97"/>
                    <a:gd name="T22" fmla="*/ 174 w 179"/>
                    <a:gd name="T23" fmla="*/ 0 h 97"/>
                    <a:gd name="T24" fmla="*/ 171 w 179"/>
                    <a:gd name="T25" fmla="*/ 0 h 97"/>
                    <a:gd name="T26" fmla="*/ 7 w 179"/>
                    <a:gd name="T27" fmla="*/ 0 h 97"/>
                    <a:gd name="T28" fmla="*/ 4 w 179"/>
                    <a:gd name="T29" fmla="*/ 0 h 97"/>
                    <a:gd name="T30" fmla="*/ 2 w 179"/>
                    <a:gd name="T31" fmla="*/ 2 h 97"/>
                    <a:gd name="T32" fmla="*/ 0 w 179"/>
                    <a:gd name="T33" fmla="*/ 5 h 97"/>
                    <a:gd name="T34" fmla="*/ 0 w 179"/>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97">
                      <a:moveTo>
                        <a:pt x="38" y="11"/>
                      </a:moveTo>
                      <a:lnTo>
                        <a:pt x="38" y="90"/>
                      </a:lnTo>
                      <a:lnTo>
                        <a:pt x="69" y="90"/>
                      </a:lnTo>
                      <a:lnTo>
                        <a:pt x="69" y="11"/>
                      </a:lnTo>
                      <a:lnTo>
                        <a:pt x="38" y="11"/>
                      </a:lnTo>
                      <a:moveTo>
                        <a:pt x="0" y="8"/>
                      </a:moveTo>
                      <a:lnTo>
                        <a:pt x="0" y="97"/>
                      </a:lnTo>
                      <a:lnTo>
                        <a:pt x="179" y="97"/>
                      </a:lnTo>
                      <a:lnTo>
                        <a:pt x="179" y="8"/>
                      </a:lnTo>
                      <a:cubicBezTo>
                        <a:pt x="179" y="8"/>
                        <a:pt x="179" y="6"/>
                        <a:pt x="178" y="5"/>
                      </a:cubicBezTo>
                      <a:cubicBezTo>
                        <a:pt x="178" y="5"/>
                        <a:pt x="178" y="3"/>
                        <a:pt x="177" y="2"/>
                      </a:cubicBezTo>
                      <a:cubicBezTo>
                        <a:pt x="177" y="2"/>
                        <a:pt x="175" y="1"/>
                        <a:pt x="174" y="0"/>
                      </a:cubicBezTo>
                      <a:cubicBezTo>
                        <a:pt x="174" y="0"/>
                        <a:pt x="172" y="0"/>
                        <a:pt x="171"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5F5F5F">
                        <a:alpha val="99998"/>
                      </a:srgbClr>
                    </a:gs>
                    <a:gs pos="100000">
                      <a:srgbClr val="2F2F2F">
                        <a:alpha val="99998"/>
                      </a:srgbClr>
                    </a:gs>
                  </a:gsLst>
                  <a:lin ang="5400000" scaled="1"/>
                </a:gradFill>
                <a:ln>
                  <a:noFill/>
                </a:ln>
                <a:extLst>
                  <a:ext uri="{91240B29-F687-4F45-9708-019B960494DF}">
                    <a14:hiddenLine xmlns:a14="http://schemas.microsoft.com/office/drawing/2010/main" w="9525">
                      <a:solidFill>
                        <a:srgbClr val="555555"/>
                      </a:solidFill>
                      <a:round/>
                      <a:headEnd/>
                      <a:tailEnd/>
                    </a14:hiddenLine>
                  </a:ext>
                </a:extLst>
              </p:spPr>
              <p:txBody>
                <a:bodyPr/>
                <a:lstStyle/>
                <a:p>
                  <a:endParaRPr lang="en-US"/>
                </a:p>
              </p:txBody>
            </p:sp>
            <p:sp>
              <p:nvSpPr>
                <p:cNvPr id="470" name="Freeform 248"/>
                <p:cNvSpPr>
                  <a:spLocks noChangeArrowheads="1"/>
                </p:cNvSpPr>
                <p:nvPr/>
              </p:nvSpPr>
              <p:spPr bwMode="auto">
                <a:xfrm>
                  <a:off x="47" y="206"/>
                  <a:ext cx="180" cy="98"/>
                </a:xfrm>
                <a:custGeom>
                  <a:avLst/>
                  <a:gdLst>
                    <a:gd name="T0" fmla="*/ 38 w 179"/>
                    <a:gd name="T1" fmla="*/ 11 h 97"/>
                    <a:gd name="T2" fmla="*/ 38 w 179"/>
                    <a:gd name="T3" fmla="*/ 90 h 97"/>
                    <a:gd name="T4" fmla="*/ 69 w 179"/>
                    <a:gd name="T5" fmla="*/ 90 h 97"/>
                    <a:gd name="T6" fmla="*/ 69 w 179"/>
                    <a:gd name="T7" fmla="*/ 11 h 97"/>
                    <a:gd name="T8" fmla="*/ 38 w 179"/>
                    <a:gd name="T9" fmla="*/ 11 h 97"/>
                    <a:gd name="T10" fmla="*/ 0 w 179"/>
                    <a:gd name="T11" fmla="*/ 8 h 97"/>
                    <a:gd name="T12" fmla="*/ 0 w 179"/>
                    <a:gd name="T13" fmla="*/ 97 h 97"/>
                    <a:gd name="T14" fmla="*/ 179 w 179"/>
                    <a:gd name="T15" fmla="*/ 97 h 97"/>
                    <a:gd name="T16" fmla="*/ 179 w 179"/>
                    <a:gd name="T17" fmla="*/ 8 h 97"/>
                    <a:gd name="T18" fmla="*/ 178 w 179"/>
                    <a:gd name="T19" fmla="*/ 5 h 97"/>
                    <a:gd name="T20" fmla="*/ 177 w 179"/>
                    <a:gd name="T21" fmla="*/ 2 h 97"/>
                    <a:gd name="T22" fmla="*/ 174 w 179"/>
                    <a:gd name="T23" fmla="*/ 0 h 97"/>
                    <a:gd name="T24" fmla="*/ 171 w 179"/>
                    <a:gd name="T25" fmla="*/ 0 h 97"/>
                    <a:gd name="T26" fmla="*/ 7 w 179"/>
                    <a:gd name="T27" fmla="*/ 0 h 97"/>
                    <a:gd name="T28" fmla="*/ 4 w 179"/>
                    <a:gd name="T29" fmla="*/ 0 h 97"/>
                    <a:gd name="T30" fmla="*/ 2 w 179"/>
                    <a:gd name="T31" fmla="*/ 2 h 97"/>
                    <a:gd name="T32" fmla="*/ 0 w 179"/>
                    <a:gd name="T33" fmla="*/ 5 h 97"/>
                    <a:gd name="T34" fmla="*/ 0 w 179"/>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97">
                      <a:moveTo>
                        <a:pt x="38" y="11"/>
                      </a:moveTo>
                      <a:lnTo>
                        <a:pt x="38" y="90"/>
                      </a:lnTo>
                      <a:lnTo>
                        <a:pt x="69" y="90"/>
                      </a:lnTo>
                      <a:lnTo>
                        <a:pt x="69" y="11"/>
                      </a:lnTo>
                      <a:lnTo>
                        <a:pt x="38" y="11"/>
                      </a:lnTo>
                      <a:moveTo>
                        <a:pt x="0" y="8"/>
                      </a:moveTo>
                      <a:lnTo>
                        <a:pt x="0" y="97"/>
                      </a:lnTo>
                      <a:lnTo>
                        <a:pt x="179" y="97"/>
                      </a:lnTo>
                      <a:lnTo>
                        <a:pt x="179" y="8"/>
                      </a:lnTo>
                      <a:cubicBezTo>
                        <a:pt x="179" y="8"/>
                        <a:pt x="179" y="6"/>
                        <a:pt x="178" y="5"/>
                      </a:cubicBezTo>
                      <a:cubicBezTo>
                        <a:pt x="178" y="5"/>
                        <a:pt x="178" y="3"/>
                        <a:pt x="177" y="2"/>
                      </a:cubicBezTo>
                      <a:cubicBezTo>
                        <a:pt x="177" y="2"/>
                        <a:pt x="175" y="1"/>
                        <a:pt x="174" y="0"/>
                      </a:cubicBezTo>
                      <a:cubicBezTo>
                        <a:pt x="174" y="0"/>
                        <a:pt x="172" y="0"/>
                        <a:pt x="171"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FFFFFF">
                        <a:alpha val="99998"/>
                      </a:srgbClr>
                    </a:gs>
                    <a:gs pos="100000">
                      <a:srgbClr val="EFEFEF">
                        <a:alpha val="99998"/>
                      </a:srgbClr>
                    </a:gs>
                  </a:gsLst>
                  <a:lin ang="5400000" scaled="1"/>
                </a:gradFill>
                <a:ln w="9525">
                  <a:solidFill>
                    <a:srgbClr val="555555"/>
                  </a:solidFill>
                  <a:round/>
                  <a:headEnd/>
                  <a:tailEnd/>
                </a:ln>
              </p:spPr>
              <p:txBody>
                <a:bodyPr/>
                <a:lstStyle/>
                <a:p>
                  <a:endParaRPr lang="en-US"/>
                </a:p>
              </p:txBody>
            </p:sp>
          </p:grpSp>
          <p:sp>
            <p:nvSpPr>
              <p:cNvPr id="463" name="Text Box 249"/>
              <p:cNvSpPr txBox="1">
                <a:spLocks noChangeArrowheads="1"/>
              </p:cNvSpPr>
              <p:nvPr/>
            </p:nvSpPr>
            <p:spPr bwMode="auto">
              <a:xfrm>
                <a:off x="-134" y="288"/>
                <a:ext cx="579" cy="293"/>
              </a:xfrm>
              <a:prstGeom prst="rect">
                <a:avLst/>
              </a:prstGeom>
              <a:noFill/>
              <a:ln>
                <a:noFill/>
              </a:ln>
              <a:extLst>
                <a:ext uri="{909E8E84-426E-40DD-AFC4-6F175D3DCCD1}">
                  <a14:hiddenFill xmlns:a14="http://schemas.microsoft.com/office/drawing/2010/main">
                    <a:gradFill rotWithShape="0">
                      <a:gsLst>
                        <a:gs pos="0">
                          <a:srgbClr val="FFFFFF">
                            <a:alpha val="99998"/>
                          </a:srgbClr>
                        </a:gs>
                        <a:gs pos="100000">
                          <a:srgbClr val="FFFFFF">
                            <a:alpha val="99998"/>
                          </a:srgb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 Conversion</a:t>
                </a:r>
              </a:p>
              <a:p>
                <a:pPr algn="ctr">
                  <a:lnSpc>
                    <a:spcPts val="1122"/>
                  </a:lnSpc>
                </a:pPr>
                <a:r>
                  <a:rPr lang="en-GB" sz="900">
                    <a:solidFill>
                      <a:srgbClr val="555555"/>
                    </a:solidFill>
                  </a:rPr>
                  <a:t>Software</a:t>
                </a:r>
              </a:p>
            </p:txBody>
          </p:sp>
        </p:grpSp>
        <p:sp>
          <p:nvSpPr>
            <p:cNvPr id="457" name="Freeform 250"/>
            <p:cNvSpPr>
              <a:spLocks noChangeArrowheads="1"/>
            </p:cNvSpPr>
            <p:nvPr/>
          </p:nvSpPr>
          <p:spPr bwMode="auto">
            <a:xfrm>
              <a:off x="1302" y="620"/>
              <a:ext cx="355" cy="1"/>
            </a:xfrm>
            <a:custGeom>
              <a:avLst/>
              <a:gdLst>
                <a:gd name="T0" fmla="*/ 354 w 354"/>
                <a:gd name="T1" fmla="*/ 1 h 1"/>
                <a:gd name="T2" fmla="*/ 295 w 354"/>
                <a:gd name="T3" fmla="*/ 1 h 1"/>
                <a:gd name="T4" fmla="*/ 0 w 354"/>
                <a:gd name="T5" fmla="*/ 0 h 1"/>
                <a:gd name="T6" fmla="*/ 0 w 354"/>
                <a:gd name="T7" fmla="*/ 0 h 1"/>
              </a:gdLst>
              <a:ahLst/>
              <a:cxnLst>
                <a:cxn ang="0">
                  <a:pos x="T0" y="T1"/>
                </a:cxn>
                <a:cxn ang="0">
                  <a:pos x="T2" y="T3"/>
                </a:cxn>
                <a:cxn ang="0">
                  <a:pos x="T4" y="T5"/>
                </a:cxn>
                <a:cxn ang="0">
                  <a:pos x="T6" y="T7"/>
                </a:cxn>
              </a:cxnLst>
              <a:rect l="0" t="0" r="r" b="b"/>
              <a:pathLst>
                <a:path w="354" h="1">
                  <a:moveTo>
                    <a:pt x="354" y="1"/>
                  </a:moveTo>
                  <a:lnTo>
                    <a:pt x="295" y="1"/>
                  </a:lnTo>
                  <a:lnTo>
                    <a:pt x="0" y="0"/>
                  </a:lnTo>
                  <a:lnTo>
                    <a:pt x="0" y="0"/>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3F3F3">
                      <a:alpha val="99998"/>
                    </a:srgbClr>
                  </a:solidFill>
                </a14:hiddenFill>
              </a:ext>
            </a:extLst>
          </p:spPr>
          <p:txBody>
            <a:bodyPr/>
            <a:lstStyle/>
            <a:p>
              <a:endParaRPr lang="en-US"/>
            </a:p>
          </p:txBody>
        </p:sp>
        <p:sp>
          <p:nvSpPr>
            <p:cNvPr id="458" name="Freeform 251"/>
            <p:cNvSpPr>
              <a:spLocks noChangeArrowheads="1"/>
            </p:cNvSpPr>
            <p:nvPr/>
          </p:nvSpPr>
          <p:spPr bwMode="auto">
            <a:xfrm>
              <a:off x="1967" y="618"/>
              <a:ext cx="285" cy="3"/>
            </a:xfrm>
            <a:custGeom>
              <a:avLst/>
              <a:gdLst>
                <a:gd name="T0" fmla="*/ 284 w 284"/>
                <a:gd name="T1" fmla="*/ 0 h 2"/>
                <a:gd name="T2" fmla="*/ 225 w 284"/>
                <a:gd name="T3" fmla="*/ 0 h 2"/>
                <a:gd name="T4" fmla="*/ 0 w 284"/>
                <a:gd name="T5" fmla="*/ 2 h 2"/>
                <a:gd name="T6" fmla="*/ 0 w 284"/>
                <a:gd name="T7" fmla="*/ 2 h 2"/>
              </a:gdLst>
              <a:ahLst/>
              <a:cxnLst>
                <a:cxn ang="0">
                  <a:pos x="T0" y="T1"/>
                </a:cxn>
                <a:cxn ang="0">
                  <a:pos x="T2" y="T3"/>
                </a:cxn>
                <a:cxn ang="0">
                  <a:pos x="T4" y="T5"/>
                </a:cxn>
                <a:cxn ang="0">
                  <a:pos x="T6" y="T7"/>
                </a:cxn>
              </a:cxnLst>
              <a:rect l="0" t="0" r="r" b="b"/>
              <a:pathLst>
                <a:path w="284" h="2">
                  <a:moveTo>
                    <a:pt x="284" y="0"/>
                  </a:moveTo>
                  <a:lnTo>
                    <a:pt x="225" y="0"/>
                  </a:lnTo>
                  <a:lnTo>
                    <a:pt x="0" y="2"/>
                  </a:lnTo>
                  <a:lnTo>
                    <a:pt x="0" y="2"/>
                  </a:lnTo>
                </a:path>
              </a:pathLst>
            </a:custGeom>
            <a:noFill/>
            <a:ln w="9525">
              <a:solidFill>
                <a:srgbClr val="808080"/>
              </a:solidFill>
              <a:round/>
              <a:headEnd type="stealth" w="sm" len="med"/>
              <a:tailEnd type="none" w="sm" len="sm"/>
            </a:ln>
            <a:extLst>
              <a:ext uri="{909E8E84-426E-40DD-AFC4-6F175D3DCCD1}">
                <a14:hiddenFill xmlns:a14="http://schemas.microsoft.com/office/drawing/2010/main">
                  <a:solidFill>
                    <a:srgbClr val="F3F3F3">
                      <a:alpha val="99998"/>
                    </a:srgbClr>
                  </a:solidFill>
                </a14:hiddenFill>
              </a:ext>
            </a:extLst>
          </p:spPr>
          <p:txBody>
            <a:bodyPr/>
            <a:lstStyle/>
            <a:p>
              <a:endParaRPr lang="en-US"/>
            </a:p>
          </p:txBody>
        </p:sp>
        <p:grpSp>
          <p:nvGrpSpPr>
            <p:cNvPr id="459" name="Group 252"/>
            <p:cNvGrpSpPr>
              <a:grpSpLocks/>
            </p:cNvGrpSpPr>
            <p:nvPr/>
          </p:nvGrpSpPr>
          <p:grpSpPr bwMode="auto">
            <a:xfrm>
              <a:off x="-5" y="261"/>
              <a:ext cx="3010" cy="771"/>
              <a:chOff x="0" y="0"/>
              <a:chExt cx="3011" cy="772"/>
            </a:xfrm>
          </p:grpSpPr>
          <p:sp>
            <p:nvSpPr>
              <p:cNvPr id="460" name="Freeform 253"/>
              <p:cNvSpPr>
                <a:spLocks noChangeArrowheads="1"/>
              </p:cNvSpPr>
              <p:nvPr/>
            </p:nvSpPr>
            <p:spPr bwMode="auto">
              <a:xfrm>
                <a:off x="0" y="0"/>
                <a:ext cx="2977" cy="727"/>
              </a:xfrm>
              <a:custGeom>
                <a:avLst/>
                <a:gdLst/>
                <a:ahLst/>
                <a:cxnLst/>
                <a:rect l="0" t="0" r="0" b="0"/>
                <a:pathLst/>
              </a:cu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57330F"/>
                    </a:solidFill>
                    <a:round/>
                    <a:headEnd/>
                    <a:tailEnd/>
                  </a14:hiddenLine>
                </a:ext>
              </a:extLst>
            </p:spPr>
            <p:txBody>
              <a:bodyPr/>
              <a:lstStyle/>
              <a:p>
                <a:endParaRPr lang="en-US"/>
              </a:p>
            </p:txBody>
          </p:sp>
          <p:sp>
            <p:nvSpPr>
              <p:cNvPr id="461" name="Text Box 254"/>
              <p:cNvSpPr txBox="1">
                <a:spLocks noChangeArrowheads="1"/>
              </p:cNvSpPr>
              <p:nvPr/>
            </p:nvSpPr>
            <p:spPr bwMode="auto">
              <a:xfrm>
                <a:off x="-17" y="-22"/>
                <a:ext cx="3009" cy="770"/>
              </a:xfrm>
              <a:prstGeom prst="rect">
                <a:avLst/>
              </a:prstGeom>
              <a:noFill/>
              <a:ln>
                <a:noFill/>
              </a:ln>
              <a:extLst>
                <a:ext uri="{909E8E84-426E-40DD-AFC4-6F175D3DCCD1}">
                  <a14:hiddenFill xmlns:a14="http://schemas.microsoft.com/office/drawing/2010/main">
                    <a:solidFill>
                      <a:srgbClr val="FFFFFF">
                        <a:alpha val="99998"/>
                      </a:srgbClr>
                    </a:solidFill>
                  </a14:hiddenFill>
                </a:ext>
                <a:ext uri="{91240B29-F687-4F45-9708-019B960494DF}">
                  <a14:hiddenLine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endParaRPr lang="en-US"/>
              </a:p>
            </p:txBody>
          </p:sp>
        </p:grpSp>
      </p:grpSp>
    </p:spTree>
    <p:extLst>
      <p:ext uri="{BB962C8B-B14F-4D97-AF65-F5344CB8AC3E}">
        <p14:creationId xmlns:p14="http://schemas.microsoft.com/office/powerpoint/2010/main" val="3768387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a:off x="4737875" y="3166889"/>
            <a:ext cx="1355687" cy="1176838"/>
          </a:xfrm>
          <a:prstGeom prst="can">
            <a:avLst>
              <a:gd name="adj" fmla="val 26705"/>
            </a:avLst>
          </a:prstGeom>
          <a:solidFill>
            <a:srgbClr val="00B0F0"/>
          </a:solidFill>
          <a:ln w="12700" cap="flat" cmpd="sng" algn="ctr">
            <a:solidFill>
              <a:srgbClr val="0070C0"/>
            </a:solidFill>
            <a:prstDash val="solid"/>
          </a:ln>
          <a:effectLst>
            <a:outerShdw blurRad="50800" dist="25400" dir="5400000" algn="t" rotWithShape="0">
              <a:prstClr val="black">
                <a:alpha val="40000"/>
              </a:prstClr>
            </a:outerShdw>
          </a:effectLst>
        </p:spPr>
        <p:txBody>
          <a:bodyPr rtlCol="0" anchor="ctr"/>
          <a:lstStyle/>
          <a:p>
            <a:pPr algn="ctr">
              <a:defRPr/>
            </a:pPr>
            <a:r>
              <a:rPr lang="en-US" sz="1600" kern="0" dirty="0" smtClean="0">
                <a:solidFill>
                  <a:sysClr val="windowText" lastClr="000000"/>
                </a:solidFill>
              </a:rPr>
              <a:t>Clinical Data Warehouse</a:t>
            </a:r>
            <a:endParaRPr lang="en-US" sz="1600" kern="0" dirty="0">
              <a:solidFill>
                <a:sysClr val="windowText" lastClr="000000"/>
              </a:solidFill>
            </a:endParaRPr>
          </a:p>
        </p:txBody>
      </p:sp>
      <p:pic>
        <p:nvPicPr>
          <p:cNvPr id="5" name="Picture 2" descr="D:\Projects\MUSC\SCTR\Informatics\projects\i2b2\local\imgs\i2b2_wkbench_new.png"/>
          <p:cNvPicPr>
            <a:picLocks noChangeAspect="1" noChangeArrowheads="1"/>
          </p:cNvPicPr>
          <p:nvPr/>
        </p:nvPicPr>
        <p:blipFill>
          <a:blip r:embed="rId3" cstate="print"/>
          <a:srcRect/>
          <a:stretch>
            <a:fillRect/>
          </a:stretch>
        </p:blipFill>
        <p:spPr bwMode="auto">
          <a:xfrm>
            <a:off x="7083631" y="3384905"/>
            <a:ext cx="1475377" cy="954077"/>
          </a:xfrm>
          <a:prstGeom prst="rect">
            <a:avLst/>
          </a:prstGeom>
          <a:noFill/>
        </p:spPr>
      </p:pic>
      <p:sp>
        <p:nvSpPr>
          <p:cNvPr id="10" name="Right Arrow 9"/>
          <p:cNvSpPr/>
          <p:nvPr/>
        </p:nvSpPr>
        <p:spPr>
          <a:xfrm>
            <a:off x="6093562" y="3737019"/>
            <a:ext cx="909558" cy="2786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69"/>
          <p:cNvSpPr txBox="1">
            <a:spLocks noChangeArrowheads="1"/>
          </p:cNvSpPr>
          <p:nvPr/>
        </p:nvSpPr>
        <p:spPr bwMode="auto">
          <a:xfrm>
            <a:off x="6914342" y="1379745"/>
            <a:ext cx="1655602" cy="7753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smtClean="0"/>
              <a:t>Combined clinical &amp; </a:t>
            </a:r>
            <a:r>
              <a:rPr lang="en-US" dirty="0"/>
              <a:t>b</a:t>
            </a:r>
            <a:r>
              <a:rPr lang="en-US" dirty="0" smtClean="0"/>
              <a:t>iobank research queries</a:t>
            </a:r>
            <a:endParaRPr lang="en-US" dirty="0"/>
          </a:p>
        </p:txBody>
      </p:sp>
      <p:sp>
        <p:nvSpPr>
          <p:cNvPr id="141" name="Right Arrow 140"/>
          <p:cNvSpPr/>
          <p:nvPr/>
        </p:nvSpPr>
        <p:spPr>
          <a:xfrm rot="16200000">
            <a:off x="7396396" y="2572779"/>
            <a:ext cx="909558" cy="2786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8" name="Text Box 21"/>
          <p:cNvSpPr txBox="1">
            <a:spLocks noChangeArrowheads="1"/>
          </p:cNvSpPr>
          <p:nvPr/>
        </p:nvSpPr>
        <p:spPr bwMode="auto">
          <a:xfrm>
            <a:off x="7018970" y="4364112"/>
            <a:ext cx="1664409" cy="256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smtClean="0"/>
              <a:t>i2b2 mart &amp; client</a:t>
            </a:r>
            <a:endParaRPr lang="en-US" dirty="0"/>
          </a:p>
        </p:txBody>
      </p:sp>
      <p:sp>
        <p:nvSpPr>
          <p:cNvPr id="313" name="Right Arrow 312"/>
          <p:cNvSpPr/>
          <p:nvPr/>
        </p:nvSpPr>
        <p:spPr>
          <a:xfrm>
            <a:off x="4012189" y="3452315"/>
            <a:ext cx="634414" cy="2786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6" name="Can 315"/>
          <p:cNvSpPr/>
          <p:nvPr/>
        </p:nvSpPr>
        <p:spPr>
          <a:xfrm>
            <a:off x="2029141" y="1277958"/>
            <a:ext cx="1180387" cy="1303840"/>
          </a:xfrm>
          <a:prstGeom prst="can">
            <a:avLst>
              <a:gd name="adj" fmla="val 46305"/>
            </a:avLst>
          </a:prstGeom>
          <a:solidFill>
            <a:schemeClr val="bg1">
              <a:lumMod val="85000"/>
            </a:schemeClr>
          </a:solidFill>
          <a:ln w="12700" cap="flat" cmpd="sng" algn="ctr">
            <a:solidFill>
              <a:schemeClr val="bg1">
                <a:lumMod val="50000"/>
              </a:schemeClr>
            </a:solidFill>
            <a:prstDash val="solid"/>
          </a:ln>
          <a:effectLst>
            <a:outerShdw blurRad="50800" dist="25400" dir="5400000" algn="t" rotWithShape="0">
              <a:prstClr val="black">
                <a:alpha val="40000"/>
              </a:prstClr>
            </a:outerShdw>
          </a:effectLst>
        </p:spPr>
        <p:txBody>
          <a:bodyPr rtlCol="0" anchor="ctr"/>
          <a:lstStyle/>
          <a:p>
            <a:pPr algn="ctr">
              <a:lnSpc>
                <a:spcPct val="85000"/>
              </a:lnSpc>
              <a:defRPr/>
            </a:pPr>
            <a:r>
              <a:rPr lang="en-US" kern="0" dirty="0">
                <a:solidFill>
                  <a:sysClr val="windowText" lastClr="000000"/>
                </a:solidFill>
              </a:rPr>
              <a:t>Biobank </a:t>
            </a:r>
            <a:r>
              <a:rPr lang="en-US" kern="0" dirty="0" smtClean="0">
                <a:solidFill>
                  <a:sysClr val="windowText" lastClr="000000"/>
                </a:solidFill>
              </a:rPr>
              <a:t>LIMS</a:t>
            </a:r>
            <a:endParaRPr lang="en-US" kern="0" dirty="0">
              <a:solidFill>
                <a:sysClr val="windowText" lastClr="000000"/>
              </a:solidFill>
            </a:endParaRPr>
          </a:p>
        </p:txBody>
      </p:sp>
      <p:cxnSp>
        <p:nvCxnSpPr>
          <p:cNvPr id="171" name="Straight Arrow Connector 170"/>
          <p:cNvCxnSpPr/>
          <p:nvPr/>
        </p:nvCxnSpPr>
        <p:spPr>
          <a:xfrm flipV="1">
            <a:off x="1081940" y="2387633"/>
            <a:ext cx="859617" cy="44888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a:off x="6429778" y="2641964"/>
            <a:ext cx="589192" cy="6339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0" name="Can 69"/>
          <p:cNvSpPr/>
          <p:nvPr/>
        </p:nvSpPr>
        <p:spPr>
          <a:xfrm>
            <a:off x="1865421" y="4343727"/>
            <a:ext cx="1401705" cy="1306492"/>
          </a:xfrm>
          <a:prstGeom prst="can">
            <a:avLst>
              <a:gd name="adj" fmla="val 41040"/>
            </a:avLst>
          </a:prstGeom>
          <a:solidFill>
            <a:schemeClr val="bg1">
              <a:lumMod val="85000"/>
            </a:schemeClr>
          </a:solidFill>
          <a:ln w="12700" cap="flat" cmpd="sng" algn="ctr">
            <a:solidFill>
              <a:schemeClr val="bg1">
                <a:lumMod val="50000"/>
              </a:schemeClr>
            </a:solidFill>
            <a:prstDash val="solid"/>
          </a:ln>
          <a:effectLst>
            <a:outerShdw blurRad="50800" dist="25400" dir="5400000" algn="t" rotWithShape="0">
              <a:prstClr val="black">
                <a:alpha val="40000"/>
              </a:prstClr>
            </a:outerShdw>
          </a:effectLst>
        </p:spPr>
        <p:txBody>
          <a:bodyPr rtlCol="0" anchor="t"/>
          <a:lstStyle/>
          <a:p>
            <a:pPr algn="ctr">
              <a:lnSpc>
                <a:spcPct val="85000"/>
              </a:lnSpc>
              <a:defRPr/>
            </a:pPr>
            <a:r>
              <a:rPr lang="en-US" kern="0" dirty="0" smtClean="0">
                <a:solidFill>
                  <a:sysClr val="windowText" lastClr="000000"/>
                </a:solidFill>
              </a:rPr>
              <a:t>EHR source system(s)</a:t>
            </a:r>
            <a:endParaRPr lang="en-US" kern="0" dirty="0">
              <a:solidFill>
                <a:sysClr val="windowText" lastClr="000000"/>
              </a:solidFill>
            </a:endParaRPr>
          </a:p>
        </p:txBody>
      </p:sp>
      <p:sp>
        <p:nvSpPr>
          <p:cNvPr id="7" name="Rectangle 6"/>
          <p:cNvSpPr/>
          <p:nvPr/>
        </p:nvSpPr>
        <p:spPr>
          <a:xfrm>
            <a:off x="3888489" y="2043599"/>
            <a:ext cx="123700" cy="30684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377775" y="2043599"/>
            <a:ext cx="634414" cy="115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301638" y="4996973"/>
            <a:ext cx="634414" cy="115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Can 79"/>
          <p:cNvSpPr/>
          <p:nvPr/>
        </p:nvSpPr>
        <p:spPr>
          <a:xfrm>
            <a:off x="1941558" y="2712107"/>
            <a:ext cx="1292074" cy="1518369"/>
          </a:xfrm>
          <a:prstGeom prst="can">
            <a:avLst>
              <a:gd name="adj" fmla="val 50869"/>
            </a:avLst>
          </a:prstGeom>
          <a:solidFill>
            <a:schemeClr val="bg1">
              <a:lumMod val="85000"/>
            </a:schemeClr>
          </a:solidFill>
          <a:ln w="12700" cap="flat" cmpd="sng" algn="ctr">
            <a:solidFill>
              <a:schemeClr val="bg1">
                <a:lumMod val="50000"/>
              </a:schemeClr>
            </a:solidFill>
            <a:prstDash val="solid"/>
          </a:ln>
          <a:effectLst>
            <a:outerShdw blurRad="50800" dist="25400" dir="5400000" algn="t" rotWithShape="0">
              <a:prstClr val="black">
                <a:alpha val="40000"/>
              </a:prstClr>
            </a:outerShdw>
          </a:effectLst>
        </p:spPr>
        <p:txBody>
          <a:bodyPr rtlCol="0" anchor="t"/>
          <a:lstStyle/>
          <a:p>
            <a:pPr algn="ctr">
              <a:lnSpc>
                <a:spcPct val="85000"/>
              </a:lnSpc>
              <a:defRPr/>
            </a:pPr>
            <a:r>
              <a:rPr lang="en-US" kern="0" dirty="0" smtClean="0"/>
              <a:t>Consent </a:t>
            </a:r>
            <a:r>
              <a:rPr lang="en-US" kern="0" dirty="0"/>
              <a:t>D</a:t>
            </a:r>
            <a:r>
              <a:rPr lang="en-US" kern="0" dirty="0" smtClean="0"/>
              <a:t>ata </a:t>
            </a:r>
            <a:r>
              <a:rPr lang="en-US" kern="0" dirty="0" smtClean="0"/>
              <a:t>(REDCAP)</a:t>
            </a:r>
            <a:endParaRPr lang="en-US" kern="0" dirty="0"/>
          </a:p>
        </p:txBody>
      </p:sp>
      <p:sp>
        <p:nvSpPr>
          <p:cNvPr id="82" name="Rectangle 81"/>
          <p:cNvSpPr/>
          <p:nvPr/>
        </p:nvSpPr>
        <p:spPr>
          <a:xfrm>
            <a:off x="3377775" y="3480544"/>
            <a:ext cx="634414" cy="115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 Box 21"/>
          <p:cNvSpPr txBox="1">
            <a:spLocks noChangeArrowheads="1"/>
          </p:cNvSpPr>
          <p:nvPr/>
        </p:nvSpPr>
        <p:spPr bwMode="auto">
          <a:xfrm>
            <a:off x="213774" y="2942164"/>
            <a:ext cx="1618153" cy="24540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sz="1400" dirty="0" smtClean="0"/>
              <a:t>ontology</a:t>
            </a:r>
            <a:endParaRPr lang="en-US" sz="1400" dirty="0"/>
          </a:p>
        </p:txBody>
      </p:sp>
      <p:cxnSp>
        <p:nvCxnSpPr>
          <p:cNvPr id="96" name="Straight Arrow Connector 95"/>
          <p:cNvCxnSpPr/>
          <p:nvPr/>
        </p:nvCxnSpPr>
        <p:spPr>
          <a:xfrm>
            <a:off x="1081940" y="3166888"/>
            <a:ext cx="859617" cy="298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9" name="Text Box 21"/>
          <p:cNvSpPr txBox="1">
            <a:spLocks noChangeArrowheads="1"/>
          </p:cNvSpPr>
          <p:nvPr/>
        </p:nvSpPr>
        <p:spPr bwMode="auto">
          <a:xfrm>
            <a:off x="4012189" y="3215259"/>
            <a:ext cx="507863" cy="256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smtClean="0"/>
              <a:t>ETL</a:t>
            </a:r>
            <a:endParaRPr lang="en-US" dirty="0"/>
          </a:p>
        </p:txBody>
      </p:sp>
      <p:sp>
        <p:nvSpPr>
          <p:cNvPr id="110" name="Text Box 21"/>
          <p:cNvSpPr txBox="1">
            <a:spLocks noChangeArrowheads="1"/>
          </p:cNvSpPr>
          <p:nvPr/>
        </p:nvSpPr>
        <p:spPr bwMode="auto">
          <a:xfrm>
            <a:off x="6175847" y="3549496"/>
            <a:ext cx="507863" cy="256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smtClean="0"/>
              <a:t>ETL</a:t>
            </a:r>
            <a:endParaRPr lang="en-US" dirty="0"/>
          </a:p>
        </p:txBody>
      </p:sp>
      <p:cxnSp>
        <p:nvCxnSpPr>
          <p:cNvPr id="111" name="Straight Arrow Connector 110"/>
          <p:cNvCxnSpPr/>
          <p:nvPr/>
        </p:nvCxnSpPr>
        <p:spPr>
          <a:xfrm flipH="1">
            <a:off x="4117716" y="2642885"/>
            <a:ext cx="1265217" cy="0"/>
          </a:xfrm>
          <a:prstGeom prst="straightConnector1">
            <a:avLst/>
          </a:prstGeom>
          <a:ln>
            <a:prstDash val="sysDash"/>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400690" y="1377398"/>
            <a:ext cx="411954" cy="364953"/>
            <a:chOff x="2422190" y="1476669"/>
            <a:chExt cx="411954" cy="364953"/>
          </a:xfrm>
        </p:grpSpPr>
        <p:grpSp>
          <p:nvGrpSpPr>
            <p:cNvPr id="254" name="Group 44"/>
            <p:cNvGrpSpPr>
              <a:grpSpLocks/>
            </p:cNvGrpSpPr>
            <p:nvPr/>
          </p:nvGrpSpPr>
          <p:grpSpPr bwMode="auto">
            <a:xfrm rot="1218310">
              <a:off x="2422190" y="1476670"/>
              <a:ext cx="118104" cy="364952"/>
              <a:chOff x="2543175" y="1338263"/>
              <a:chExt cx="428626" cy="1633635"/>
            </a:xfrm>
            <a:solidFill>
              <a:schemeClr val="accent2">
                <a:lumMod val="75000"/>
              </a:schemeClr>
            </a:solidFill>
          </p:grpSpPr>
          <p:sp>
            <p:nvSpPr>
              <p:cNvPr id="287" name="Freeform 286"/>
              <p:cNvSpPr/>
              <p:nvPr/>
            </p:nvSpPr>
            <p:spPr>
              <a:xfrm>
                <a:off x="2543175" y="1338263"/>
                <a:ext cx="428626" cy="1633635"/>
              </a:xfrm>
              <a:custGeom>
                <a:avLst/>
                <a:gdLst>
                  <a:gd name="connsiteX0" fmla="*/ 0 w 228600"/>
                  <a:gd name="connsiteY0" fmla="*/ 28575 h 914400"/>
                  <a:gd name="connsiteX1" fmla="*/ 114300 w 228600"/>
                  <a:gd name="connsiteY1" fmla="*/ 57150 h 914400"/>
                  <a:gd name="connsiteX2" fmla="*/ 228600 w 228600"/>
                  <a:gd name="connsiteY2" fmla="*/ 28575 h 914400"/>
                  <a:gd name="connsiteX3" fmla="*/ 228600 w 228600"/>
                  <a:gd name="connsiteY3" fmla="*/ 885825 h 914400"/>
                  <a:gd name="connsiteX4" fmla="*/ 130629 w 228600"/>
                  <a:gd name="connsiteY4" fmla="*/ 914107 h 914400"/>
                  <a:gd name="connsiteX5" fmla="*/ 97972 w 228600"/>
                  <a:gd name="connsiteY5" fmla="*/ 914107 h 914400"/>
                  <a:gd name="connsiteX6" fmla="*/ 1 w 228600"/>
                  <a:gd name="connsiteY6" fmla="*/ 885825 h 914400"/>
                  <a:gd name="connsiteX7" fmla="*/ 0 w 228600"/>
                  <a:gd name="connsiteY7" fmla="*/ 28575 h 914400"/>
                  <a:gd name="connsiteX0" fmla="*/ 0 w 228600"/>
                  <a:gd name="connsiteY0" fmla="*/ 28575 h 914400"/>
                  <a:gd name="connsiteX1" fmla="*/ 97971 w 228600"/>
                  <a:gd name="connsiteY1" fmla="*/ 293 h 914400"/>
                  <a:gd name="connsiteX2" fmla="*/ 130628 w 228600"/>
                  <a:gd name="connsiteY2" fmla="*/ 293 h 914400"/>
                  <a:gd name="connsiteX3" fmla="*/ 228599 w 228600"/>
                  <a:gd name="connsiteY3" fmla="*/ 28575 h 914400"/>
                  <a:gd name="connsiteX4" fmla="*/ 130628 w 228600"/>
                  <a:gd name="connsiteY4" fmla="*/ 56857 h 914400"/>
                  <a:gd name="connsiteX5" fmla="*/ 97971 w 228600"/>
                  <a:gd name="connsiteY5" fmla="*/ 56857 h 914400"/>
                  <a:gd name="connsiteX6" fmla="*/ 0 w 228600"/>
                  <a:gd name="connsiteY6" fmla="*/ 28575 h 914400"/>
                  <a:gd name="connsiteX0" fmla="*/ 228600 w 228600"/>
                  <a:gd name="connsiteY0" fmla="*/ 28575 h 914400"/>
                  <a:gd name="connsiteX1" fmla="*/ 130629 w 228600"/>
                  <a:gd name="connsiteY1" fmla="*/ 56857 h 914400"/>
                  <a:gd name="connsiteX2" fmla="*/ 97972 w 228600"/>
                  <a:gd name="connsiteY2" fmla="*/ 56857 h 914400"/>
                  <a:gd name="connsiteX3" fmla="*/ 1 w 228600"/>
                  <a:gd name="connsiteY3" fmla="*/ 28575 h 914400"/>
                  <a:gd name="connsiteX4" fmla="*/ 97972 w 228600"/>
                  <a:gd name="connsiteY4" fmla="*/ 293 h 914400"/>
                  <a:gd name="connsiteX5" fmla="*/ 130629 w 228600"/>
                  <a:gd name="connsiteY5" fmla="*/ 293 h 914400"/>
                  <a:gd name="connsiteX6" fmla="*/ 228600 w 228600"/>
                  <a:gd name="connsiteY6" fmla="*/ 28575 h 914400"/>
                  <a:gd name="connsiteX7" fmla="*/ 228600 w 228600"/>
                  <a:gd name="connsiteY7" fmla="*/ 885825 h 914400"/>
                  <a:gd name="connsiteX8" fmla="*/ 130629 w 228600"/>
                  <a:gd name="connsiteY8" fmla="*/ 914107 h 914400"/>
                  <a:gd name="connsiteX9" fmla="*/ 97972 w 228600"/>
                  <a:gd name="connsiteY9" fmla="*/ 914107 h 914400"/>
                  <a:gd name="connsiteX10" fmla="*/ 1 w 228600"/>
                  <a:gd name="connsiteY10" fmla="*/ 885825 h 914400"/>
                  <a:gd name="connsiteX11" fmla="*/ 0 w 228600"/>
                  <a:gd name="connsiteY11" fmla="*/ 28575 h 914400"/>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142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904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 h="990796" stroke="0" extrusionOk="0">
                    <a:moveTo>
                      <a:pt x="1" y="28673"/>
                    </a:moveTo>
                    <a:cubicBezTo>
                      <a:pt x="1" y="44455"/>
                      <a:pt x="51175" y="57248"/>
                      <a:pt x="114301" y="57248"/>
                    </a:cubicBezTo>
                    <a:cubicBezTo>
                      <a:pt x="177427" y="57248"/>
                      <a:pt x="228601" y="44455"/>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close/>
                  </a:path>
                  <a:path w="228602" h="990796" fill="lighten" stroke="0" extrusionOk="0">
                    <a:moveTo>
                      <a:pt x="1" y="28673"/>
                    </a:moveTo>
                    <a:cubicBezTo>
                      <a:pt x="1" y="14468"/>
                      <a:pt x="41737" y="2420"/>
                      <a:pt x="97972" y="391"/>
                    </a:cubicBezTo>
                    <a:cubicBezTo>
                      <a:pt x="108802" y="0"/>
                      <a:pt x="119800" y="0"/>
                      <a:pt x="130629" y="391"/>
                    </a:cubicBezTo>
                    <a:cubicBezTo>
                      <a:pt x="186865" y="2420"/>
                      <a:pt x="228601" y="14468"/>
                      <a:pt x="228600" y="28673"/>
                    </a:cubicBezTo>
                    <a:cubicBezTo>
                      <a:pt x="228600" y="42878"/>
                      <a:pt x="186864" y="54926"/>
                      <a:pt x="130629" y="56955"/>
                    </a:cubicBezTo>
                    <a:cubicBezTo>
                      <a:pt x="119799" y="57346"/>
                      <a:pt x="108801" y="57346"/>
                      <a:pt x="97972" y="56955"/>
                    </a:cubicBezTo>
                    <a:cubicBezTo>
                      <a:pt x="41736" y="54926"/>
                      <a:pt x="0" y="42878"/>
                      <a:pt x="1" y="28673"/>
                    </a:cubicBezTo>
                    <a:close/>
                  </a:path>
                  <a:path w="228602" h="990796" fill="none" extrusionOk="0">
                    <a:moveTo>
                      <a:pt x="228601" y="28673"/>
                    </a:moveTo>
                    <a:cubicBezTo>
                      <a:pt x="228601" y="42878"/>
                      <a:pt x="186865" y="54926"/>
                      <a:pt x="130630" y="56955"/>
                    </a:cubicBezTo>
                    <a:cubicBezTo>
                      <a:pt x="119800" y="57346"/>
                      <a:pt x="108802" y="57346"/>
                      <a:pt x="97973" y="56955"/>
                    </a:cubicBezTo>
                    <a:cubicBezTo>
                      <a:pt x="41737" y="54926"/>
                      <a:pt x="1" y="42878"/>
                      <a:pt x="2" y="28673"/>
                    </a:cubicBezTo>
                    <a:cubicBezTo>
                      <a:pt x="2" y="14468"/>
                      <a:pt x="41738" y="2420"/>
                      <a:pt x="97973" y="391"/>
                    </a:cubicBezTo>
                    <a:cubicBezTo>
                      <a:pt x="108803" y="0"/>
                      <a:pt x="119801" y="0"/>
                      <a:pt x="130630" y="391"/>
                    </a:cubicBezTo>
                    <a:cubicBezTo>
                      <a:pt x="186866" y="2420"/>
                      <a:pt x="228602" y="14468"/>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path>
                </a:pathLst>
              </a:custGeom>
              <a:grpFill/>
              <a:ln w="12700" cap="flat" cmpd="sng" algn="ctr">
                <a:solidFill>
                  <a:srgbClr val="1F497D">
                    <a:lumMod val="60000"/>
                    <a:lumOff val="40000"/>
                  </a:srgbClr>
                </a:solidFill>
                <a:prstDash val="solid"/>
              </a:ln>
              <a:effectLst/>
            </p:spPr>
            <p:txBody>
              <a:bodyPr anchor="ctr"/>
              <a:lstStyle/>
              <a:p>
                <a:pPr algn="ctr">
                  <a:defRPr/>
                </a:pPr>
                <a:endParaRPr lang="en-US" kern="0">
                  <a:solidFill>
                    <a:sysClr val="window" lastClr="FFFFFF"/>
                  </a:solidFill>
                </a:endParaRPr>
              </a:p>
            </p:txBody>
          </p:sp>
          <p:grpSp>
            <p:nvGrpSpPr>
              <p:cNvPr id="288" name="Group 43"/>
              <p:cNvGrpSpPr>
                <a:grpSpLocks/>
              </p:cNvGrpSpPr>
              <p:nvPr/>
            </p:nvGrpSpPr>
            <p:grpSpPr bwMode="auto">
              <a:xfrm>
                <a:off x="2651539" y="1776733"/>
                <a:ext cx="301003" cy="823544"/>
                <a:chOff x="3316766" y="1726921"/>
                <a:chExt cx="262051" cy="823544"/>
              </a:xfrm>
              <a:grpFill/>
            </p:grpSpPr>
            <p:sp>
              <p:nvSpPr>
                <p:cNvPr id="289" name="Freeform 288"/>
                <p:cNvSpPr/>
                <p:nvPr/>
              </p:nvSpPr>
              <p:spPr>
                <a:xfrm>
                  <a:off x="3316766" y="1774799"/>
                  <a:ext cx="262051" cy="775666"/>
                </a:xfrm>
                <a:custGeom>
                  <a:avLst/>
                  <a:gdLst>
                    <a:gd name="connsiteX0" fmla="*/ 0 w 507206"/>
                    <a:gd name="connsiteY0" fmla="*/ 0 h 1400175"/>
                    <a:gd name="connsiteX1" fmla="*/ 507206 w 507206"/>
                    <a:gd name="connsiteY1" fmla="*/ 0 h 1400175"/>
                    <a:gd name="connsiteX2" fmla="*/ 507206 w 507206"/>
                    <a:gd name="connsiteY2" fmla="*/ 1400175 h 1400175"/>
                    <a:gd name="connsiteX3" fmla="*/ 0 w 507206"/>
                    <a:gd name="connsiteY3" fmla="*/ 1400175 h 1400175"/>
                    <a:gd name="connsiteX4" fmla="*/ 0 w 507206"/>
                    <a:gd name="connsiteY4" fmla="*/ 0 h 1400175"/>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397793 h 1462087"/>
                    <a:gd name="connsiteX3" fmla="*/ 0 w 507206"/>
                    <a:gd name="connsiteY3" fmla="*/ 1462087 h 1462087"/>
                    <a:gd name="connsiteX4" fmla="*/ 0 w 507206"/>
                    <a:gd name="connsiteY4" fmla="*/ 61912 h 1462087"/>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507331"/>
                    <a:gd name="connsiteX1" fmla="*/ 507206 w 507206"/>
                    <a:gd name="connsiteY1" fmla="*/ 0 h 1507331"/>
                    <a:gd name="connsiteX2" fmla="*/ 507206 w 507206"/>
                    <a:gd name="connsiteY2" fmla="*/ 1397793 h 1507331"/>
                    <a:gd name="connsiteX3" fmla="*/ 0 w 507206"/>
                    <a:gd name="connsiteY3" fmla="*/ 1462087 h 1507331"/>
                    <a:gd name="connsiteX4" fmla="*/ 0 w 507206"/>
                    <a:gd name="connsiteY4" fmla="*/ 61912 h 150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 h="1507331">
                      <a:moveTo>
                        <a:pt x="0" y="61912"/>
                      </a:moveTo>
                      <a:cubicBezTo>
                        <a:pt x="171450" y="96044"/>
                        <a:pt x="442912" y="77787"/>
                        <a:pt x="507206" y="0"/>
                      </a:cubicBezTo>
                      <a:lnTo>
                        <a:pt x="507206" y="1397793"/>
                      </a:lnTo>
                      <a:cubicBezTo>
                        <a:pt x="419100" y="1497805"/>
                        <a:pt x="164307" y="1507331"/>
                        <a:pt x="0" y="1462087"/>
                      </a:cubicBezTo>
                      <a:lnTo>
                        <a:pt x="0" y="61912"/>
                      </a:lnTo>
                      <a:close/>
                    </a:path>
                  </a:pathLst>
                </a:custGeom>
                <a:grpFill/>
                <a:ln w="1270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nvGrpSpPr>
                <p:cNvPr id="290" name="Group 42"/>
                <p:cNvGrpSpPr>
                  <a:grpSpLocks/>
                </p:cNvGrpSpPr>
                <p:nvPr/>
              </p:nvGrpSpPr>
              <p:grpSpPr bwMode="auto">
                <a:xfrm>
                  <a:off x="3348208" y="2191315"/>
                  <a:ext cx="213832" cy="304281"/>
                  <a:chOff x="3856914" y="2098807"/>
                  <a:chExt cx="256654" cy="304281"/>
                </a:xfrm>
                <a:grpFill/>
              </p:grpSpPr>
              <p:sp>
                <p:nvSpPr>
                  <p:cNvPr id="292" name="Freeform 291"/>
                  <p:cNvSpPr/>
                  <p:nvPr/>
                </p:nvSpPr>
                <p:spPr>
                  <a:xfrm>
                    <a:off x="3856914" y="2106289"/>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3" name="Freeform 292"/>
                  <p:cNvSpPr/>
                  <p:nvPr/>
                </p:nvSpPr>
                <p:spPr>
                  <a:xfrm>
                    <a:off x="3856914" y="213871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4" name="Freeform 293"/>
                  <p:cNvSpPr/>
                  <p:nvPr/>
                </p:nvSpPr>
                <p:spPr>
                  <a:xfrm>
                    <a:off x="3856914" y="218360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5" name="Freeform 294"/>
                  <p:cNvSpPr/>
                  <p:nvPr/>
                </p:nvSpPr>
                <p:spPr>
                  <a:xfrm>
                    <a:off x="3856914" y="221104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6" name="Freeform 295"/>
                  <p:cNvSpPr/>
                  <p:nvPr/>
                </p:nvSpPr>
                <p:spPr>
                  <a:xfrm>
                    <a:off x="3856914" y="2240970"/>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2857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7" name="Freeform 296"/>
                  <p:cNvSpPr/>
                  <p:nvPr/>
                </p:nvSpPr>
                <p:spPr>
                  <a:xfrm>
                    <a:off x="3856914" y="226591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8" name="Freeform 297"/>
                  <p:cNvSpPr/>
                  <p:nvPr/>
                </p:nvSpPr>
                <p:spPr>
                  <a:xfrm>
                    <a:off x="3856914" y="229334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9" name="Freeform 298"/>
                  <p:cNvSpPr/>
                  <p:nvPr/>
                </p:nvSpPr>
                <p:spPr>
                  <a:xfrm>
                    <a:off x="3856914" y="233325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300" name="Freeform 299"/>
                  <p:cNvSpPr/>
                  <p:nvPr/>
                </p:nvSpPr>
                <p:spPr>
                  <a:xfrm>
                    <a:off x="3856914" y="2365676"/>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301" name="Rectangle 300"/>
                  <p:cNvSpPr/>
                  <p:nvPr/>
                </p:nvSpPr>
                <p:spPr>
                  <a:xfrm flipH="1">
                    <a:off x="4113568" y="2098807"/>
                    <a:ext cx="0" cy="281833"/>
                  </a:xfrm>
                  <a:prstGeom prst="rect">
                    <a:avLst/>
                  </a:prstGeom>
                  <a:grpFill/>
                  <a:ln w="1905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sp>
              <p:nvSpPr>
                <p:cNvPr id="291" name="TextBox 40"/>
                <p:cNvSpPr txBox="1">
                  <a:spLocks noChangeArrowheads="1"/>
                </p:cNvSpPr>
                <p:nvPr/>
              </p:nvSpPr>
              <p:spPr bwMode="auto">
                <a:xfrm rot="16200000">
                  <a:off x="3199035" y="1893697"/>
                  <a:ext cx="460930" cy="127378"/>
                </a:xfrm>
                <a:prstGeom prst="rect">
                  <a:avLst/>
                </a:prstGeom>
                <a:grpFill/>
                <a:ln w="9525">
                  <a:noFill/>
                  <a:miter lim="800000"/>
                  <a:headEnd/>
                  <a:tailEnd/>
                </a:ln>
              </p:spPr>
              <p:txBody>
                <a:bodyPr lIns="0" tIns="0" rIns="0" bIns="0">
                  <a:spAutoFit/>
                </a:bodyPr>
                <a:lstStyle/>
                <a:p>
                  <a:pPr>
                    <a:defRPr/>
                  </a:pPr>
                  <a:r>
                    <a:rPr lang="en-US" sz="300" b="1" kern="0" dirty="0">
                      <a:solidFill>
                        <a:sysClr val="windowText" lastClr="000000"/>
                      </a:solidFill>
                    </a:rPr>
                    <a:t>TST123</a:t>
                  </a:r>
                </a:p>
              </p:txBody>
            </p:sp>
          </p:grpSp>
        </p:grpSp>
        <p:grpSp>
          <p:nvGrpSpPr>
            <p:cNvPr id="255" name="Group 44"/>
            <p:cNvGrpSpPr>
              <a:grpSpLocks/>
            </p:cNvGrpSpPr>
            <p:nvPr/>
          </p:nvGrpSpPr>
          <p:grpSpPr bwMode="auto">
            <a:xfrm rot="1218310">
              <a:off x="2569115" y="1476670"/>
              <a:ext cx="118104" cy="364952"/>
              <a:chOff x="2543175" y="1338263"/>
              <a:chExt cx="428626" cy="1633635"/>
            </a:xfrm>
            <a:solidFill>
              <a:schemeClr val="accent2">
                <a:lumMod val="75000"/>
              </a:schemeClr>
            </a:solidFill>
          </p:grpSpPr>
          <p:sp>
            <p:nvSpPr>
              <p:cNvPr id="272" name="Freeform 271"/>
              <p:cNvSpPr/>
              <p:nvPr/>
            </p:nvSpPr>
            <p:spPr>
              <a:xfrm>
                <a:off x="2543175" y="1338263"/>
                <a:ext cx="428626" cy="1633635"/>
              </a:xfrm>
              <a:custGeom>
                <a:avLst/>
                <a:gdLst>
                  <a:gd name="connsiteX0" fmla="*/ 0 w 228600"/>
                  <a:gd name="connsiteY0" fmla="*/ 28575 h 914400"/>
                  <a:gd name="connsiteX1" fmla="*/ 114300 w 228600"/>
                  <a:gd name="connsiteY1" fmla="*/ 57150 h 914400"/>
                  <a:gd name="connsiteX2" fmla="*/ 228600 w 228600"/>
                  <a:gd name="connsiteY2" fmla="*/ 28575 h 914400"/>
                  <a:gd name="connsiteX3" fmla="*/ 228600 w 228600"/>
                  <a:gd name="connsiteY3" fmla="*/ 885825 h 914400"/>
                  <a:gd name="connsiteX4" fmla="*/ 130629 w 228600"/>
                  <a:gd name="connsiteY4" fmla="*/ 914107 h 914400"/>
                  <a:gd name="connsiteX5" fmla="*/ 97972 w 228600"/>
                  <a:gd name="connsiteY5" fmla="*/ 914107 h 914400"/>
                  <a:gd name="connsiteX6" fmla="*/ 1 w 228600"/>
                  <a:gd name="connsiteY6" fmla="*/ 885825 h 914400"/>
                  <a:gd name="connsiteX7" fmla="*/ 0 w 228600"/>
                  <a:gd name="connsiteY7" fmla="*/ 28575 h 914400"/>
                  <a:gd name="connsiteX0" fmla="*/ 0 w 228600"/>
                  <a:gd name="connsiteY0" fmla="*/ 28575 h 914400"/>
                  <a:gd name="connsiteX1" fmla="*/ 97971 w 228600"/>
                  <a:gd name="connsiteY1" fmla="*/ 293 h 914400"/>
                  <a:gd name="connsiteX2" fmla="*/ 130628 w 228600"/>
                  <a:gd name="connsiteY2" fmla="*/ 293 h 914400"/>
                  <a:gd name="connsiteX3" fmla="*/ 228599 w 228600"/>
                  <a:gd name="connsiteY3" fmla="*/ 28575 h 914400"/>
                  <a:gd name="connsiteX4" fmla="*/ 130628 w 228600"/>
                  <a:gd name="connsiteY4" fmla="*/ 56857 h 914400"/>
                  <a:gd name="connsiteX5" fmla="*/ 97971 w 228600"/>
                  <a:gd name="connsiteY5" fmla="*/ 56857 h 914400"/>
                  <a:gd name="connsiteX6" fmla="*/ 0 w 228600"/>
                  <a:gd name="connsiteY6" fmla="*/ 28575 h 914400"/>
                  <a:gd name="connsiteX0" fmla="*/ 228600 w 228600"/>
                  <a:gd name="connsiteY0" fmla="*/ 28575 h 914400"/>
                  <a:gd name="connsiteX1" fmla="*/ 130629 w 228600"/>
                  <a:gd name="connsiteY1" fmla="*/ 56857 h 914400"/>
                  <a:gd name="connsiteX2" fmla="*/ 97972 w 228600"/>
                  <a:gd name="connsiteY2" fmla="*/ 56857 h 914400"/>
                  <a:gd name="connsiteX3" fmla="*/ 1 w 228600"/>
                  <a:gd name="connsiteY3" fmla="*/ 28575 h 914400"/>
                  <a:gd name="connsiteX4" fmla="*/ 97972 w 228600"/>
                  <a:gd name="connsiteY4" fmla="*/ 293 h 914400"/>
                  <a:gd name="connsiteX5" fmla="*/ 130629 w 228600"/>
                  <a:gd name="connsiteY5" fmla="*/ 293 h 914400"/>
                  <a:gd name="connsiteX6" fmla="*/ 228600 w 228600"/>
                  <a:gd name="connsiteY6" fmla="*/ 28575 h 914400"/>
                  <a:gd name="connsiteX7" fmla="*/ 228600 w 228600"/>
                  <a:gd name="connsiteY7" fmla="*/ 885825 h 914400"/>
                  <a:gd name="connsiteX8" fmla="*/ 130629 w 228600"/>
                  <a:gd name="connsiteY8" fmla="*/ 914107 h 914400"/>
                  <a:gd name="connsiteX9" fmla="*/ 97972 w 228600"/>
                  <a:gd name="connsiteY9" fmla="*/ 914107 h 914400"/>
                  <a:gd name="connsiteX10" fmla="*/ 1 w 228600"/>
                  <a:gd name="connsiteY10" fmla="*/ 885825 h 914400"/>
                  <a:gd name="connsiteX11" fmla="*/ 0 w 228600"/>
                  <a:gd name="connsiteY11" fmla="*/ 28575 h 914400"/>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142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904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 h="990796" stroke="0" extrusionOk="0">
                    <a:moveTo>
                      <a:pt x="1" y="28673"/>
                    </a:moveTo>
                    <a:cubicBezTo>
                      <a:pt x="1" y="44455"/>
                      <a:pt x="51175" y="57248"/>
                      <a:pt x="114301" y="57248"/>
                    </a:cubicBezTo>
                    <a:cubicBezTo>
                      <a:pt x="177427" y="57248"/>
                      <a:pt x="228601" y="44455"/>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close/>
                  </a:path>
                  <a:path w="228602" h="990796" fill="lighten" stroke="0" extrusionOk="0">
                    <a:moveTo>
                      <a:pt x="1" y="28673"/>
                    </a:moveTo>
                    <a:cubicBezTo>
                      <a:pt x="1" y="14468"/>
                      <a:pt x="41737" y="2420"/>
                      <a:pt x="97972" y="391"/>
                    </a:cubicBezTo>
                    <a:cubicBezTo>
                      <a:pt x="108802" y="0"/>
                      <a:pt x="119800" y="0"/>
                      <a:pt x="130629" y="391"/>
                    </a:cubicBezTo>
                    <a:cubicBezTo>
                      <a:pt x="186865" y="2420"/>
                      <a:pt x="228601" y="14468"/>
                      <a:pt x="228600" y="28673"/>
                    </a:cubicBezTo>
                    <a:cubicBezTo>
                      <a:pt x="228600" y="42878"/>
                      <a:pt x="186864" y="54926"/>
                      <a:pt x="130629" y="56955"/>
                    </a:cubicBezTo>
                    <a:cubicBezTo>
                      <a:pt x="119799" y="57346"/>
                      <a:pt x="108801" y="57346"/>
                      <a:pt x="97972" y="56955"/>
                    </a:cubicBezTo>
                    <a:cubicBezTo>
                      <a:pt x="41736" y="54926"/>
                      <a:pt x="0" y="42878"/>
                      <a:pt x="1" y="28673"/>
                    </a:cubicBezTo>
                    <a:close/>
                  </a:path>
                  <a:path w="228602" h="990796" fill="none" extrusionOk="0">
                    <a:moveTo>
                      <a:pt x="228601" y="28673"/>
                    </a:moveTo>
                    <a:cubicBezTo>
                      <a:pt x="228601" y="42878"/>
                      <a:pt x="186865" y="54926"/>
                      <a:pt x="130630" y="56955"/>
                    </a:cubicBezTo>
                    <a:cubicBezTo>
                      <a:pt x="119800" y="57346"/>
                      <a:pt x="108802" y="57346"/>
                      <a:pt x="97973" y="56955"/>
                    </a:cubicBezTo>
                    <a:cubicBezTo>
                      <a:pt x="41737" y="54926"/>
                      <a:pt x="1" y="42878"/>
                      <a:pt x="2" y="28673"/>
                    </a:cubicBezTo>
                    <a:cubicBezTo>
                      <a:pt x="2" y="14468"/>
                      <a:pt x="41738" y="2420"/>
                      <a:pt x="97973" y="391"/>
                    </a:cubicBezTo>
                    <a:cubicBezTo>
                      <a:pt x="108803" y="0"/>
                      <a:pt x="119801" y="0"/>
                      <a:pt x="130630" y="391"/>
                    </a:cubicBezTo>
                    <a:cubicBezTo>
                      <a:pt x="186866" y="2420"/>
                      <a:pt x="228602" y="14468"/>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path>
                </a:pathLst>
              </a:custGeom>
              <a:grpFill/>
              <a:ln w="12700" cap="flat" cmpd="sng" algn="ctr">
                <a:solidFill>
                  <a:srgbClr val="1F497D">
                    <a:lumMod val="60000"/>
                    <a:lumOff val="40000"/>
                  </a:srgbClr>
                </a:solidFill>
                <a:prstDash val="solid"/>
              </a:ln>
              <a:effectLst/>
            </p:spPr>
            <p:txBody>
              <a:bodyPr anchor="ctr"/>
              <a:lstStyle/>
              <a:p>
                <a:pPr algn="ctr">
                  <a:defRPr/>
                </a:pPr>
                <a:endParaRPr lang="en-US" kern="0">
                  <a:solidFill>
                    <a:sysClr val="window" lastClr="FFFFFF"/>
                  </a:solidFill>
                </a:endParaRPr>
              </a:p>
            </p:txBody>
          </p:sp>
          <p:grpSp>
            <p:nvGrpSpPr>
              <p:cNvPr id="273" name="Group 43"/>
              <p:cNvGrpSpPr>
                <a:grpSpLocks/>
              </p:cNvGrpSpPr>
              <p:nvPr/>
            </p:nvGrpSpPr>
            <p:grpSpPr bwMode="auto">
              <a:xfrm>
                <a:off x="2651539" y="1776736"/>
                <a:ext cx="301003" cy="823541"/>
                <a:chOff x="3316766" y="1726924"/>
                <a:chExt cx="262051" cy="823541"/>
              </a:xfrm>
              <a:grpFill/>
            </p:grpSpPr>
            <p:sp>
              <p:nvSpPr>
                <p:cNvPr id="274" name="Freeform 273"/>
                <p:cNvSpPr/>
                <p:nvPr/>
              </p:nvSpPr>
              <p:spPr>
                <a:xfrm>
                  <a:off x="3316766" y="1774799"/>
                  <a:ext cx="262051" cy="775666"/>
                </a:xfrm>
                <a:custGeom>
                  <a:avLst/>
                  <a:gdLst>
                    <a:gd name="connsiteX0" fmla="*/ 0 w 507206"/>
                    <a:gd name="connsiteY0" fmla="*/ 0 h 1400175"/>
                    <a:gd name="connsiteX1" fmla="*/ 507206 w 507206"/>
                    <a:gd name="connsiteY1" fmla="*/ 0 h 1400175"/>
                    <a:gd name="connsiteX2" fmla="*/ 507206 w 507206"/>
                    <a:gd name="connsiteY2" fmla="*/ 1400175 h 1400175"/>
                    <a:gd name="connsiteX3" fmla="*/ 0 w 507206"/>
                    <a:gd name="connsiteY3" fmla="*/ 1400175 h 1400175"/>
                    <a:gd name="connsiteX4" fmla="*/ 0 w 507206"/>
                    <a:gd name="connsiteY4" fmla="*/ 0 h 1400175"/>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397793 h 1462087"/>
                    <a:gd name="connsiteX3" fmla="*/ 0 w 507206"/>
                    <a:gd name="connsiteY3" fmla="*/ 1462087 h 1462087"/>
                    <a:gd name="connsiteX4" fmla="*/ 0 w 507206"/>
                    <a:gd name="connsiteY4" fmla="*/ 61912 h 1462087"/>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507331"/>
                    <a:gd name="connsiteX1" fmla="*/ 507206 w 507206"/>
                    <a:gd name="connsiteY1" fmla="*/ 0 h 1507331"/>
                    <a:gd name="connsiteX2" fmla="*/ 507206 w 507206"/>
                    <a:gd name="connsiteY2" fmla="*/ 1397793 h 1507331"/>
                    <a:gd name="connsiteX3" fmla="*/ 0 w 507206"/>
                    <a:gd name="connsiteY3" fmla="*/ 1462087 h 1507331"/>
                    <a:gd name="connsiteX4" fmla="*/ 0 w 507206"/>
                    <a:gd name="connsiteY4" fmla="*/ 61912 h 150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 h="1507331">
                      <a:moveTo>
                        <a:pt x="0" y="61912"/>
                      </a:moveTo>
                      <a:cubicBezTo>
                        <a:pt x="171450" y="96044"/>
                        <a:pt x="442912" y="77787"/>
                        <a:pt x="507206" y="0"/>
                      </a:cubicBezTo>
                      <a:lnTo>
                        <a:pt x="507206" y="1397793"/>
                      </a:lnTo>
                      <a:cubicBezTo>
                        <a:pt x="419100" y="1497805"/>
                        <a:pt x="164307" y="1507331"/>
                        <a:pt x="0" y="1462087"/>
                      </a:cubicBezTo>
                      <a:lnTo>
                        <a:pt x="0" y="61912"/>
                      </a:lnTo>
                      <a:close/>
                    </a:path>
                  </a:pathLst>
                </a:custGeom>
                <a:grpFill/>
                <a:ln w="1270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nvGrpSpPr>
                <p:cNvPr id="275" name="Group 42"/>
                <p:cNvGrpSpPr>
                  <a:grpSpLocks/>
                </p:cNvGrpSpPr>
                <p:nvPr/>
              </p:nvGrpSpPr>
              <p:grpSpPr bwMode="auto">
                <a:xfrm>
                  <a:off x="3348208" y="2191315"/>
                  <a:ext cx="213832" cy="304281"/>
                  <a:chOff x="3856914" y="2098807"/>
                  <a:chExt cx="256654" cy="304281"/>
                </a:xfrm>
                <a:grpFill/>
              </p:grpSpPr>
              <p:sp>
                <p:nvSpPr>
                  <p:cNvPr id="277" name="Freeform 276"/>
                  <p:cNvSpPr/>
                  <p:nvPr/>
                </p:nvSpPr>
                <p:spPr>
                  <a:xfrm>
                    <a:off x="3856914" y="2106289"/>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8" name="Freeform 277"/>
                  <p:cNvSpPr/>
                  <p:nvPr/>
                </p:nvSpPr>
                <p:spPr>
                  <a:xfrm>
                    <a:off x="3856914" y="213871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9" name="Freeform 278"/>
                  <p:cNvSpPr/>
                  <p:nvPr/>
                </p:nvSpPr>
                <p:spPr>
                  <a:xfrm>
                    <a:off x="3856914" y="218360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0" name="Freeform 279"/>
                  <p:cNvSpPr/>
                  <p:nvPr/>
                </p:nvSpPr>
                <p:spPr>
                  <a:xfrm>
                    <a:off x="3856914" y="221104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1" name="Freeform 280"/>
                  <p:cNvSpPr/>
                  <p:nvPr/>
                </p:nvSpPr>
                <p:spPr>
                  <a:xfrm>
                    <a:off x="3856914" y="2240970"/>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2857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2" name="Freeform 281"/>
                  <p:cNvSpPr/>
                  <p:nvPr/>
                </p:nvSpPr>
                <p:spPr>
                  <a:xfrm>
                    <a:off x="3856914" y="226591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3" name="Freeform 282"/>
                  <p:cNvSpPr/>
                  <p:nvPr/>
                </p:nvSpPr>
                <p:spPr>
                  <a:xfrm>
                    <a:off x="3856914" y="229334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4" name="Freeform 283"/>
                  <p:cNvSpPr/>
                  <p:nvPr/>
                </p:nvSpPr>
                <p:spPr>
                  <a:xfrm>
                    <a:off x="3856914" y="233325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5" name="Freeform 284"/>
                  <p:cNvSpPr/>
                  <p:nvPr/>
                </p:nvSpPr>
                <p:spPr>
                  <a:xfrm>
                    <a:off x="3856914" y="2365676"/>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6" name="Rectangle 285"/>
                  <p:cNvSpPr/>
                  <p:nvPr/>
                </p:nvSpPr>
                <p:spPr>
                  <a:xfrm flipH="1">
                    <a:off x="4113568" y="2098807"/>
                    <a:ext cx="0" cy="281833"/>
                  </a:xfrm>
                  <a:prstGeom prst="rect">
                    <a:avLst/>
                  </a:prstGeom>
                  <a:grpFill/>
                  <a:ln w="1905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sp>
              <p:nvSpPr>
                <p:cNvPr id="276" name="TextBox 40"/>
                <p:cNvSpPr txBox="1">
                  <a:spLocks noChangeArrowheads="1"/>
                </p:cNvSpPr>
                <p:nvPr/>
              </p:nvSpPr>
              <p:spPr bwMode="auto">
                <a:xfrm rot="16200000">
                  <a:off x="3199036" y="1893700"/>
                  <a:ext cx="460930" cy="127378"/>
                </a:xfrm>
                <a:prstGeom prst="rect">
                  <a:avLst/>
                </a:prstGeom>
                <a:grpFill/>
                <a:ln w="9525">
                  <a:noFill/>
                  <a:miter lim="800000"/>
                  <a:headEnd/>
                  <a:tailEnd/>
                </a:ln>
              </p:spPr>
              <p:txBody>
                <a:bodyPr lIns="0" tIns="0" rIns="0" bIns="0">
                  <a:spAutoFit/>
                </a:bodyPr>
                <a:lstStyle/>
                <a:p>
                  <a:pPr>
                    <a:defRPr/>
                  </a:pPr>
                  <a:r>
                    <a:rPr lang="en-US" sz="300" b="1" kern="0" dirty="0">
                      <a:solidFill>
                        <a:sysClr val="windowText" lastClr="000000"/>
                      </a:solidFill>
                    </a:rPr>
                    <a:t>TST123</a:t>
                  </a:r>
                </a:p>
              </p:txBody>
            </p:sp>
          </p:grpSp>
        </p:grpSp>
        <p:grpSp>
          <p:nvGrpSpPr>
            <p:cNvPr id="256" name="Group 44"/>
            <p:cNvGrpSpPr>
              <a:grpSpLocks/>
            </p:cNvGrpSpPr>
            <p:nvPr/>
          </p:nvGrpSpPr>
          <p:grpSpPr bwMode="auto">
            <a:xfrm rot="1218310">
              <a:off x="2716040" y="1476669"/>
              <a:ext cx="118104" cy="364952"/>
              <a:chOff x="2543175" y="1338263"/>
              <a:chExt cx="428626" cy="1633635"/>
            </a:xfrm>
            <a:solidFill>
              <a:schemeClr val="accent2">
                <a:lumMod val="75000"/>
              </a:schemeClr>
            </a:solidFill>
          </p:grpSpPr>
          <p:sp>
            <p:nvSpPr>
              <p:cNvPr id="257" name="Freeform 256"/>
              <p:cNvSpPr/>
              <p:nvPr/>
            </p:nvSpPr>
            <p:spPr>
              <a:xfrm>
                <a:off x="2543175" y="1338263"/>
                <a:ext cx="428626" cy="1633635"/>
              </a:xfrm>
              <a:custGeom>
                <a:avLst/>
                <a:gdLst>
                  <a:gd name="connsiteX0" fmla="*/ 0 w 228600"/>
                  <a:gd name="connsiteY0" fmla="*/ 28575 h 914400"/>
                  <a:gd name="connsiteX1" fmla="*/ 114300 w 228600"/>
                  <a:gd name="connsiteY1" fmla="*/ 57150 h 914400"/>
                  <a:gd name="connsiteX2" fmla="*/ 228600 w 228600"/>
                  <a:gd name="connsiteY2" fmla="*/ 28575 h 914400"/>
                  <a:gd name="connsiteX3" fmla="*/ 228600 w 228600"/>
                  <a:gd name="connsiteY3" fmla="*/ 885825 h 914400"/>
                  <a:gd name="connsiteX4" fmla="*/ 130629 w 228600"/>
                  <a:gd name="connsiteY4" fmla="*/ 914107 h 914400"/>
                  <a:gd name="connsiteX5" fmla="*/ 97972 w 228600"/>
                  <a:gd name="connsiteY5" fmla="*/ 914107 h 914400"/>
                  <a:gd name="connsiteX6" fmla="*/ 1 w 228600"/>
                  <a:gd name="connsiteY6" fmla="*/ 885825 h 914400"/>
                  <a:gd name="connsiteX7" fmla="*/ 0 w 228600"/>
                  <a:gd name="connsiteY7" fmla="*/ 28575 h 914400"/>
                  <a:gd name="connsiteX0" fmla="*/ 0 w 228600"/>
                  <a:gd name="connsiteY0" fmla="*/ 28575 h 914400"/>
                  <a:gd name="connsiteX1" fmla="*/ 97971 w 228600"/>
                  <a:gd name="connsiteY1" fmla="*/ 293 h 914400"/>
                  <a:gd name="connsiteX2" fmla="*/ 130628 w 228600"/>
                  <a:gd name="connsiteY2" fmla="*/ 293 h 914400"/>
                  <a:gd name="connsiteX3" fmla="*/ 228599 w 228600"/>
                  <a:gd name="connsiteY3" fmla="*/ 28575 h 914400"/>
                  <a:gd name="connsiteX4" fmla="*/ 130628 w 228600"/>
                  <a:gd name="connsiteY4" fmla="*/ 56857 h 914400"/>
                  <a:gd name="connsiteX5" fmla="*/ 97971 w 228600"/>
                  <a:gd name="connsiteY5" fmla="*/ 56857 h 914400"/>
                  <a:gd name="connsiteX6" fmla="*/ 0 w 228600"/>
                  <a:gd name="connsiteY6" fmla="*/ 28575 h 914400"/>
                  <a:gd name="connsiteX0" fmla="*/ 228600 w 228600"/>
                  <a:gd name="connsiteY0" fmla="*/ 28575 h 914400"/>
                  <a:gd name="connsiteX1" fmla="*/ 130629 w 228600"/>
                  <a:gd name="connsiteY1" fmla="*/ 56857 h 914400"/>
                  <a:gd name="connsiteX2" fmla="*/ 97972 w 228600"/>
                  <a:gd name="connsiteY2" fmla="*/ 56857 h 914400"/>
                  <a:gd name="connsiteX3" fmla="*/ 1 w 228600"/>
                  <a:gd name="connsiteY3" fmla="*/ 28575 h 914400"/>
                  <a:gd name="connsiteX4" fmla="*/ 97972 w 228600"/>
                  <a:gd name="connsiteY4" fmla="*/ 293 h 914400"/>
                  <a:gd name="connsiteX5" fmla="*/ 130629 w 228600"/>
                  <a:gd name="connsiteY5" fmla="*/ 293 h 914400"/>
                  <a:gd name="connsiteX6" fmla="*/ 228600 w 228600"/>
                  <a:gd name="connsiteY6" fmla="*/ 28575 h 914400"/>
                  <a:gd name="connsiteX7" fmla="*/ 228600 w 228600"/>
                  <a:gd name="connsiteY7" fmla="*/ 885825 h 914400"/>
                  <a:gd name="connsiteX8" fmla="*/ 130629 w 228600"/>
                  <a:gd name="connsiteY8" fmla="*/ 914107 h 914400"/>
                  <a:gd name="connsiteX9" fmla="*/ 97972 w 228600"/>
                  <a:gd name="connsiteY9" fmla="*/ 914107 h 914400"/>
                  <a:gd name="connsiteX10" fmla="*/ 1 w 228600"/>
                  <a:gd name="connsiteY10" fmla="*/ 885825 h 914400"/>
                  <a:gd name="connsiteX11" fmla="*/ 0 w 228600"/>
                  <a:gd name="connsiteY11" fmla="*/ 28575 h 914400"/>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142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904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 h="990796" stroke="0" extrusionOk="0">
                    <a:moveTo>
                      <a:pt x="1" y="28673"/>
                    </a:moveTo>
                    <a:cubicBezTo>
                      <a:pt x="1" y="44455"/>
                      <a:pt x="51175" y="57248"/>
                      <a:pt x="114301" y="57248"/>
                    </a:cubicBezTo>
                    <a:cubicBezTo>
                      <a:pt x="177427" y="57248"/>
                      <a:pt x="228601" y="44455"/>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close/>
                  </a:path>
                  <a:path w="228602" h="990796" fill="lighten" stroke="0" extrusionOk="0">
                    <a:moveTo>
                      <a:pt x="1" y="28673"/>
                    </a:moveTo>
                    <a:cubicBezTo>
                      <a:pt x="1" y="14468"/>
                      <a:pt x="41737" y="2420"/>
                      <a:pt x="97972" y="391"/>
                    </a:cubicBezTo>
                    <a:cubicBezTo>
                      <a:pt x="108802" y="0"/>
                      <a:pt x="119800" y="0"/>
                      <a:pt x="130629" y="391"/>
                    </a:cubicBezTo>
                    <a:cubicBezTo>
                      <a:pt x="186865" y="2420"/>
                      <a:pt x="228601" y="14468"/>
                      <a:pt x="228600" y="28673"/>
                    </a:cubicBezTo>
                    <a:cubicBezTo>
                      <a:pt x="228600" y="42878"/>
                      <a:pt x="186864" y="54926"/>
                      <a:pt x="130629" y="56955"/>
                    </a:cubicBezTo>
                    <a:cubicBezTo>
                      <a:pt x="119799" y="57346"/>
                      <a:pt x="108801" y="57346"/>
                      <a:pt x="97972" y="56955"/>
                    </a:cubicBezTo>
                    <a:cubicBezTo>
                      <a:pt x="41736" y="54926"/>
                      <a:pt x="0" y="42878"/>
                      <a:pt x="1" y="28673"/>
                    </a:cubicBezTo>
                    <a:close/>
                  </a:path>
                  <a:path w="228602" h="990796" fill="none" extrusionOk="0">
                    <a:moveTo>
                      <a:pt x="228601" y="28673"/>
                    </a:moveTo>
                    <a:cubicBezTo>
                      <a:pt x="228601" y="42878"/>
                      <a:pt x="186865" y="54926"/>
                      <a:pt x="130630" y="56955"/>
                    </a:cubicBezTo>
                    <a:cubicBezTo>
                      <a:pt x="119800" y="57346"/>
                      <a:pt x="108802" y="57346"/>
                      <a:pt x="97973" y="56955"/>
                    </a:cubicBezTo>
                    <a:cubicBezTo>
                      <a:pt x="41737" y="54926"/>
                      <a:pt x="1" y="42878"/>
                      <a:pt x="2" y="28673"/>
                    </a:cubicBezTo>
                    <a:cubicBezTo>
                      <a:pt x="2" y="14468"/>
                      <a:pt x="41738" y="2420"/>
                      <a:pt x="97973" y="391"/>
                    </a:cubicBezTo>
                    <a:cubicBezTo>
                      <a:pt x="108803" y="0"/>
                      <a:pt x="119801" y="0"/>
                      <a:pt x="130630" y="391"/>
                    </a:cubicBezTo>
                    <a:cubicBezTo>
                      <a:pt x="186866" y="2420"/>
                      <a:pt x="228602" y="14468"/>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path>
                </a:pathLst>
              </a:custGeom>
              <a:grpFill/>
              <a:ln w="12700" cap="flat" cmpd="sng" algn="ctr">
                <a:solidFill>
                  <a:srgbClr val="1F497D">
                    <a:lumMod val="60000"/>
                    <a:lumOff val="40000"/>
                  </a:srgbClr>
                </a:solidFill>
                <a:prstDash val="solid"/>
              </a:ln>
              <a:effectLst/>
            </p:spPr>
            <p:txBody>
              <a:bodyPr anchor="ctr"/>
              <a:lstStyle/>
              <a:p>
                <a:pPr algn="ctr">
                  <a:defRPr/>
                </a:pPr>
                <a:endParaRPr lang="en-US" kern="0">
                  <a:solidFill>
                    <a:sysClr val="window" lastClr="FFFFFF"/>
                  </a:solidFill>
                </a:endParaRPr>
              </a:p>
            </p:txBody>
          </p:sp>
          <p:grpSp>
            <p:nvGrpSpPr>
              <p:cNvPr id="258" name="Group 43"/>
              <p:cNvGrpSpPr>
                <a:grpSpLocks/>
              </p:cNvGrpSpPr>
              <p:nvPr/>
            </p:nvGrpSpPr>
            <p:grpSpPr bwMode="auto">
              <a:xfrm>
                <a:off x="2651539" y="1776740"/>
                <a:ext cx="301003" cy="823537"/>
                <a:chOff x="3316766" y="1726928"/>
                <a:chExt cx="262051" cy="823537"/>
              </a:xfrm>
              <a:grpFill/>
            </p:grpSpPr>
            <p:sp>
              <p:nvSpPr>
                <p:cNvPr id="259" name="Freeform 258"/>
                <p:cNvSpPr/>
                <p:nvPr/>
              </p:nvSpPr>
              <p:spPr>
                <a:xfrm>
                  <a:off x="3316766" y="1774799"/>
                  <a:ext cx="262051" cy="775666"/>
                </a:xfrm>
                <a:custGeom>
                  <a:avLst/>
                  <a:gdLst>
                    <a:gd name="connsiteX0" fmla="*/ 0 w 507206"/>
                    <a:gd name="connsiteY0" fmla="*/ 0 h 1400175"/>
                    <a:gd name="connsiteX1" fmla="*/ 507206 w 507206"/>
                    <a:gd name="connsiteY1" fmla="*/ 0 h 1400175"/>
                    <a:gd name="connsiteX2" fmla="*/ 507206 w 507206"/>
                    <a:gd name="connsiteY2" fmla="*/ 1400175 h 1400175"/>
                    <a:gd name="connsiteX3" fmla="*/ 0 w 507206"/>
                    <a:gd name="connsiteY3" fmla="*/ 1400175 h 1400175"/>
                    <a:gd name="connsiteX4" fmla="*/ 0 w 507206"/>
                    <a:gd name="connsiteY4" fmla="*/ 0 h 1400175"/>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397793 h 1462087"/>
                    <a:gd name="connsiteX3" fmla="*/ 0 w 507206"/>
                    <a:gd name="connsiteY3" fmla="*/ 1462087 h 1462087"/>
                    <a:gd name="connsiteX4" fmla="*/ 0 w 507206"/>
                    <a:gd name="connsiteY4" fmla="*/ 61912 h 1462087"/>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507331"/>
                    <a:gd name="connsiteX1" fmla="*/ 507206 w 507206"/>
                    <a:gd name="connsiteY1" fmla="*/ 0 h 1507331"/>
                    <a:gd name="connsiteX2" fmla="*/ 507206 w 507206"/>
                    <a:gd name="connsiteY2" fmla="*/ 1397793 h 1507331"/>
                    <a:gd name="connsiteX3" fmla="*/ 0 w 507206"/>
                    <a:gd name="connsiteY3" fmla="*/ 1462087 h 1507331"/>
                    <a:gd name="connsiteX4" fmla="*/ 0 w 507206"/>
                    <a:gd name="connsiteY4" fmla="*/ 61912 h 150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 h="1507331">
                      <a:moveTo>
                        <a:pt x="0" y="61912"/>
                      </a:moveTo>
                      <a:cubicBezTo>
                        <a:pt x="171450" y="96044"/>
                        <a:pt x="442912" y="77787"/>
                        <a:pt x="507206" y="0"/>
                      </a:cubicBezTo>
                      <a:lnTo>
                        <a:pt x="507206" y="1397793"/>
                      </a:lnTo>
                      <a:cubicBezTo>
                        <a:pt x="419100" y="1497805"/>
                        <a:pt x="164307" y="1507331"/>
                        <a:pt x="0" y="1462087"/>
                      </a:cubicBezTo>
                      <a:lnTo>
                        <a:pt x="0" y="61912"/>
                      </a:lnTo>
                      <a:close/>
                    </a:path>
                  </a:pathLst>
                </a:custGeom>
                <a:grpFill/>
                <a:ln w="1270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nvGrpSpPr>
                <p:cNvPr id="260" name="Group 42"/>
                <p:cNvGrpSpPr>
                  <a:grpSpLocks/>
                </p:cNvGrpSpPr>
                <p:nvPr/>
              </p:nvGrpSpPr>
              <p:grpSpPr bwMode="auto">
                <a:xfrm>
                  <a:off x="3348208" y="2191315"/>
                  <a:ext cx="213832" cy="304281"/>
                  <a:chOff x="3856914" y="2098807"/>
                  <a:chExt cx="256654" cy="304281"/>
                </a:xfrm>
                <a:grpFill/>
              </p:grpSpPr>
              <p:sp>
                <p:nvSpPr>
                  <p:cNvPr id="262" name="Freeform 261"/>
                  <p:cNvSpPr/>
                  <p:nvPr/>
                </p:nvSpPr>
                <p:spPr>
                  <a:xfrm>
                    <a:off x="3856914" y="2106289"/>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3" name="Freeform 262"/>
                  <p:cNvSpPr/>
                  <p:nvPr/>
                </p:nvSpPr>
                <p:spPr>
                  <a:xfrm>
                    <a:off x="3856914" y="213871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4" name="Freeform 263"/>
                  <p:cNvSpPr/>
                  <p:nvPr/>
                </p:nvSpPr>
                <p:spPr>
                  <a:xfrm>
                    <a:off x="3856914" y="218360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5" name="Freeform 264"/>
                  <p:cNvSpPr/>
                  <p:nvPr/>
                </p:nvSpPr>
                <p:spPr>
                  <a:xfrm>
                    <a:off x="3856914" y="221104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6" name="Freeform 265"/>
                  <p:cNvSpPr/>
                  <p:nvPr/>
                </p:nvSpPr>
                <p:spPr>
                  <a:xfrm>
                    <a:off x="3856914" y="2240970"/>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2857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7" name="Freeform 266"/>
                  <p:cNvSpPr/>
                  <p:nvPr/>
                </p:nvSpPr>
                <p:spPr>
                  <a:xfrm>
                    <a:off x="3856914" y="226591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8" name="Freeform 267"/>
                  <p:cNvSpPr/>
                  <p:nvPr/>
                </p:nvSpPr>
                <p:spPr>
                  <a:xfrm>
                    <a:off x="3856914" y="229334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9" name="Freeform 268"/>
                  <p:cNvSpPr/>
                  <p:nvPr/>
                </p:nvSpPr>
                <p:spPr>
                  <a:xfrm>
                    <a:off x="3856914" y="233325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0" name="Freeform 269"/>
                  <p:cNvSpPr/>
                  <p:nvPr/>
                </p:nvSpPr>
                <p:spPr>
                  <a:xfrm>
                    <a:off x="3856914" y="2365676"/>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1" name="Rectangle 270"/>
                  <p:cNvSpPr/>
                  <p:nvPr/>
                </p:nvSpPr>
                <p:spPr>
                  <a:xfrm flipH="1">
                    <a:off x="4113568" y="2098807"/>
                    <a:ext cx="0" cy="281833"/>
                  </a:xfrm>
                  <a:prstGeom prst="rect">
                    <a:avLst/>
                  </a:prstGeom>
                  <a:grpFill/>
                  <a:ln w="1905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sp>
              <p:nvSpPr>
                <p:cNvPr id="261" name="TextBox 40"/>
                <p:cNvSpPr txBox="1">
                  <a:spLocks noChangeArrowheads="1"/>
                </p:cNvSpPr>
                <p:nvPr/>
              </p:nvSpPr>
              <p:spPr bwMode="auto">
                <a:xfrm rot="16200000">
                  <a:off x="3199036" y="1893705"/>
                  <a:ext cx="460931" cy="127378"/>
                </a:xfrm>
                <a:prstGeom prst="rect">
                  <a:avLst/>
                </a:prstGeom>
                <a:grpFill/>
                <a:ln w="9525">
                  <a:noFill/>
                  <a:miter lim="800000"/>
                  <a:headEnd/>
                  <a:tailEnd/>
                </a:ln>
              </p:spPr>
              <p:txBody>
                <a:bodyPr lIns="0" tIns="0" rIns="0" bIns="0">
                  <a:spAutoFit/>
                </a:bodyPr>
                <a:lstStyle/>
                <a:p>
                  <a:pPr>
                    <a:defRPr/>
                  </a:pPr>
                  <a:r>
                    <a:rPr lang="en-US" sz="300" b="1" kern="0" dirty="0">
                      <a:solidFill>
                        <a:sysClr val="windowText" lastClr="000000"/>
                      </a:solidFill>
                    </a:rPr>
                    <a:t>TST123</a:t>
                  </a:r>
                </a:p>
              </p:txBody>
            </p:sp>
          </p:grpSp>
        </p:grpSp>
      </p:grpSp>
      <p:sp>
        <p:nvSpPr>
          <p:cNvPr id="6" name="Rectangle 5"/>
          <p:cNvSpPr/>
          <p:nvPr/>
        </p:nvSpPr>
        <p:spPr>
          <a:xfrm>
            <a:off x="836365" y="385135"/>
            <a:ext cx="7367374" cy="707886"/>
          </a:xfrm>
          <a:prstGeom prst="rect">
            <a:avLst/>
          </a:prstGeom>
        </p:spPr>
        <p:txBody>
          <a:bodyPr wrap="square">
            <a:spAutoFit/>
          </a:bodyPr>
          <a:lstStyle/>
          <a:p>
            <a:r>
              <a:rPr lang="en-US" sz="4000" b="1" dirty="0" smtClean="0">
                <a:solidFill>
                  <a:schemeClr val="bg2">
                    <a:lumMod val="25000"/>
                  </a:schemeClr>
                </a:solidFill>
              </a:rPr>
              <a:t>Implementation at MUSC</a:t>
            </a:r>
            <a:endParaRPr lang="en-US" sz="4000" b="1" dirty="0">
              <a:solidFill>
                <a:schemeClr val="bg2">
                  <a:lumMod val="25000"/>
                </a:schemeClr>
              </a:solidFill>
            </a:endParaRPr>
          </a:p>
        </p:txBody>
      </p:sp>
      <p:pic>
        <p:nvPicPr>
          <p:cNvPr id="89" name="Picture 88" descr="http://www.ipharmd.net/images/rx_mortar_pestle_outl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6048" y="4426574"/>
            <a:ext cx="629159" cy="370952"/>
          </a:xfrm>
          <a:prstGeom prst="rect">
            <a:avLst/>
          </a:prstGeom>
          <a:noFill/>
          <a:extLst>
            <a:ext uri="{909E8E84-426E-40DD-AFC4-6F175D3DCCD1}">
              <a14:hiddenFill xmlns:a14="http://schemas.microsoft.com/office/drawing/2010/main">
                <a:solidFill>
                  <a:srgbClr val="FFFFFF"/>
                </a:solidFill>
              </a14:hiddenFill>
            </a:ext>
          </a:extLst>
        </p:spPr>
      </p:pic>
      <p:pic>
        <p:nvPicPr>
          <p:cNvPr id="98" name="B47E3AA7-9A0E-4CE7-8265-9D5125494E8B" descr="226453E5-1489-4336-9146-44F6A191396B@hs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098" y="2112431"/>
            <a:ext cx="1370219" cy="8297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2" name="Text Box 21"/>
          <p:cNvSpPr txBox="1">
            <a:spLocks noChangeArrowheads="1"/>
          </p:cNvSpPr>
          <p:nvPr/>
        </p:nvSpPr>
        <p:spPr bwMode="auto">
          <a:xfrm>
            <a:off x="5055298" y="2284702"/>
            <a:ext cx="1618153" cy="3268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sz="1400" dirty="0" smtClean="0"/>
              <a:t>ontology</a:t>
            </a:r>
            <a:endParaRPr lang="en-US" sz="1400" dirty="0"/>
          </a:p>
        </p:txBody>
      </p:sp>
      <p:pic>
        <p:nvPicPr>
          <p:cNvPr id="113" name="B47E3AA7-9A0E-4CE7-8265-9D5125494E8B" descr="226453E5-1489-4336-9146-44F6A191396B@hs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881" y="1435098"/>
            <a:ext cx="1370219" cy="8297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AutoShape 2" descr="Image result for icd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icd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Image result for icd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Image result for icd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137" y="4399731"/>
            <a:ext cx="481988" cy="481988"/>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2067218" y="2781361"/>
            <a:ext cx="1096837" cy="532143"/>
            <a:chOff x="3908791" y="3200813"/>
            <a:chExt cx="2775153" cy="1621141"/>
          </a:xfrm>
        </p:grpSpPr>
        <p:sp>
          <p:nvSpPr>
            <p:cNvPr id="86" name="TextBox 85"/>
            <p:cNvSpPr txBox="1"/>
            <p:nvPr/>
          </p:nvSpPr>
          <p:spPr>
            <a:xfrm>
              <a:off x="4268433" y="3236411"/>
              <a:ext cx="2288297" cy="562574"/>
            </a:xfrm>
            <a:prstGeom prst="rect">
              <a:avLst/>
            </a:prstGeom>
            <a:noFill/>
          </p:spPr>
          <p:txBody>
            <a:bodyPr wrap="none" rtlCol="0">
              <a:spAutoFit/>
            </a:bodyPr>
            <a:lstStyle/>
            <a:p>
              <a:r>
                <a:rPr lang="en-US" sz="600" u="sng" dirty="0" smtClean="0"/>
                <a:t>Consent to access EMR</a:t>
              </a:r>
              <a:endParaRPr lang="en-US" sz="600" u="sng" dirty="0"/>
            </a:p>
          </p:txBody>
        </p:sp>
        <p:sp>
          <p:nvSpPr>
            <p:cNvPr id="91" name="TextBox 90"/>
            <p:cNvSpPr txBox="1"/>
            <p:nvPr/>
          </p:nvSpPr>
          <p:spPr>
            <a:xfrm>
              <a:off x="4257750" y="3671466"/>
              <a:ext cx="2426194" cy="562574"/>
            </a:xfrm>
            <a:prstGeom prst="rect">
              <a:avLst/>
            </a:prstGeom>
            <a:noFill/>
          </p:spPr>
          <p:txBody>
            <a:bodyPr wrap="none" rtlCol="0">
              <a:spAutoFit/>
            </a:bodyPr>
            <a:lstStyle/>
            <a:p>
              <a:r>
                <a:rPr lang="en-US" sz="600" u="sng" dirty="0" smtClean="0"/>
                <a:t>Consent to donate blood</a:t>
              </a:r>
              <a:endParaRPr lang="en-US" sz="600" u="sng" dirty="0"/>
            </a:p>
          </p:txBody>
        </p:sp>
        <p:sp>
          <p:nvSpPr>
            <p:cNvPr id="92" name="TextBox 91"/>
            <p:cNvSpPr txBox="1"/>
            <p:nvPr/>
          </p:nvSpPr>
          <p:spPr>
            <a:xfrm>
              <a:off x="4268433" y="4123594"/>
              <a:ext cx="2377525" cy="562574"/>
            </a:xfrm>
            <a:prstGeom prst="rect">
              <a:avLst/>
            </a:prstGeom>
            <a:noFill/>
          </p:spPr>
          <p:txBody>
            <a:bodyPr wrap="none" rtlCol="0">
              <a:spAutoFit/>
            </a:bodyPr>
            <a:lstStyle/>
            <a:p>
              <a:r>
                <a:rPr lang="en-US" sz="600" u="sng" dirty="0" smtClean="0"/>
                <a:t>Decline to donate tissue</a:t>
              </a:r>
              <a:endParaRPr lang="en-US" sz="600" u="sng" dirty="0"/>
            </a:p>
          </p:txBody>
        </p:sp>
        <p:pic>
          <p:nvPicPr>
            <p:cNvPr id="95" name="Picture 2" descr="Image result for check 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1293" y="3200813"/>
              <a:ext cx="392988" cy="39270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pic>
          <p:nvPicPr>
            <p:cNvPr id="97" name="Picture 2" descr="Image result for check 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3891" y="3660531"/>
              <a:ext cx="387793" cy="387513"/>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99" name="Rectangle 98"/>
            <p:cNvSpPr/>
            <p:nvPr/>
          </p:nvSpPr>
          <p:spPr>
            <a:xfrm>
              <a:off x="3960132" y="4097805"/>
              <a:ext cx="395311" cy="416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a:p>
          </p:txBody>
        </p:sp>
        <p:sp>
          <p:nvSpPr>
            <p:cNvPr id="100" name="Rectangle 99"/>
            <p:cNvSpPr/>
            <p:nvPr/>
          </p:nvSpPr>
          <p:spPr>
            <a:xfrm>
              <a:off x="3908791" y="4024975"/>
              <a:ext cx="497995" cy="79697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05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a:t>
              </a:r>
              <a:endParaRPr lang="en-US" sz="105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extLst>
      <p:ext uri="{BB962C8B-B14F-4D97-AF65-F5344CB8AC3E}">
        <p14:creationId xmlns:p14="http://schemas.microsoft.com/office/powerpoint/2010/main" val="1257547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579337"/>
            <a:ext cx="8005762" cy="770607"/>
          </a:xfrm>
        </p:spPr>
        <p:txBody>
          <a:bodyPr>
            <a:normAutofit/>
          </a:bodyPr>
          <a:lstStyle/>
          <a:p>
            <a:r>
              <a:rPr lang="en-US" b="1" dirty="0" smtClean="0"/>
              <a:t>Take Home </a:t>
            </a:r>
            <a:r>
              <a:rPr lang="en-US" b="1" dirty="0" smtClean="0"/>
              <a:t>Message</a:t>
            </a:r>
            <a:endParaRPr lang="en-US" b="1" dirty="0">
              <a:solidFill>
                <a:schemeClr val="accent2"/>
              </a:solidFill>
            </a:endParaRPr>
          </a:p>
        </p:txBody>
      </p:sp>
      <p:sp>
        <p:nvSpPr>
          <p:cNvPr id="3" name="Content Placeholder 2"/>
          <p:cNvSpPr>
            <a:spLocks noGrp="1"/>
          </p:cNvSpPr>
          <p:nvPr>
            <p:ph idx="1"/>
          </p:nvPr>
        </p:nvSpPr>
        <p:spPr>
          <a:xfrm>
            <a:off x="681038" y="1430411"/>
            <a:ext cx="8005762" cy="4893271"/>
          </a:xfrm>
        </p:spPr>
        <p:txBody>
          <a:bodyPr>
            <a:normAutofit fontScale="85000" lnSpcReduction="20000"/>
          </a:bodyPr>
          <a:lstStyle/>
          <a:p>
            <a:r>
              <a:rPr lang="en-US" dirty="0"/>
              <a:t>Comprehensive biobanking ontology </a:t>
            </a:r>
            <a:r>
              <a:rPr lang="en-US" dirty="0" smtClean="0"/>
              <a:t>enables searching for </a:t>
            </a:r>
            <a:r>
              <a:rPr lang="en-US" dirty="0"/>
              <a:t>specimen collections with associated clinical annotation, within and across systems and </a:t>
            </a:r>
            <a:r>
              <a:rPr lang="en-US" dirty="0" smtClean="0"/>
              <a:t>institutions</a:t>
            </a:r>
            <a:br>
              <a:rPr lang="en-US" dirty="0" smtClean="0"/>
            </a:br>
            <a:endParaRPr lang="en-US" dirty="0"/>
          </a:p>
          <a:p>
            <a:r>
              <a:rPr lang="en-US" dirty="0" smtClean="0"/>
              <a:t>Ontology </a:t>
            </a:r>
            <a:r>
              <a:rPr lang="en-US" dirty="0" smtClean="0"/>
              <a:t>adds standardized semantic layer </a:t>
            </a:r>
            <a:r>
              <a:rPr lang="en-US" dirty="0" smtClean="0"/>
              <a:t>to </a:t>
            </a:r>
            <a:r>
              <a:rPr lang="en-US" dirty="0" smtClean="0"/>
              <a:t>different </a:t>
            </a:r>
            <a:r>
              <a:rPr lang="en-US" dirty="0"/>
              <a:t>existing </a:t>
            </a:r>
            <a:r>
              <a:rPr lang="en-US" dirty="0" smtClean="0"/>
              <a:t>systems, such </a:t>
            </a:r>
            <a:r>
              <a:rPr lang="en-US" dirty="0"/>
              <a:t>as LabVantage, LIMS, Redcap, data </a:t>
            </a:r>
            <a:r>
              <a:rPr lang="en-US" dirty="0" smtClean="0"/>
              <a:t>warehouse</a:t>
            </a:r>
            <a:br>
              <a:rPr lang="en-US" dirty="0" smtClean="0"/>
            </a:br>
            <a:endParaRPr lang="en-US" dirty="0" smtClean="0"/>
          </a:p>
          <a:p>
            <a:r>
              <a:rPr lang="en-US" dirty="0" smtClean="0"/>
              <a:t>Does </a:t>
            </a:r>
            <a:r>
              <a:rPr lang="en-US" dirty="0" smtClean="0"/>
              <a:t>not require a specific </a:t>
            </a:r>
            <a:r>
              <a:rPr lang="en-US" dirty="0" smtClean="0"/>
              <a:t>database- can be used in different ways</a:t>
            </a:r>
            <a:br>
              <a:rPr lang="en-US" dirty="0" smtClean="0"/>
            </a:br>
            <a:endParaRPr lang="en-US" dirty="0" smtClean="0"/>
          </a:p>
          <a:p>
            <a:r>
              <a:rPr lang="en-US" dirty="0" smtClean="0"/>
              <a:t>Can create views </a:t>
            </a:r>
            <a:r>
              <a:rPr lang="en-US" dirty="0" smtClean="0"/>
              <a:t>into </a:t>
            </a:r>
            <a:r>
              <a:rPr lang="en-US" dirty="0" smtClean="0"/>
              <a:t>data using i2b2</a:t>
            </a:r>
            <a:endParaRPr lang="en-US" dirty="0" smtClean="0"/>
          </a:p>
        </p:txBody>
      </p:sp>
    </p:spTree>
    <p:extLst>
      <p:ext uri="{BB962C8B-B14F-4D97-AF65-F5344CB8AC3E}">
        <p14:creationId xmlns:p14="http://schemas.microsoft.com/office/powerpoint/2010/main" val="26810438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74" y="353234"/>
            <a:ext cx="8005762" cy="1143000"/>
          </a:xfrm>
        </p:spPr>
        <p:txBody>
          <a:bodyPr>
            <a:noAutofit/>
          </a:bodyPr>
          <a:lstStyle/>
          <a:p>
            <a:r>
              <a:rPr lang="en-US" sz="3600" b="1" dirty="0" smtClean="0"/>
              <a:t>Future Directions:</a:t>
            </a:r>
            <a:br>
              <a:rPr lang="en-US" sz="3600" b="1" dirty="0" smtClean="0"/>
            </a:br>
            <a:r>
              <a:rPr lang="en-US" sz="3600" b="1" dirty="0" smtClean="0"/>
              <a:t>Provide </a:t>
            </a:r>
            <a:r>
              <a:rPr lang="en-US" sz="3600" b="1" dirty="0"/>
              <a:t>a framework for </a:t>
            </a:r>
            <a:r>
              <a:rPr lang="en-US" sz="3600" b="1" dirty="0" smtClean="0"/>
              <a:t>collaboration</a:t>
            </a:r>
            <a:endParaRPr lang="en-US" sz="3600" b="1" dirty="0"/>
          </a:p>
        </p:txBody>
      </p:sp>
      <p:sp>
        <p:nvSpPr>
          <p:cNvPr id="3" name="Content Placeholder 2"/>
          <p:cNvSpPr>
            <a:spLocks noGrp="1"/>
          </p:cNvSpPr>
          <p:nvPr>
            <p:ph idx="1"/>
          </p:nvPr>
        </p:nvSpPr>
        <p:spPr>
          <a:xfrm>
            <a:off x="512379" y="2225615"/>
            <a:ext cx="8229600" cy="2803585"/>
          </a:xfrm>
        </p:spPr>
        <p:txBody>
          <a:bodyPr>
            <a:normAutofit fontScale="92500" lnSpcReduction="20000"/>
          </a:bodyPr>
          <a:lstStyle/>
          <a:p>
            <a:pPr marL="342900" lvl="1" indent="-342900">
              <a:buFont typeface="Arial" panose="020B0604020202020204" pitchFamily="34" charset="0"/>
              <a:buChar char="•"/>
            </a:pPr>
            <a:r>
              <a:rPr lang="en-US" dirty="0"/>
              <a:t>Extend coverage of OBIB: </a:t>
            </a:r>
            <a:r>
              <a:rPr lang="en-US" dirty="0" smtClean="0"/>
              <a:t>submit </a:t>
            </a:r>
            <a:r>
              <a:rPr lang="en-US" b="1" dirty="0" smtClean="0"/>
              <a:t>terms and use cases </a:t>
            </a:r>
            <a:r>
              <a:rPr lang="en-US" dirty="0" smtClean="0"/>
              <a:t>from  </a:t>
            </a:r>
            <a:r>
              <a:rPr lang="en-US" dirty="0"/>
              <a:t>different biobanks </a:t>
            </a:r>
            <a:r>
              <a:rPr lang="en-US" dirty="0" smtClean="0"/>
              <a:t>– academia, pharma and </a:t>
            </a:r>
            <a:r>
              <a:rPr lang="en-US" dirty="0" smtClean="0"/>
              <a:t>vendors</a:t>
            </a:r>
          </a:p>
          <a:p>
            <a:pPr marL="342900" lvl="1" indent="-342900">
              <a:buFont typeface="Arial" panose="020B0604020202020204" pitchFamily="34" charset="0"/>
              <a:buChar char="•"/>
            </a:pPr>
            <a:endParaRPr lang="en-US" dirty="0" smtClean="0"/>
          </a:p>
          <a:p>
            <a:pPr marL="342900" lvl="1" indent="-342900">
              <a:buFont typeface="Arial" panose="020B0604020202020204" pitchFamily="34" charset="0"/>
              <a:buChar char="•"/>
            </a:pPr>
            <a:r>
              <a:rPr lang="en-US" dirty="0" smtClean="0"/>
              <a:t>Resubmitting our CTSA Collaborative U01</a:t>
            </a:r>
          </a:p>
          <a:p>
            <a:pPr marL="342900" lvl="1" indent="-342900">
              <a:buFont typeface="Arial" panose="020B0604020202020204" pitchFamily="34" charset="0"/>
              <a:buChar char="•"/>
            </a:pPr>
            <a:endParaRPr lang="en-US" dirty="0" smtClean="0"/>
          </a:p>
          <a:p>
            <a:pPr marL="342900" lvl="1" indent="-342900">
              <a:buFont typeface="Arial" panose="020B0604020202020204" pitchFamily="34" charset="0"/>
              <a:buChar char="•"/>
            </a:pPr>
            <a:r>
              <a:rPr lang="en-US" dirty="0" smtClean="0">
                <a:hlinkClick r:id="rId3"/>
              </a:rPr>
              <a:t>https</a:t>
            </a:r>
            <a:r>
              <a:rPr lang="en-US" dirty="0">
                <a:hlinkClick r:id="rId3"/>
              </a:rPr>
              <a:t>://github.com/biobanking/biobanking/issues</a:t>
            </a:r>
            <a:r>
              <a:rPr lang="en-US" dirty="0"/>
              <a:t> </a:t>
            </a:r>
          </a:p>
        </p:txBody>
      </p:sp>
    </p:spTree>
    <p:extLst>
      <p:ext uri="{BB962C8B-B14F-4D97-AF65-F5344CB8AC3E}">
        <p14:creationId xmlns:p14="http://schemas.microsoft.com/office/powerpoint/2010/main" val="2973791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785" y="203324"/>
            <a:ext cx="8005762" cy="711076"/>
          </a:xfrm>
        </p:spPr>
        <p:txBody>
          <a:bodyPr/>
          <a:lstStyle/>
          <a:p>
            <a:r>
              <a:rPr lang="en-US" b="1" dirty="0" smtClean="0"/>
              <a:t>Today’s Presentation</a:t>
            </a:r>
            <a:endParaRPr lang="en-US" b="1" dirty="0"/>
          </a:p>
        </p:txBody>
      </p:sp>
      <p:sp>
        <p:nvSpPr>
          <p:cNvPr id="3" name="Content Placeholder 2"/>
          <p:cNvSpPr>
            <a:spLocks noGrp="1"/>
          </p:cNvSpPr>
          <p:nvPr>
            <p:ph idx="1"/>
          </p:nvPr>
        </p:nvSpPr>
        <p:spPr>
          <a:xfrm>
            <a:off x="681038" y="825118"/>
            <a:ext cx="8005762" cy="4302125"/>
          </a:xfrm>
        </p:spPr>
        <p:txBody>
          <a:bodyPr/>
          <a:lstStyle/>
          <a:p>
            <a:r>
              <a:rPr lang="en-US" dirty="0" smtClean="0">
                <a:solidFill>
                  <a:schemeClr val="bg2">
                    <a:lumMod val="75000"/>
                  </a:schemeClr>
                </a:solidFill>
              </a:rPr>
              <a:t>Self-Introductions</a:t>
            </a:r>
          </a:p>
          <a:p>
            <a:r>
              <a:rPr lang="en-US" dirty="0" smtClean="0">
                <a:solidFill>
                  <a:schemeClr val="tx1"/>
                </a:solidFill>
              </a:rPr>
              <a:t>Challenges with biobanking data </a:t>
            </a:r>
            <a:endParaRPr lang="en-US" dirty="0" smtClean="0">
              <a:solidFill>
                <a:schemeClr val="tx1"/>
              </a:solidFill>
            </a:endParaRPr>
          </a:p>
          <a:p>
            <a:r>
              <a:rPr lang="en-US" dirty="0" smtClean="0">
                <a:solidFill>
                  <a:schemeClr val="bg2">
                    <a:lumMod val="75000"/>
                  </a:schemeClr>
                </a:solidFill>
              </a:rPr>
              <a:t>What </a:t>
            </a:r>
            <a:r>
              <a:rPr lang="en-US" dirty="0" smtClean="0">
                <a:solidFill>
                  <a:schemeClr val="bg2">
                    <a:lumMod val="75000"/>
                  </a:schemeClr>
                </a:solidFill>
              </a:rPr>
              <a:t>is an </a:t>
            </a:r>
            <a:r>
              <a:rPr lang="en-US" dirty="0" smtClean="0">
                <a:solidFill>
                  <a:schemeClr val="bg2">
                    <a:lumMod val="75000"/>
                  </a:schemeClr>
                </a:solidFill>
              </a:rPr>
              <a:t>ontology</a:t>
            </a:r>
          </a:p>
          <a:p>
            <a:r>
              <a:rPr lang="en-US" dirty="0" smtClean="0">
                <a:solidFill>
                  <a:schemeClr val="bg2">
                    <a:lumMod val="75000"/>
                  </a:schemeClr>
                </a:solidFill>
              </a:rPr>
              <a:t>  </a:t>
            </a:r>
            <a:r>
              <a:rPr lang="en-US" dirty="0" smtClean="0">
                <a:solidFill>
                  <a:schemeClr val="bg2">
                    <a:lumMod val="75000"/>
                  </a:schemeClr>
                </a:solidFill>
              </a:rPr>
              <a:t>questions</a:t>
            </a:r>
          </a:p>
          <a:p>
            <a:r>
              <a:rPr lang="en-US" dirty="0" smtClean="0">
                <a:solidFill>
                  <a:schemeClr val="bg2">
                    <a:lumMod val="75000"/>
                  </a:schemeClr>
                </a:solidFill>
              </a:rPr>
              <a:t>Development of biobanking </a:t>
            </a:r>
            <a:r>
              <a:rPr lang="en-US" dirty="0" smtClean="0">
                <a:solidFill>
                  <a:schemeClr val="bg2">
                    <a:lumMod val="75000"/>
                  </a:schemeClr>
                </a:solidFill>
              </a:rPr>
              <a:t>ontology</a:t>
            </a:r>
          </a:p>
          <a:p>
            <a:r>
              <a:rPr lang="en-US" dirty="0" smtClean="0">
                <a:solidFill>
                  <a:schemeClr val="bg2">
                    <a:lumMod val="75000"/>
                  </a:schemeClr>
                </a:solidFill>
              </a:rPr>
              <a:t> questions</a:t>
            </a:r>
            <a:endParaRPr lang="en-US" dirty="0" smtClean="0">
              <a:solidFill>
                <a:schemeClr val="bg2">
                  <a:lumMod val="75000"/>
                </a:schemeClr>
              </a:solidFill>
            </a:endParaRPr>
          </a:p>
          <a:p>
            <a:r>
              <a:rPr lang="en-US" dirty="0" smtClean="0">
                <a:solidFill>
                  <a:schemeClr val="bg2">
                    <a:lumMod val="75000"/>
                  </a:schemeClr>
                </a:solidFill>
              </a:rPr>
              <a:t>How </a:t>
            </a:r>
            <a:r>
              <a:rPr lang="en-US" dirty="0" smtClean="0">
                <a:solidFill>
                  <a:schemeClr val="bg2">
                    <a:lumMod val="75000"/>
                  </a:schemeClr>
                </a:solidFill>
              </a:rPr>
              <a:t>to implement</a:t>
            </a:r>
            <a:endParaRPr lang="en-US" dirty="0" smtClean="0">
              <a:solidFill>
                <a:schemeClr val="bg2">
                  <a:lumMod val="75000"/>
                </a:schemeClr>
              </a:solidFill>
            </a:endParaRPr>
          </a:p>
          <a:p>
            <a:r>
              <a:rPr lang="en-US" dirty="0" smtClean="0">
                <a:solidFill>
                  <a:schemeClr val="bg2">
                    <a:lumMod val="75000"/>
                  </a:schemeClr>
                </a:solidFill>
              </a:rPr>
              <a:t>Next steps </a:t>
            </a:r>
            <a:endParaRPr lang="en-US" dirty="0" smtClean="0">
              <a:solidFill>
                <a:schemeClr val="bg2">
                  <a:lumMod val="75000"/>
                </a:schemeClr>
              </a:solidFill>
            </a:endParaRPr>
          </a:p>
          <a:p>
            <a:r>
              <a:rPr lang="en-US" dirty="0" smtClean="0">
                <a:solidFill>
                  <a:schemeClr val="bg2">
                    <a:lumMod val="75000"/>
                  </a:schemeClr>
                </a:solidFill>
              </a:rPr>
              <a:t>Time </a:t>
            </a:r>
            <a:r>
              <a:rPr lang="en-US" dirty="0" smtClean="0">
                <a:solidFill>
                  <a:schemeClr val="bg2">
                    <a:lumMod val="75000"/>
                  </a:schemeClr>
                </a:solidFill>
              </a:rPr>
              <a:t>for questions/ discussion</a:t>
            </a:r>
          </a:p>
          <a:p>
            <a:endParaRPr lang="en-US" dirty="0" smtClean="0">
              <a:solidFill>
                <a:schemeClr val="bg2">
                  <a:lumMod val="75000"/>
                </a:schemeClr>
              </a:solidFill>
            </a:endParaRPr>
          </a:p>
          <a:p>
            <a:endParaRPr lang="en-US" dirty="0">
              <a:solidFill>
                <a:schemeClr val="bg2">
                  <a:lumMod val="75000"/>
                </a:schemeClr>
              </a:solidFill>
            </a:endParaRPr>
          </a:p>
        </p:txBody>
      </p:sp>
    </p:spTree>
    <p:extLst>
      <p:ext uri="{BB962C8B-B14F-4D97-AF65-F5344CB8AC3E}">
        <p14:creationId xmlns:p14="http://schemas.microsoft.com/office/powerpoint/2010/main" val="2175682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215212"/>
            <a:ext cx="8005762" cy="1143000"/>
          </a:xfrm>
        </p:spPr>
        <p:txBody>
          <a:bodyPr>
            <a:normAutofit/>
          </a:bodyPr>
          <a:lstStyle/>
          <a:p>
            <a:r>
              <a:rPr lang="en-US" b="1" dirty="0" smtClean="0"/>
              <a:t>Acknowledgements</a:t>
            </a:r>
            <a:endParaRPr lang="en-US" b="1" dirty="0"/>
          </a:p>
        </p:txBody>
      </p:sp>
      <p:sp>
        <p:nvSpPr>
          <p:cNvPr id="3" name="Content Placeholder 2"/>
          <p:cNvSpPr>
            <a:spLocks noGrp="1"/>
          </p:cNvSpPr>
          <p:nvPr>
            <p:ph idx="1"/>
          </p:nvPr>
        </p:nvSpPr>
        <p:spPr>
          <a:xfrm>
            <a:off x="681038" y="1170925"/>
            <a:ext cx="7647714" cy="4932420"/>
          </a:xfrm>
        </p:spPr>
        <p:txBody>
          <a:bodyPr>
            <a:noAutofit/>
          </a:bodyPr>
          <a:lstStyle/>
          <a:p>
            <a:r>
              <a:rPr lang="en-US" sz="1800" dirty="0"/>
              <a:t>University of </a:t>
            </a:r>
            <a:r>
              <a:rPr lang="en-US" sz="1800" dirty="0" smtClean="0"/>
              <a:t>Pennsylvania</a:t>
            </a:r>
          </a:p>
          <a:p>
            <a:pPr lvl="1"/>
            <a:r>
              <a:rPr lang="en-US" sz="1800" dirty="0" smtClean="0"/>
              <a:t>Christian </a:t>
            </a:r>
            <a:r>
              <a:rPr lang="en-US" sz="1800" dirty="0" smtClean="0"/>
              <a:t>J. Stoeckert Jr., PhD, Jie Zheng, PhD David L. Birtwell, MSE Heather Williams, MSE</a:t>
            </a:r>
          </a:p>
          <a:p>
            <a:r>
              <a:rPr lang="en-US" sz="1800" dirty="0" smtClean="0"/>
              <a:t>Duke University </a:t>
            </a:r>
          </a:p>
          <a:p>
            <a:pPr lvl="1"/>
            <a:r>
              <a:rPr lang="en-US" sz="1800" dirty="0" smtClean="0"/>
              <a:t>Helena Ellis, BA, Anna Maria Masci PhD, MS, Ed Hammond, PhD</a:t>
            </a:r>
          </a:p>
          <a:p>
            <a:r>
              <a:rPr lang="en-US" sz="1800" dirty="0" smtClean="0"/>
              <a:t>Medical </a:t>
            </a:r>
            <a:r>
              <a:rPr lang="en-US" sz="1800" dirty="0" smtClean="0"/>
              <a:t>University of South Carolina </a:t>
            </a:r>
          </a:p>
          <a:p>
            <a:pPr lvl="1"/>
            <a:r>
              <a:rPr lang="en-US" sz="1800" dirty="0" smtClean="0"/>
              <a:t>Jihad S. Obeid, MD </a:t>
            </a:r>
          </a:p>
          <a:p>
            <a:r>
              <a:rPr lang="en-US" sz="1800" dirty="0" smtClean="0"/>
              <a:t>University of Arkansas for Medical Sciences</a:t>
            </a:r>
          </a:p>
          <a:p>
            <a:pPr lvl="1"/>
            <a:r>
              <a:rPr lang="en-US" sz="1800" dirty="0" smtClean="0"/>
              <a:t> Mathias Brochhausen, PhD</a:t>
            </a:r>
          </a:p>
          <a:p>
            <a:r>
              <a:rPr lang="en-US" sz="1800" dirty="0" smtClean="0"/>
              <a:t>University of Michigan</a:t>
            </a:r>
          </a:p>
          <a:p>
            <a:pPr lvl="1"/>
            <a:r>
              <a:rPr lang="en-US" sz="1800" dirty="0" smtClean="0"/>
              <a:t>Frank  J. Manion, MS, </a:t>
            </a:r>
            <a:r>
              <a:rPr lang="en-US" sz="1800" dirty="0" err="1" smtClean="0"/>
              <a:t>Marcelline</a:t>
            </a:r>
            <a:r>
              <a:rPr lang="en-US" sz="1800" dirty="0" smtClean="0"/>
              <a:t> Harris, PhD, RN</a:t>
            </a:r>
          </a:p>
          <a:p>
            <a:r>
              <a:rPr lang="en-US" sz="1800" dirty="0"/>
              <a:t>National Cancer Institute</a:t>
            </a:r>
          </a:p>
          <a:p>
            <a:pPr lvl="1"/>
            <a:r>
              <a:rPr lang="en-US" sz="1800" dirty="0"/>
              <a:t>  Ping Guan, PhD,  Helen M Moore, PhD</a:t>
            </a:r>
          </a:p>
          <a:p>
            <a:r>
              <a:rPr lang="en-US" sz="1800" dirty="0" smtClean="0"/>
              <a:t> </a:t>
            </a:r>
            <a:r>
              <a:rPr lang="en-US" sz="1800" dirty="0" smtClean="0"/>
              <a:t>Samvit Solutions, Reston VA</a:t>
            </a:r>
          </a:p>
          <a:p>
            <a:pPr lvl="1"/>
            <a:r>
              <a:rPr lang="en-US" sz="1800" dirty="0" smtClean="0"/>
              <a:t>Lisa Schick, BS</a:t>
            </a:r>
          </a:p>
        </p:txBody>
      </p:sp>
    </p:spTree>
    <p:extLst>
      <p:ext uri="{BB962C8B-B14F-4D97-AF65-F5344CB8AC3E}">
        <p14:creationId xmlns:p14="http://schemas.microsoft.com/office/powerpoint/2010/main" val="3052467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br>
              <a:rPr lang="en-US" dirty="0" smtClean="0"/>
            </a:br>
            <a:r>
              <a:rPr lang="en-US" dirty="0"/>
              <a:t/>
            </a:r>
            <a:br>
              <a:rPr lang="en-US" dirty="0"/>
            </a:br>
            <a:r>
              <a:rPr lang="en-US" dirty="0" smtClean="0"/>
              <a:t>Questions/Discussion</a:t>
            </a:r>
            <a:endParaRPr lang="en-US" dirty="0"/>
          </a:p>
        </p:txBody>
      </p:sp>
      <p:sp>
        <p:nvSpPr>
          <p:cNvPr id="3" name="Content Placeholder 2"/>
          <p:cNvSpPr>
            <a:spLocks noGrp="1"/>
          </p:cNvSpPr>
          <p:nvPr>
            <p:ph idx="1"/>
          </p:nvPr>
        </p:nvSpPr>
        <p:spPr>
          <a:xfrm>
            <a:off x="617976" y="2683259"/>
            <a:ext cx="8005762" cy="2889852"/>
          </a:xfrm>
        </p:spPr>
        <p:txBody>
          <a:bodyPr/>
          <a:lstStyle/>
          <a:p>
            <a:r>
              <a:rPr lang="en-US" dirty="0" smtClean="0"/>
              <a:t>Do you find this project useful?</a:t>
            </a:r>
          </a:p>
          <a:p>
            <a:r>
              <a:rPr lang="en-US" dirty="0" smtClean="0"/>
              <a:t>Do vendors see a need or opportunity for their customers?</a:t>
            </a:r>
          </a:p>
          <a:p>
            <a:r>
              <a:rPr lang="en-US" dirty="0" smtClean="0"/>
              <a:t>Do you want to collaborate by contributing your (real life) use case(s)?</a:t>
            </a:r>
            <a:endParaRPr lang="en-US" dirty="0"/>
          </a:p>
        </p:txBody>
      </p:sp>
    </p:spTree>
    <p:extLst>
      <p:ext uri="{BB962C8B-B14F-4D97-AF65-F5344CB8AC3E}">
        <p14:creationId xmlns:p14="http://schemas.microsoft.com/office/powerpoint/2010/main" val="3154015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668" y="407854"/>
            <a:ext cx="4910959" cy="1467296"/>
          </a:xfrm>
        </p:spPr>
        <p:txBody>
          <a:bodyPr/>
          <a:lstStyle/>
          <a:p>
            <a:r>
              <a:rPr lang="en-US" sz="3600" b="1" dirty="0" smtClean="0"/>
              <a:t>Cohort Identification</a:t>
            </a:r>
            <a:br>
              <a:rPr lang="en-US" sz="3600" b="1" dirty="0" smtClean="0"/>
            </a:br>
            <a:r>
              <a:rPr lang="en-US" sz="3600" b="1" dirty="0" smtClean="0"/>
              <a:t>The Golden Ticket</a:t>
            </a:r>
            <a:endParaRPr lang="en-US" sz="3600" b="1" dirty="0"/>
          </a:p>
        </p:txBody>
      </p:sp>
      <p:sp>
        <p:nvSpPr>
          <p:cNvPr id="3" name="Content Placeholder 2"/>
          <p:cNvSpPr>
            <a:spLocks noGrp="1"/>
          </p:cNvSpPr>
          <p:nvPr>
            <p:ph idx="1"/>
          </p:nvPr>
        </p:nvSpPr>
        <p:spPr>
          <a:xfrm>
            <a:off x="681038" y="2008847"/>
            <a:ext cx="8229600" cy="4329672"/>
          </a:xfrm>
        </p:spPr>
        <p:txBody>
          <a:bodyPr>
            <a:noAutofit/>
          </a:bodyPr>
          <a:lstStyle/>
          <a:p>
            <a:pPr marL="342900" lvl="1" indent="-342900">
              <a:buFont typeface="Arial" panose="020B0604020202020204" pitchFamily="34" charset="0"/>
              <a:buChar char="•"/>
            </a:pPr>
            <a:r>
              <a:rPr lang="en-US" sz="2400" b="1" dirty="0" smtClean="0"/>
              <a:t>Criteria:  </a:t>
            </a:r>
            <a:r>
              <a:rPr lang="en-US" sz="2400" dirty="0" smtClean="0"/>
              <a:t>sample type, collection, processing and storage conditions, </a:t>
            </a:r>
            <a:r>
              <a:rPr lang="en-US" sz="2400" dirty="0"/>
              <a:t>consent </a:t>
            </a:r>
            <a:r>
              <a:rPr lang="en-US" sz="2400" dirty="0" smtClean="0"/>
              <a:t>permissions and restrictions</a:t>
            </a:r>
            <a:r>
              <a:rPr lang="en-US" sz="2400" dirty="0"/>
              <a:t>, patient </a:t>
            </a:r>
            <a:r>
              <a:rPr lang="en-US" sz="2400" dirty="0" smtClean="0"/>
              <a:t>demographics, diagnoses, treatments and medications </a:t>
            </a:r>
          </a:p>
          <a:p>
            <a:pPr marL="0" lvl="1" indent="0">
              <a:buNone/>
            </a:pPr>
            <a:r>
              <a:rPr lang="en-US" sz="2400" b="1" dirty="0" smtClean="0"/>
              <a:t>PROBLEMS</a:t>
            </a:r>
          </a:p>
          <a:p>
            <a:pPr marL="342900" lvl="1" indent="-342900">
              <a:buFont typeface="Arial" panose="020B0604020202020204" pitchFamily="34" charset="0"/>
              <a:buChar char="•"/>
            </a:pPr>
            <a:r>
              <a:rPr lang="en-US" sz="2400" dirty="0"/>
              <a:t>Inconsistent representation of Biobank data</a:t>
            </a:r>
          </a:p>
          <a:p>
            <a:pPr marL="342900" lvl="1" indent="-342900">
              <a:buFont typeface="Arial" panose="020B0604020202020204" pitchFamily="34" charset="0"/>
              <a:buChar char="•"/>
            </a:pPr>
            <a:r>
              <a:rPr lang="en-US" sz="2400" dirty="0" smtClean="0"/>
              <a:t>How many SAMPLES available? Multiple meanings for same word. </a:t>
            </a:r>
            <a:endParaRPr lang="en-US" sz="2400" dirty="0"/>
          </a:p>
          <a:p>
            <a:pPr marL="742950" lvl="2" indent="-342900"/>
            <a:r>
              <a:rPr lang="en-US" sz="1800" dirty="0"/>
              <a:t>Single specimen </a:t>
            </a:r>
          </a:p>
          <a:p>
            <a:pPr marL="742950" lvl="2" indent="-342900"/>
            <a:r>
              <a:rPr lang="en-US" sz="1800" dirty="0" smtClean="0"/>
              <a:t>“Bag</a:t>
            </a:r>
            <a:r>
              <a:rPr lang="en-US" sz="1800" dirty="0"/>
              <a:t>” of specimens collected from same person at same </a:t>
            </a:r>
            <a:r>
              <a:rPr lang="en-US" sz="1800" dirty="0" smtClean="0"/>
              <a:t>time</a:t>
            </a:r>
          </a:p>
          <a:p>
            <a:pPr marL="742950" lvl="2" indent="-342900"/>
            <a:r>
              <a:rPr lang="en-US" sz="1800" dirty="0" smtClean="0"/>
              <a:t>To </a:t>
            </a:r>
            <a:r>
              <a:rPr lang="en-US" sz="1800" dirty="0"/>
              <a:t>collect a specimen </a:t>
            </a:r>
          </a:p>
          <a:p>
            <a:pPr marL="342900" lvl="1" indent="-342900">
              <a:buFont typeface="Arial" panose="020B0604020202020204" pitchFamily="34" charset="0"/>
              <a:buChar char="•"/>
            </a:pPr>
            <a:r>
              <a:rPr lang="en-US" sz="2400" dirty="0" smtClean="0"/>
              <a:t>Data </a:t>
            </a:r>
            <a:r>
              <a:rPr lang="en-US" sz="2400" dirty="0" smtClean="0"/>
              <a:t>in different, disparate systems and schemas</a:t>
            </a:r>
          </a:p>
          <a:p>
            <a:pPr marL="0" lvl="1" indent="0">
              <a:buNone/>
            </a:pPr>
            <a:endParaRPr lang="en-US" sz="2400" dirty="0"/>
          </a:p>
        </p:txBody>
      </p:sp>
      <p:pic>
        <p:nvPicPr>
          <p:cNvPr id="1026" name="Picture 2" descr="Image result for golden tic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36" y="177562"/>
            <a:ext cx="2366962" cy="16975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golden tic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4824">
            <a:off x="7199890" y="944856"/>
            <a:ext cx="1871015" cy="81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7585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27" y="149051"/>
            <a:ext cx="8005762" cy="1143000"/>
          </a:xfrm>
        </p:spPr>
        <p:txBody>
          <a:bodyPr/>
          <a:lstStyle/>
          <a:p>
            <a:r>
              <a:rPr lang="en-US" sz="3600" b="1" dirty="0" smtClean="0"/>
              <a:t>Cohort </a:t>
            </a:r>
            <a:r>
              <a:rPr lang="en-US" sz="3600" b="1" dirty="0" smtClean="0"/>
              <a:t>Identification Challenge at </a:t>
            </a:r>
            <a:r>
              <a:rPr lang="en-US" sz="3600" b="1" dirty="0" smtClean="0"/>
              <a:t>UPenn</a:t>
            </a:r>
            <a:endParaRPr lang="en-US" sz="3600" b="1" dirty="0"/>
          </a:p>
        </p:txBody>
      </p:sp>
      <p:sp>
        <p:nvSpPr>
          <p:cNvPr id="3" name="Content Placeholder 2"/>
          <p:cNvSpPr>
            <a:spLocks noGrp="1"/>
          </p:cNvSpPr>
          <p:nvPr>
            <p:ph idx="1"/>
          </p:nvPr>
        </p:nvSpPr>
        <p:spPr>
          <a:xfrm>
            <a:off x="457200" y="1292051"/>
            <a:ext cx="6712610" cy="4724400"/>
          </a:xfrm>
        </p:spPr>
        <p:txBody>
          <a:bodyPr>
            <a:normAutofit fontScale="92500" lnSpcReduction="10000"/>
          </a:bodyPr>
          <a:lstStyle/>
          <a:p>
            <a:r>
              <a:rPr lang="en-US" sz="2400" dirty="0" smtClean="0">
                <a:solidFill>
                  <a:schemeClr val="tx1"/>
                </a:solidFill>
              </a:rPr>
              <a:t>Patients (</a:t>
            </a:r>
            <a:r>
              <a:rPr lang="en-US" sz="2400" b="1" dirty="0" smtClean="0">
                <a:solidFill>
                  <a:schemeClr val="tx1"/>
                </a:solidFill>
              </a:rPr>
              <a:t>cases</a:t>
            </a:r>
            <a:r>
              <a:rPr lang="en-US" sz="2400" dirty="0" smtClean="0">
                <a:solidFill>
                  <a:schemeClr val="tx1"/>
                </a:solidFill>
              </a:rPr>
              <a:t>) with </a:t>
            </a:r>
            <a:r>
              <a:rPr lang="en-US" sz="2400" b="1" dirty="0" smtClean="0">
                <a:solidFill>
                  <a:schemeClr val="tx1"/>
                </a:solidFill>
              </a:rPr>
              <a:t>Type </a:t>
            </a:r>
            <a:r>
              <a:rPr lang="en-US" sz="2400" b="1" dirty="0">
                <a:solidFill>
                  <a:schemeClr val="tx1"/>
                </a:solidFill>
              </a:rPr>
              <a:t>2 diabet</a:t>
            </a:r>
            <a:r>
              <a:rPr lang="en-US" sz="2400" dirty="0">
                <a:solidFill>
                  <a:schemeClr val="tx1"/>
                </a:solidFill>
              </a:rPr>
              <a:t>es that have taken </a:t>
            </a:r>
            <a:r>
              <a:rPr lang="en-US" sz="2400" dirty="0" smtClean="0">
                <a:solidFill>
                  <a:schemeClr val="tx1"/>
                </a:solidFill>
              </a:rPr>
              <a:t>a </a:t>
            </a:r>
            <a:r>
              <a:rPr lang="en-US" sz="2400" b="1" dirty="0">
                <a:solidFill>
                  <a:schemeClr val="tx1"/>
                </a:solidFill>
              </a:rPr>
              <a:t>statin</a:t>
            </a:r>
            <a:r>
              <a:rPr lang="en-US" sz="2400" dirty="0">
                <a:solidFill>
                  <a:schemeClr val="tx1"/>
                </a:solidFill>
              </a:rPr>
              <a:t> 5 to 250 days </a:t>
            </a:r>
            <a:r>
              <a:rPr lang="en-US" sz="2400" dirty="0" smtClean="0">
                <a:solidFill>
                  <a:schemeClr val="tx1"/>
                </a:solidFill>
              </a:rPr>
              <a:t>prior to specimen collection. </a:t>
            </a:r>
          </a:p>
          <a:p>
            <a:r>
              <a:rPr lang="en-US" sz="2400" dirty="0" smtClean="0">
                <a:solidFill>
                  <a:schemeClr val="tx1"/>
                </a:solidFill>
              </a:rPr>
              <a:t>Patients (</a:t>
            </a:r>
            <a:r>
              <a:rPr lang="en-US" sz="2400" b="1" dirty="0" smtClean="0">
                <a:solidFill>
                  <a:schemeClr val="tx1"/>
                </a:solidFill>
              </a:rPr>
              <a:t>controls</a:t>
            </a:r>
            <a:r>
              <a:rPr lang="en-US" sz="2400" dirty="0" smtClean="0">
                <a:solidFill>
                  <a:schemeClr val="tx1"/>
                </a:solidFill>
              </a:rPr>
              <a:t>)  with Type 2 diabetes who have never taken statins. </a:t>
            </a:r>
          </a:p>
          <a:p>
            <a:r>
              <a:rPr lang="en-US" sz="2400" b="1" dirty="0" smtClean="0">
                <a:solidFill>
                  <a:schemeClr val="tx1"/>
                </a:solidFill>
              </a:rPr>
              <a:t>Match</a:t>
            </a:r>
            <a:r>
              <a:rPr lang="en-US" sz="2400" dirty="0" smtClean="0">
                <a:solidFill>
                  <a:schemeClr val="tx1"/>
                </a:solidFill>
              </a:rPr>
              <a:t> </a:t>
            </a:r>
            <a:r>
              <a:rPr lang="en-US" sz="2400" dirty="0">
                <a:solidFill>
                  <a:schemeClr val="tx1"/>
                </a:solidFill>
              </a:rPr>
              <a:t>cases and controls on basic </a:t>
            </a:r>
            <a:r>
              <a:rPr lang="en-US" sz="2400" b="1" dirty="0">
                <a:solidFill>
                  <a:schemeClr val="tx1"/>
                </a:solidFill>
              </a:rPr>
              <a:t>demographic</a:t>
            </a:r>
            <a:r>
              <a:rPr lang="en-US" sz="2400" dirty="0">
                <a:solidFill>
                  <a:schemeClr val="tx1"/>
                </a:solidFill>
              </a:rPr>
              <a:t> data (age, BMI, gender, race) collected at the time of recruitment</a:t>
            </a:r>
            <a:r>
              <a:rPr lang="en-US" sz="2400" dirty="0" smtClean="0">
                <a:solidFill>
                  <a:schemeClr val="tx1"/>
                </a:solidFill>
              </a:rPr>
              <a:t>.</a:t>
            </a:r>
            <a:endParaRPr lang="en-US" sz="2400" dirty="0">
              <a:solidFill>
                <a:schemeClr val="tx1"/>
              </a:solidFill>
            </a:endParaRPr>
          </a:p>
          <a:p>
            <a:r>
              <a:rPr lang="en-US" sz="2400" dirty="0" smtClean="0">
                <a:solidFill>
                  <a:schemeClr val="tx1"/>
                </a:solidFill>
              </a:rPr>
              <a:t>All must have an </a:t>
            </a:r>
            <a:r>
              <a:rPr lang="en-US" sz="2400" b="1" dirty="0" smtClean="0">
                <a:solidFill>
                  <a:schemeClr val="tx1"/>
                </a:solidFill>
              </a:rPr>
              <a:t>EDTA </a:t>
            </a:r>
            <a:r>
              <a:rPr lang="en-US" sz="2400" b="1" dirty="0">
                <a:solidFill>
                  <a:schemeClr val="tx1"/>
                </a:solidFill>
              </a:rPr>
              <a:t>blood or DNA</a:t>
            </a:r>
            <a:r>
              <a:rPr lang="en-US" sz="2400" dirty="0">
                <a:solidFill>
                  <a:schemeClr val="tx1"/>
                </a:solidFill>
              </a:rPr>
              <a:t> </a:t>
            </a:r>
            <a:r>
              <a:rPr lang="en-US" sz="2400" dirty="0" smtClean="0">
                <a:solidFill>
                  <a:schemeClr val="tx1"/>
                </a:solidFill>
              </a:rPr>
              <a:t>specimen and consented to </a:t>
            </a:r>
            <a:r>
              <a:rPr lang="en-US" sz="2400" b="1" dirty="0" smtClean="0">
                <a:solidFill>
                  <a:schemeClr val="tx1"/>
                </a:solidFill>
              </a:rPr>
              <a:t>re-contact.  </a:t>
            </a:r>
            <a:br>
              <a:rPr lang="en-US" sz="2400" b="1" dirty="0" smtClean="0">
                <a:solidFill>
                  <a:schemeClr val="tx1"/>
                </a:solidFill>
              </a:rPr>
            </a:br>
            <a:endParaRPr lang="en-US" sz="2400" b="1" dirty="0" smtClean="0">
              <a:solidFill>
                <a:schemeClr val="tx1"/>
              </a:solidFill>
            </a:endParaRPr>
          </a:p>
          <a:p>
            <a:r>
              <a:rPr lang="en-US" sz="2400" dirty="0" smtClean="0">
                <a:solidFill>
                  <a:schemeClr val="tx1"/>
                </a:solidFill>
              </a:rPr>
              <a:t>Data in </a:t>
            </a:r>
            <a:r>
              <a:rPr lang="en-US" sz="2400" b="1" dirty="0" smtClean="0">
                <a:solidFill>
                  <a:schemeClr val="tx1"/>
                </a:solidFill>
              </a:rPr>
              <a:t>different, disparate </a:t>
            </a:r>
            <a:r>
              <a:rPr lang="en-US" sz="2400" dirty="0" smtClean="0">
                <a:solidFill>
                  <a:schemeClr val="tx1"/>
                </a:solidFill>
              </a:rPr>
              <a:t>databases</a:t>
            </a:r>
            <a:br>
              <a:rPr lang="en-US" sz="2400" dirty="0" smtClean="0">
                <a:solidFill>
                  <a:schemeClr val="tx1"/>
                </a:solidFill>
              </a:rPr>
            </a:br>
            <a:endParaRPr lang="en-US" sz="2400" dirty="0" smtClean="0">
              <a:solidFill>
                <a:schemeClr val="tx1"/>
              </a:solidFill>
            </a:endParaRPr>
          </a:p>
          <a:p>
            <a:pPr marL="0" indent="0">
              <a:buNone/>
            </a:pPr>
            <a:r>
              <a:rPr lang="en-US" sz="2400" b="1" dirty="0" smtClean="0">
                <a:solidFill>
                  <a:schemeClr val="accent2">
                    <a:lumMod val="75000"/>
                  </a:schemeClr>
                </a:solidFill>
              </a:rPr>
              <a:t>These problems can be solved by applying an ONTOLOGY</a:t>
            </a:r>
          </a:p>
        </p:txBody>
      </p:sp>
      <p:sp>
        <p:nvSpPr>
          <p:cNvPr id="4" name="AutoShape 2" descr="Image result for diabet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iabet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diab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674" y="1292051"/>
            <a:ext cx="1722620" cy="9689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tatin"/>
          <p:cNvPicPr>
            <a:picLocks noChangeAspect="1" noChangeArrowheads="1"/>
          </p:cNvPicPr>
          <p:nvPr/>
        </p:nvPicPr>
        <p:blipFill rotWithShape="1">
          <a:blip r:embed="rId4">
            <a:extLst>
              <a:ext uri="{28A0092B-C50C-407E-A947-70E740481C1C}">
                <a14:useLocalDpi xmlns:a14="http://schemas.microsoft.com/office/drawing/2010/main" val="0"/>
              </a:ext>
            </a:extLst>
          </a:blip>
          <a:srcRect r="23498"/>
          <a:stretch/>
        </p:blipFill>
        <p:spPr bwMode="auto">
          <a:xfrm>
            <a:off x="6512492" y="4462633"/>
            <a:ext cx="1737615" cy="7729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blood samples"/>
          <p:cNvPicPr>
            <a:picLocks noChangeAspect="1" noChangeArrowheads="1"/>
          </p:cNvPicPr>
          <p:nvPr/>
        </p:nvPicPr>
        <p:blipFill rotWithShape="1">
          <a:blip r:embed="rId5">
            <a:extLst>
              <a:ext uri="{28A0092B-C50C-407E-A947-70E740481C1C}">
                <a14:useLocalDpi xmlns:a14="http://schemas.microsoft.com/office/drawing/2010/main" val="0"/>
              </a:ext>
            </a:extLst>
          </a:blip>
          <a:srcRect l="13407" r="8210"/>
          <a:stretch/>
        </p:blipFill>
        <p:spPr bwMode="auto">
          <a:xfrm>
            <a:off x="7381300" y="2751288"/>
            <a:ext cx="1236489" cy="115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748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785" y="203324"/>
            <a:ext cx="8005762" cy="711076"/>
          </a:xfrm>
        </p:spPr>
        <p:txBody>
          <a:bodyPr/>
          <a:lstStyle/>
          <a:p>
            <a:r>
              <a:rPr lang="en-US" b="1" dirty="0" smtClean="0"/>
              <a:t>Today’s Presentation</a:t>
            </a:r>
            <a:endParaRPr lang="en-US" b="1" dirty="0"/>
          </a:p>
        </p:txBody>
      </p:sp>
      <p:sp>
        <p:nvSpPr>
          <p:cNvPr id="3" name="Content Placeholder 2"/>
          <p:cNvSpPr>
            <a:spLocks noGrp="1"/>
          </p:cNvSpPr>
          <p:nvPr>
            <p:ph idx="1"/>
          </p:nvPr>
        </p:nvSpPr>
        <p:spPr>
          <a:xfrm>
            <a:off x="681038" y="825118"/>
            <a:ext cx="8005762" cy="4302125"/>
          </a:xfrm>
        </p:spPr>
        <p:txBody>
          <a:bodyPr/>
          <a:lstStyle/>
          <a:p>
            <a:r>
              <a:rPr lang="en-US" dirty="0" smtClean="0">
                <a:solidFill>
                  <a:schemeClr val="bg1">
                    <a:lumMod val="65000"/>
                  </a:schemeClr>
                </a:solidFill>
              </a:rPr>
              <a:t>Self-Introductions</a:t>
            </a:r>
          </a:p>
          <a:p>
            <a:r>
              <a:rPr lang="en-US" dirty="0" smtClean="0">
                <a:solidFill>
                  <a:schemeClr val="bg1">
                    <a:lumMod val="65000"/>
                  </a:schemeClr>
                </a:solidFill>
              </a:rPr>
              <a:t>Challenges with </a:t>
            </a:r>
            <a:r>
              <a:rPr lang="en-US" dirty="0">
                <a:solidFill>
                  <a:schemeClr val="bg1">
                    <a:lumMod val="65000"/>
                  </a:schemeClr>
                </a:solidFill>
              </a:rPr>
              <a:t>(</a:t>
            </a:r>
            <a:r>
              <a:rPr lang="en-US" dirty="0" smtClean="0">
                <a:solidFill>
                  <a:schemeClr val="bg1">
                    <a:lumMod val="65000"/>
                  </a:schemeClr>
                </a:solidFill>
              </a:rPr>
              <a:t>biobanking) </a:t>
            </a:r>
            <a:r>
              <a:rPr lang="en-US" dirty="0" smtClean="0">
                <a:solidFill>
                  <a:schemeClr val="bg1">
                    <a:lumMod val="65000"/>
                  </a:schemeClr>
                </a:solidFill>
              </a:rPr>
              <a:t>data </a:t>
            </a:r>
            <a:endParaRPr lang="en-US" dirty="0" smtClean="0">
              <a:solidFill>
                <a:schemeClr val="bg1">
                  <a:lumMod val="65000"/>
                </a:schemeClr>
              </a:solidFill>
            </a:endParaRPr>
          </a:p>
          <a:p>
            <a:r>
              <a:rPr lang="en-US" dirty="0" smtClean="0"/>
              <a:t>What </a:t>
            </a:r>
            <a:r>
              <a:rPr lang="en-US" dirty="0" smtClean="0"/>
              <a:t>is an </a:t>
            </a:r>
            <a:r>
              <a:rPr lang="en-US" dirty="0" smtClean="0"/>
              <a:t>ontology</a:t>
            </a:r>
          </a:p>
          <a:p>
            <a:r>
              <a:rPr lang="en-US" dirty="0" smtClean="0">
                <a:solidFill>
                  <a:schemeClr val="bg1">
                    <a:lumMod val="65000"/>
                  </a:schemeClr>
                </a:solidFill>
              </a:rPr>
              <a:t>questions</a:t>
            </a:r>
            <a:endParaRPr lang="en-US" dirty="0" smtClean="0">
              <a:solidFill>
                <a:schemeClr val="bg1">
                  <a:lumMod val="65000"/>
                </a:schemeClr>
              </a:solidFill>
            </a:endParaRPr>
          </a:p>
          <a:p>
            <a:r>
              <a:rPr lang="en-US" dirty="0" smtClean="0">
                <a:solidFill>
                  <a:schemeClr val="bg1">
                    <a:lumMod val="65000"/>
                  </a:schemeClr>
                </a:solidFill>
              </a:rPr>
              <a:t>Development of biobanking </a:t>
            </a:r>
            <a:r>
              <a:rPr lang="en-US" dirty="0" smtClean="0">
                <a:solidFill>
                  <a:schemeClr val="bg1">
                    <a:lumMod val="65000"/>
                  </a:schemeClr>
                </a:solidFill>
              </a:rPr>
              <a:t>ontology</a:t>
            </a:r>
          </a:p>
          <a:p>
            <a:r>
              <a:rPr lang="en-US" dirty="0" smtClean="0">
                <a:solidFill>
                  <a:schemeClr val="bg1">
                    <a:lumMod val="65000"/>
                  </a:schemeClr>
                </a:solidFill>
              </a:rPr>
              <a:t> questions</a:t>
            </a:r>
            <a:endParaRPr lang="en-US" dirty="0" smtClean="0">
              <a:solidFill>
                <a:schemeClr val="bg1">
                  <a:lumMod val="65000"/>
                </a:schemeClr>
              </a:solidFill>
            </a:endParaRPr>
          </a:p>
          <a:p>
            <a:r>
              <a:rPr lang="en-US" dirty="0" smtClean="0">
                <a:solidFill>
                  <a:schemeClr val="bg1">
                    <a:lumMod val="65000"/>
                  </a:schemeClr>
                </a:solidFill>
              </a:rPr>
              <a:t>How </a:t>
            </a:r>
            <a:r>
              <a:rPr lang="en-US" dirty="0" smtClean="0">
                <a:solidFill>
                  <a:schemeClr val="bg1">
                    <a:lumMod val="65000"/>
                  </a:schemeClr>
                </a:solidFill>
              </a:rPr>
              <a:t>to implement</a:t>
            </a:r>
            <a:endParaRPr lang="en-US" dirty="0" smtClean="0">
              <a:solidFill>
                <a:schemeClr val="bg1">
                  <a:lumMod val="65000"/>
                </a:schemeClr>
              </a:solidFill>
            </a:endParaRPr>
          </a:p>
          <a:p>
            <a:r>
              <a:rPr lang="en-US" dirty="0" smtClean="0">
                <a:solidFill>
                  <a:schemeClr val="bg1">
                    <a:lumMod val="65000"/>
                  </a:schemeClr>
                </a:solidFill>
              </a:rPr>
              <a:t>Next steps </a:t>
            </a:r>
            <a:endParaRPr lang="en-US" dirty="0" smtClean="0">
              <a:solidFill>
                <a:schemeClr val="bg1">
                  <a:lumMod val="65000"/>
                </a:schemeClr>
              </a:solidFill>
            </a:endParaRPr>
          </a:p>
          <a:p>
            <a:r>
              <a:rPr lang="en-US" dirty="0" smtClean="0">
                <a:solidFill>
                  <a:schemeClr val="bg1">
                    <a:lumMod val="65000"/>
                  </a:schemeClr>
                </a:solidFill>
              </a:rPr>
              <a:t>Time </a:t>
            </a:r>
            <a:r>
              <a:rPr lang="en-US" dirty="0" smtClean="0">
                <a:solidFill>
                  <a:schemeClr val="bg1">
                    <a:lumMod val="65000"/>
                  </a:schemeClr>
                </a:solidFill>
              </a:rPr>
              <a:t>for questions/ discussion</a:t>
            </a:r>
          </a:p>
          <a:p>
            <a:endParaRPr lang="en-US" dirty="0" smtClean="0"/>
          </a:p>
          <a:p>
            <a:endParaRPr lang="en-US" dirty="0"/>
          </a:p>
        </p:txBody>
      </p:sp>
    </p:spTree>
    <p:extLst>
      <p:ext uri="{BB962C8B-B14F-4D97-AF65-F5344CB8AC3E}">
        <p14:creationId xmlns:p14="http://schemas.microsoft.com/office/powerpoint/2010/main" val="3577975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56" y="274900"/>
            <a:ext cx="8499513" cy="1143000"/>
          </a:xfrm>
        </p:spPr>
        <p:txBody>
          <a:bodyPr/>
          <a:lstStyle/>
          <a:p>
            <a:r>
              <a:rPr lang="en-US" sz="3600" b="1" dirty="0" smtClean="0"/>
              <a:t>What is an ontology? </a:t>
            </a:r>
            <a:br>
              <a:rPr lang="en-US" sz="3600" b="1" dirty="0" smtClean="0"/>
            </a:br>
            <a:r>
              <a:rPr lang="en-US" sz="2400" b="1" dirty="0" smtClean="0"/>
              <a:t>Definition related to computer science and information science</a:t>
            </a:r>
            <a:endParaRPr lang="en-US" sz="3600" b="1" dirty="0"/>
          </a:p>
        </p:txBody>
      </p:sp>
      <p:sp>
        <p:nvSpPr>
          <p:cNvPr id="3" name="Content Placeholder 2"/>
          <p:cNvSpPr>
            <a:spLocks noGrp="1"/>
          </p:cNvSpPr>
          <p:nvPr>
            <p:ph idx="1"/>
          </p:nvPr>
        </p:nvSpPr>
        <p:spPr>
          <a:xfrm>
            <a:off x="801807" y="1650781"/>
            <a:ext cx="8005762" cy="4794085"/>
          </a:xfrm>
        </p:spPr>
        <p:txBody>
          <a:bodyPr>
            <a:normAutofit fontScale="92500" lnSpcReduction="10000"/>
          </a:bodyPr>
          <a:lstStyle/>
          <a:p>
            <a:r>
              <a:rPr lang="en-US" dirty="0" smtClean="0"/>
              <a:t>A controlled vocabulary (</a:t>
            </a:r>
            <a:r>
              <a:rPr lang="en-US" b="1" dirty="0" smtClean="0"/>
              <a:t>names and definitions</a:t>
            </a:r>
            <a:r>
              <a:rPr lang="en-US" dirty="0" smtClean="0"/>
              <a:t>) and the </a:t>
            </a:r>
            <a:r>
              <a:rPr lang="en-US" b="1" dirty="0" smtClean="0"/>
              <a:t>relationships</a:t>
            </a:r>
            <a:r>
              <a:rPr lang="en-US" dirty="0" smtClean="0"/>
              <a:t> between them in a specific domain</a:t>
            </a:r>
            <a:br>
              <a:rPr lang="en-US" dirty="0" smtClean="0"/>
            </a:br>
            <a:endParaRPr lang="en-US" dirty="0" smtClean="0"/>
          </a:p>
          <a:p>
            <a:endParaRPr lang="en-US" dirty="0" smtClean="0"/>
          </a:p>
          <a:p>
            <a:endParaRPr lang="en-US" dirty="0"/>
          </a:p>
          <a:p>
            <a:endParaRPr lang="en-US" dirty="0" smtClean="0"/>
          </a:p>
          <a:p>
            <a:endParaRPr lang="en-US" dirty="0" smtClean="0"/>
          </a:p>
          <a:p>
            <a:r>
              <a:rPr lang="en-US" dirty="0" smtClean="0"/>
              <a:t>Ontology is </a:t>
            </a:r>
            <a:r>
              <a:rPr lang="en-US" b="1" i="1" dirty="0" smtClean="0"/>
              <a:t>both</a:t>
            </a:r>
            <a:r>
              <a:rPr lang="en-US" dirty="0" smtClean="0"/>
              <a:t> human </a:t>
            </a:r>
            <a:r>
              <a:rPr lang="en-US" dirty="0" smtClean="0"/>
              <a:t>readable </a:t>
            </a:r>
            <a:r>
              <a:rPr lang="en-US" b="1" i="1" dirty="0" smtClean="0"/>
              <a:t>and</a:t>
            </a:r>
            <a:r>
              <a:rPr lang="en-US" dirty="0" smtClean="0"/>
              <a:t> </a:t>
            </a:r>
            <a:r>
              <a:rPr lang="en-US" dirty="0" smtClean="0"/>
              <a:t>machine </a:t>
            </a:r>
            <a:r>
              <a:rPr lang="en-US" dirty="0" smtClean="0"/>
              <a:t>computable.</a:t>
            </a:r>
            <a:endParaRPr lang="en-US" dirty="0" smtClean="0"/>
          </a:p>
          <a:p>
            <a:endParaRPr lang="en-US" dirty="0" smtClean="0"/>
          </a:p>
          <a:p>
            <a:endParaRPr lang="en-US" dirty="0"/>
          </a:p>
        </p:txBody>
      </p:sp>
      <p:pic>
        <p:nvPicPr>
          <p:cNvPr id="4" name="B47E3AA7-9A0E-4CE7-8265-9D5125494E8B" descr="226453E5-1489-4336-9146-44F6A191396B@h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34" y="3070413"/>
            <a:ext cx="3745735" cy="207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866496" y="3296795"/>
            <a:ext cx="834456" cy="311778"/>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AutoShape 5" descr="Displaying IMG_103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6" name="Picture 6" descr="C:\Users\he13\Downloads\IMG_1031.PNG"/>
          <p:cNvPicPr>
            <a:picLocks noChangeAspect="1" noChangeArrowheads="1"/>
          </p:cNvPicPr>
          <p:nvPr/>
        </p:nvPicPr>
        <p:blipFill rotWithShape="1">
          <a:blip r:embed="rId4">
            <a:extLst>
              <a:ext uri="{28A0092B-C50C-407E-A947-70E740481C1C}">
                <a14:useLocalDpi xmlns:a14="http://schemas.microsoft.com/office/drawing/2010/main" val="0"/>
              </a:ext>
            </a:extLst>
          </a:blip>
          <a:srcRect b="7786"/>
          <a:stretch/>
        </p:blipFill>
        <p:spPr bwMode="auto">
          <a:xfrm>
            <a:off x="1824575" y="2963272"/>
            <a:ext cx="1399607" cy="2290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724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56" y="274900"/>
            <a:ext cx="8499513" cy="1143000"/>
          </a:xfrm>
        </p:spPr>
        <p:txBody>
          <a:bodyPr/>
          <a:lstStyle/>
          <a:p>
            <a:r>
              <a:rPr lang="en-US" sz="3600" b="1" dirty="0" smtClean="0"/>
              <a:t>What is an ontology? </a:t>
            </a:r>
            <a:br>
              <a:rPr lang="en-US" sz="3600" b="1" dirty="0" smtClean="0"/>
            </a:br>
            <a:r>
              <a:rPr lang="en-US" sz="2400" b="1" dirty="0" smtClean="0"/>
              <a:t>Definition related to computer science and information science</a:t>
            </a:r>
            <a:endParaRPr lang="en-US" sz="3600" b="1" dirty="0"/>
          </a:p>
        </p:txBody>
      </p:sp>
      <p:sp>
        <p:nvSpPr>
          <p:cNvPr id="3" name="Content Placeholder 2"/>
          <p:cNvSpPr>
            <a:spLocks noGrp="1"/>
          </p:cNvSpPr>
          <p:nvPr>
            <p:ph idx="1"/>
          </p:nvPr>
        </p:nvSpPr>
        <p:spPr>
          <a:xfrm>
            <a:off x="801807" y="1650781"/>
            <a:ext cx="8005762" cy="4794085"/>
          </a:xfrm>
        </p:spPr>
        <p:txBody>
          <a:bodyPr>
            <a:normAutofit fontScale="92500" lnSpcReduction="10000"/>
          </a:bodyPr>
          <a:lstStyle/>
          <a:p>
            <a:r>
              <a:rPr lang="en-US" dirty="0" smtClean="0"/>
              <a:t>A controlled vocabulary (</a:t>
            </a:r>
            <a:r>
              <a:rPr lang="en-US" b="1" dirty="0" smtClean="0"/>
              <a:t>names and definitions</a:t>
            </a:r>
            <a:r>
              <a:rPr lang="en-US" dirty="0" smtClean="0"/>
              <a:t>) and the </a:t>
            </a:r>
            <a:r>
              <a:rPr lang="en-US" b="1" dirty="0" smtClean="0"/>
              <a:t>relationships</a:t>
            </a:r>
            <a:r>
              <a:rPr lang="en-US" dirty="0" smtClean="0"/>
              <a:t> between them in a specific domain</a:t>
            </a:r>
            <a:br>
              <a:rPr lang="en-US" dirty="0" smtClean="0"/>
            </a:br>
            <a:endParaRPr lang="en-US" dirty="0" smtClean="0"/>
          </a:p>
          <a:p>
            <a:endParaRPr lang="en-US" dirty="0" smtClean="0"/>
          </a:p>
          <a:p>
            <a:endParaRPr lang="en-US" dirty="0"/>
          </a:p>
          <a:p>
            <a:endParaRPr lang="en-US" dirty="0" smtClean="0"/>
          </a:p>
          <a:p>
            <a:endParaRPr lang="en-US" dirty="0" smtClean="0"/>
          </a:p>
          <a:p>
            <a:r>
              <a:rPr lang="en-US" dirty="0" smtClean="0"/>
              <a:t>Ontology is </a:t>
            </a:r>
            <a:r>
              <a:rPr lang="en-US" b="1" i="1" dirty="0" smtClean="0"/>
              <a:t>both</a:t>
            </a:r>
            <a:r>
              <a:rPr lang="en-US" dirty="0" smtClean="0"/>
              <a:t> human </a:t>
            </a:r>
            <a:r>
              <a:rPr lang="en-US" dirty="0" smtClean="0"/>
              <a:t>readable </a:t>
            </a:r>
            <a:r>
              <a:rPr lang="en-US" b="1" i="1" dirty="0" smtClean="0"/>
              <a:t>and</a:t>
            </a:r>
            <a:r>
              <a:rPr lang="en-US" dirty="0" smtClean="0"/>
              <a:t> </a:t>
            </a:r>
            <a:r>
              <a:rPr lang="en-US" dirty="0" smtClean="0"/>
              <a:t>machine </a:t>
            </a:r>
            <a:r>
              <a:rPr lang="en-US" dirty="0" smtClean="0"/>
              <a:t>computable.</a:t>
            </a:r>
            <a:endParaRPr lang="en-US" dirty="0" smtClean="0"/>
          </a:p>
          <a:p>
            <a:endParaRPr lang="en-US" dirty="0" smtClean="0"/>
          </a:p>
          <a:p>
            <a:endParaRPr lang="en-US" dirty="0"/>
          </a:p>
        </p:txBody>
      </p:sp>
      <p:pic>
        <p:nvPicPr>
          <p:cNvPr id="4" name="B47E3AA7-9A0E-4CE7-8265-9D5125494E8B" descr="226453E5-1489-4336-9146-44F6A191396B@h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034" y="3070413"/>
            <a:ext cx="3745735" cy="207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847244" y="4942358"/>
            <a:ext cx="834456" cy="311778"/>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AutoShape 5" descr="Displaying IMG_103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6" name="Picture 6" descr="C:\Users\he13\Downloads\IMG_1031.PNG"/>
          <p:cNvPicPr>
            <a:picLocks noChangeAspect="1" noChangeArrowheads="1"/>
          </p:cNvPicPr>
          <p:nvPr/>
        </p:nvPicPr>
        <p:blipFill rotWithShape="1">
          <a:blip r:embed="rId4">
            <a:extLst>
              <a:ext uri="{28A0092B-C50C-407E-A947-70E740481C1C}">
                <a14:useLocalDpi xmlns:a14="http://schemas.microsoft.com/office/drawing/2010/main" val="0"/>
              </a:ext>
            </a:extLst>
          </a:blip>
          <a:srcRect b="7786"/>
          <a:stretch/>
        </p:blipFill>
        <p:spPr bwMode="auto">
          <a:xfrm>
            <a:off x="1681700" y="2963273"/>
            <a:ext cx="1399607" cy="229086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681700" y="4942358"/>
            <a:ext cx="1399607" cy="31177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677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465" y="266700"/>
            <a:ext cx="8005762" cy="1143000"/>
          </a:xfrm>
        </p:spPr>
        <p:txBody>
          <a:bodyPr>
            <a:normAutofit fontScale="90000"/>
          </a:bodyPr>
          <a:lstStyle/>
          <a:p>
            <a:r>
              <a:rPr lang="en-US" b="1" dirty="0" smtClean="0"/>
              <a:t>OBO Foundry Ontologies</a:t>
            </a:r>
            <a:br>
              <a:rPr lang="en-US" b="1" dirty="0" smtClean="0"/>
            </a:br>
            <a:r>
              <a:rPr lang="en-US" sz="4900" b="1" dirty="0" smtClean="0"/>
              <a:t> </a:t>
            </a:r>
            <a:r>
              <a:rPr lang="en-US" sz="2000" b="1" dirty="0" smtClean="0"/>
              <a:t>(Jie)</a:t>
            </a:r>
            <a:endParaRPr lang="en-US" sz="2000" b="1" dirty="0"/>
          </a:p>
        </p:txBody>
      </p:sp>
      <p:sp>
        <p:nvSpPr>
          <p:cNvPr id="3" name="Content Placeholder 2"/>
          <p:cNvSpPr>
            <a:spLocks noGrp="1"/>
          </p:cNvSpPr>
          <p:nvPr>
            <p:ph idx="1"/>
          </p:nvPr>
        </p:nvSpPr>
        <p:spPr>
          <a:xfrm>
            <a:off x="457199" y="1631517"/>
            <a:ext cx="8495969" cy="4876800"/>
          </a:xfrm>
        </p:spPr>
        <p:txBody>
          <a:bodyPr>
            <a:normAutofit/>
          </a:bodyPr>
          <a:lstStyle/>
          <a:p>
            <a:r>
              <a:rPr lang="en-US" sz="2400" dirty="0" smtClean="0">
                <a:solidFill>
                  <a:schemeClr val="tx1"/>
                </a:solidFill>
              </a:rPr>
              <a:t>Open </a:t>
            </a:r>
            <a:r>
              <a:rPr lang="en-US" sz="2400" dirty="0">
                <a:solidFill>
                  <a:schemeClr val="tx1"/>
                </a:solidFill>
              </a:rPr>
              <a:t>Biological and Biomedical </a:t>
            </a:r>
            <a:r>
              <a:rPr lang="en-US" sz="2400" dirty="0" smtClean="0">
                <a:solidFill>
                  <a:schemeClr val="tx1"/>
                </a:solidFill>
              </a:rPr>
              <a:t>Ontologies Foundry</a:t>
            </a:r>
            <a:endParaRPr lang="en-US" sz="2400" dirty="0">
              <a:solidFill>
                <a:schemeClr val="tx1"/>
              </a:solidFill>
            </a:endParaRPr>
          </a:p>
          <a:p>
            <a:r>
              <a:rPr lang="en-US" sz="2400" dirty="0">
                <a:solidFill>
                  <a:schemeClr val="tx1"/>
                </a:solidFill>
              </a:rPr>
              <a:t>Shared design and modeling principles = </a:t>
            </a:r>
            <a:r>
              <a:rPr lang="en-US" sz="2400" b="1" i="1" dirty="0">
                <a:solidFill>
                  <a:schemeClr val="tx1"/>
                </a:solidFill>
              </a:rPr>
              <a:t>Interoperable</a:t>
            </a:r>
            <a:r>
              <a:rPr lang="en-US" sz="2400" i="1" dirty="0">
                <a:solidFill>
                  <a:schemeClr val="tx1"/>
                </a:solidFill>
              </a:rPr>
              <a:t>.</a:t>
            </a:r>
          </a:p>
          <a:p>
            <a:r>
              <a:rPr lang="en-US" sz="2400" dirty="0" smtClean="0">
                <a:solidFill>
                  <a:schemeClr val="tx1"/>
                </a:solidFill>
              </a:rPr>
              <a:t>Existing terms in Foundry are reused (</a:t>
            </a:r>
            <a:r>
              <a:rPr lang="en-US" sz="2400" b="1" dirty="0" smtClean="0">
                <a:solidFill>
                  <a:schemeClr val="tx1"/>
                </a:solidFill>
              </a:rPr>
              <a:t>no overlap</a:t>
            </a:r>
            <a:r>
              <a:rPr lang="en-US" sz="2400" dirty="0" smtClean="0">
                <a:solidFill>
                  <a:schemeClr val="tx1"/>
                </a:solidFill>
              </a:rPr>
              <a:t>)</a:t>
            </a:r>
          </a:p>
          <a:p>
            <a:r>
              <a:rPr lang="en-US" sz="2400" dirty="0" smtClean="0">
                <a:solidFill>
                  <a:schemeClr val="tx1"/>
                </a:solidFill>
              </a:rPr>
              <a:t>Open source</a:t>
            </a:r>
            <a:br>
              <a:rPr lang="en-US" sz="2400" dirty="0" smtClean="0">
                <a:solidFill>
                  <a:schemeClr val="tx1"/>
                </a:solidFill>
              </a:rPr>
            </a:br>
            <a:endParaRPr lang="en-US" sz="2400" dirty="0">
              <a:solidFill>
                <a:schemeClr val="tx1"/>
              </a:solidFill>
            </a:endParaRPr>
          </a:p>
          <a:p>
            <a:r>
              <a:rPr lang="en-US" sz="2400" dirty="0">
                <a:solidFill>
                  <a:schemeClr val="tx1"/>
                </a:solidFill>
              </a:rPr>
              <a:t>Over 100 reviewed and candidate ontologies available to cover various biological and clinical domains:</a:t>
            </a:r>
          </a:p>
          <a:p>
            <a:pPr lvl="1"/>
            <a:r>
              <a:rPr lang="en-US" sz="2000" dirty="0" smtClean="0">
                <a:solidFill>
                  <a:schemeClr val="tx1"/>
                </a:solidFill>
              </a:rPr>
              <a:t>Human </a:t>
            </a:r>
            <a:r>
              <a:rPr lang="en-US" sz="2000" dirty="0">
                <a:solidFill>
                  <a:schemeClr val="tx1"/>
                </a:solidFill>
              </a:rPr>
              <a:t>Disease </a:t>
            </a:r>
            <a:r>
              <a:rPr lang="en-US" sz="2000" dirty="0" smtClean="0">
                <a:solidFill>
                  <a:schemeClr val="tx1"/>
                </a:solidFill>
              </a:rPr>
              <a:t>Ontology: </a:t>
            </a:r>
            <a:r>
              <a:rPr lang="en-US" sz="2000" dirty="0" smtClean="0">
                <a:solidFill>
                  <a:schemeClr val="tx1"/>
                </a:solidFill>
                <a:ea typeface="Times New Roman"/>
                <a:cs typeface="Times New Roman"/>
              </a:rPr>
              <a:t>has </a:t>
            </a:r>
            <a:r>
              <a:rPr lang="en-US" sz="2000" dirty="0">
                <a:solidFill>
                  <a:schemeClr val="tx1"/>
                </a:solidFill>
                <a:ea typeface="Times New Roman"/>
                <a:cs typeface="Times New Roman"/>
              </a:rPr>
              <a:t>mapping to ICD 10 code, SNOMED CT </a:t>
            </a:r>
            <a:endParaRPr lang="en-US" sz="2000" dirty="0" smtClean="0">
              <a:solidFill>
                <a:schemeClr val="tx1"/>
              </a:solidFill>
              <a:ea typeface="Times New Roman"/>
              <a:cs typeface="Times New Roman"/>
            </a:endParaRPr>
          </a:p>
          <a:p>
            <a:pPr lvl="1"/>
            <a:r>
              <a:rPr lang="en-US" sz="2000" dirty="0" smtClean="0">
                <a:solidFill>
                  <a:schemeClr val="tx1"/>
                </a:solidFill>
                <a:ea typeface="Times New Roman"/>
                <a:cs typeface="Times New Roman"/>
              </a:rPr>
              <a:t>Drug ontology:  has </a:t>
            </a:r>
            <a:r>
              <a:rPr lang="en-US" sz="2000" dirty="0">
                <a:solidFill>
                  <a:schemeClr val="tx1"/>
                </a:solidFill>
                <a:ea typeface="Times New Roman"/>
                <a:cs typeface="Times New Roman"/>
              </a:rPr>
              <a:t>mapping to </a:t>
            </a:r>
            <a:r>
              <a:rPr lang="en-US" sz="2000" dirty="0" err="1">
                <a:solidFill>
                  <a:schemeClr val="tx1"/>
                </a:solidFill>
                <a:ea typeface="Times New Roman"/>
                <a:cs typeface="Times New Roman"/>
              </a:rPr>
              <a:t>RxNorm</a:t>
            </a:r>
            <a:r>
              <a:rPr lang="en-US" sz="2000" dirty="0">
                <a:solidFill>
                  <a:schemeClr val="tx1"/>
                </a:solidFill>
                <a:ea typeface="Times New Roman"/>
                <a:cs typeface="Times New Roman"/>
              </a:rPr>
              <a:t> </a:t>
            </a:r>
            <a:r>
              <a:rPr lang="en-US" sz="2000" dirty="0" smtClean="0">
                <a:solidFill>
                  <a:schemeClr val="tx1"/>
                </a:solidFill>
                <a:ea typeface="Times New Roman"/>
                <a:cs typeface="Times New Roman"/>
              </a:rPr>
              <a:t>ID </a:t>
            </a:r>
            <a:r>
              <a:rPr lang="en-US" sz="2000" dirty="0">
                <a:solidFill>
                  <a:schemeClr val="tx1"/>
                </a:solidFill>
                <a:ea typeface="Times New Roman"/>
                <a:cs typeface="Times New Roman"/>
              </a:rPr>
              <a:t>for </a:t>
            </a:r>
            <a:r>
              <a:rPr lang="en-US" sz="2000" dirty="0" smtClean="0">
                <a:solidFill>
                  <a:schemeClr val="tx1"/>
                </a:solidFill>
                <a:ea typeface="Times New Roman"/>
                <a:cs typeface="Times New Roman"/>
              </a:rPr>
              <a:t>drugs </a:t>
            </a:r>
          </a:p>
          <a:p>
            <a:pPr lvl="1"/>
            <a:r>
              <a:rPr lang="en-US" sz="2000" dirty="0" smtClean="0">
                <a:solidFill>
                  <a:schemeClr val="tx1"/>
                </a:solidFill>
              </a:rPr>
              <a:t>Ontology </a:t>
            </a:r>
            <a:r>
              <a:rPr lang="en-US" sz="2000" dirty="0">
                <a:solidFill>
                  <a:schemeClr val="tx1"/>
                </a:solidFill>
              </a:rPr>
              <a:t>for Biomedical </a:t>
            </a:r>
            <a:r>
              <a:rPr lang="en-US" sz="2000" dirty="0" smtClean="0">
                <a:solidFill>
                  <a:schemeClr val="tx1"/>
                </a:solidFill>
              </a:rPr>
              <a:t>Investigations: </a:t>
            </a:r>
            <a:r>
              <a:rPr lang="en-US" sz="2000" dirty="0">
                <a:solidFill>
                  <a:schemeClr val="tx1"/>
                </a:solidFill>
              </a:rPr>
              <a:t>all aspects of an </a:t>
            </a:r>
            <a:r>
              <a:rPr lang="en-US" sz="2000" dirty="0" smtClean="0">
                <a:solidFill>
                  <a:schemeClr val="tx1"/>
                </a:solidFill>
              </a:rPr>
              <a:t>investigation</a:t>
            </a:r>
          </a:p>
        </p:txBody>
      </p:sp>
      <p:pic>
        <p:nvPicPr>
          <p:cNvPr id="4" name="Picture 3" descr="foundry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597" y="266700"/>
            <a:ext cx="1408342" cy="1267506"/>
          </a:xfrm>
          <a:prstGeom prst="rect">
            <a:avLst/>
          </a:prstGeom>
        </p:spPr>
      </p:pic>
      <p:sp>
        <p:nvSpPr>
          <p:cNvPr id="5" name="TextBox 4"/>
          <p:cNvSpPr txBox="1"/>
          <p:nvPr/>
        </p:nvSpPr>
        <p:spPr>
          <a:xfrm>
            <a:off x="206734" y="6774511"/>
            <a:ext cx="184731" cy="369332"/>
          </a:xfrm>
          <a:prstGeom prst="rect">
            <a:avLst/>
          </a:prstGeom>
          <a:noFill/>
        </p:spPr>
        <p:txBody>
          <a:bodyPr wrap="none" rtlCol="0">
            <a:spAutoFit/>
          </a:bodyPr>
          <a:lstStyle/>
          <a:p>
            <a:endParaRPr lang="en-US" dirty="0"/>
          </a:p>
        </p:txBody>
      </p:sp>
      <p:pic>
        <p:nvPicPr>
          <p:cNvPr id="6" name="Picture 5" descr="foundry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66" y="266700"/>
            <a:ext cx="1408342" cy="1267506"/>
          </a:xfrm>
          <a:prstGeom prst="rect">
            <a:avLst/>
          </a:prstGeom>
        </p:spPr>
      </p:pic>
    </p:spTree>
    <p:extLst>
      <p:ext uri="{BB962C8B-B14F-4D97-AF65-F5344CB8AC3E}">
        <p14:creationId xmlns:p14="http://schemas.microsoft.com/office/powerpoint/2010/main" val="11276624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26183</TotalTime>
  <Words>1839</Words>
  <Application>Microsoft Office PowerPoint</Application>
  <PresentationFormat>On-screen Show (4:3)</PresentationFormat>
  <Paragraphs>500</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A Biobanking Ontology and an Informed Consent Ontology Developed For and With Subject Matter Experts</vt:lpstr>
      <vt:lpstr>Today’s Presentation</vt:lpstr>
      <vt:lpstr>Today’s Presentation</vt:lpstr>
      <vt:lpstr>Cohort Identification The Golden Ticket</vt:lpstr>
      <vt:lpstr>Cohort Identification Challenge at UPenn</vt:lpstr>
      <vt:lpstr>Today’s Presentation</vt:lpstr>
      <vt:lpstr>What is an ontology?  Definition related to computer science and information science</vt:lpstr>
      <vt:lpstr>What is an ontology?  Definition related to computer science and information science</vt:lpstr>
      <vt:lpstr>OBO Foundry Ontologies  (Jie)</vt:lpstr>
      <vt:lpstr>PowerPoint Presentation</vt:lpstr>
      <vt:lpstr>Main Components and Their Relations in Open Biological and Biomedical Foundry Ontologies</vt:lpstr>
      <vt:lpstr>PowerPoint Presentation</vt:lpstr>
      <vt:lpstr>Today’s Presentation</vt:lpstr>
      <vt:lpstr>Why Another Standard?? </vt:lpstr>
      <vt:lpstr>Ontology for Biobanking  </vt:lpstr>
      <vt:lpstr>Scope and Purpose</vt:lpstr>
      <vt:lpstr>Development of Ontology for Biobanking</vt:lpstr>
      <vt:lpstr>PowerPoint Presentation</vt:lpstr>
      <vt:lpstr>Current status of OBIB</vt:lpstr>
      <vt:lpstr>Consent and Collection Processes</vt:lpstr>
      <vt:lpstr>PowerPoint Presentation</vt:lpstr>
      <vt:lpstr>Today’s Presentation</vt:lpstr>
      <vt:lpstr>Problems-Ontology Provides Solution</vt:lpstr>
      <vt:lpstr>Problems-Ontology Provides Solution</vt:lpstr>
      <vt:lpstr>Problems-Ontology Provides Solution</vt:lpstr>
      <vt:lpstr>Implementation at UPenn</vt:lpstr>
      <vt:lpstr>PowerPoint Presentation</vt:lpstr>
      <vt:lpstr>Take Home Message</vt:lpstr>
      <vt:lpstr>Future Directions: Provide a framework for collaboration</vt:lpstr>
      <vt:lpstr>Acknowledgements</vt:lpstr>
      <vt:lpstr>Thank You  Questions/Discussion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avg</dc:creator>
  <cp:lastModifiedBy>Helena Ellis</cp:lastModifiedBy>
  <cp:revision>940</cp:revision>
  <dcterms:created xsi:type="dcterms:W3CDTF">2013-05-29T17:25:03Z</dcterms:created>
  <dcterms:modified xsi:type="dcterms:W3CDTF">2016-11-06T18:56:17Z</dcterms:modified>
</cp:coreProperties>
</file>